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25199975" cy="396001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609" userDrawn="1">
          <p15:clr>
            <a:srgbClr val="A4A3A4"/>
          </p15:clr>
        </p15:guide>
        <p15:guide id="2" pos="5875" userDrawn="1">
          <p15:clr>
            <a:srgbClr val="A4A3A4"/>
          </p15:clr>
        </p15:guide>
        <p15:guide id="3" orient="horz" pos="12472" userDrawn="1">
          <p15:clr>
            <a:srgbClr val="A4A3A4"/>
          </p15:clr>
        </p15:guide>
        <p15:guide id="4" pos="793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andromartini3@gmail.com"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0000"/>
    <a:srgbClr val="F11B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28" autoAdjust="0"/>
    <p:restoredTop sz="91209" autoAdjust="0"/>
  </p:normalViewPr>
  <p:slideViewPr>
    <p:cSldViewPr snapToGrid="0" showGuides="1">
      <p:cViewPr>
        <p:scale>
          <a:sx n="60" d="100"/>
          <a:sy n="60" d="100"/>
        </p:scale>
        <p:origin x="462" y="-9888"/>
      </p:cViewPr>
      <p:guideLst>
        <p:guide orient="horz" pos="11609"/>
        <p:guide pos="5875"/>
        <p:guide orient="horz" pos="12472"/>
        <p:guide pos="79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58ED32-2B27-44BE-9D7D-8E4C24397D94}" type="doc">
      <dgm:prSet loTypeId="urn:microsoft.com/office/officeart/2005/8/layout/target3" loCatId="relationship" qsTypeId="urn:microsoft.com/office/officeart/2005/8/quickstyle/3d2" qsCatId="3D" csTypeId="urn:microsoft.com/office/officeart/2005/8/colors/colorful5" csCatId="colorful" phldr="1"/>
      <dgm:spPr/>
      <dgm:t>
        <a:bodyPr/>
        <a:lstStyle/>
        <a:p>
          <a:endParaRPr lang="it-IT"/>
        </a:p>
      </dgm:t>
    </dgm:pt>
    <dgm:pt modelId="{7EA89EB8-031A-4D5B-ABD4-93976EF458FF}" type="pres">
      <dgm:prSet presAssocID="{CF58ED32-2B27-44BE-9D7D-8E4C24397D94}" presName="Name0" presStyleCnt="0">
        <dgm:presLayoutVars>
          <dgm:chMax val="7"/>
          <dgm:dir/>
          <dgm:animLvl val="lvl"/>
          <dgm:resizeHandles val="exact"/>
        </dgm:presLayoutVars>
      </dgm:prSet>
      <dgm:spPr/>
      <dgm:t>
        <a:bodyPr/>
        <a:lstStyle/>
        <a:p>
          <a:endParaRPr lang="it-IT"/>
        </a:p>
      </dgm:t>
    </dgm:pt>
  </dgm:ptLst>
  <dgm:cxnLst>
    <dgm:cxn modelId="{58CE4E49-6A84-4D7E-A669-A8A5B3938EB7}" type="presOf" srcId="{CF58ED32-2B27-44BE-9D7D-8E4C24397D94}" destId="{7EA89EB8-031A-4D5B-ABD4-93976EF458FF}" srcOrd="0" destOrd="0" presId="urn:microsoft.com/office/officeart/2005/8/layout/target3"/>
  </dgm:cxnLst>
  <dgm:bg>
    <a:effectLst>
      <a:innerShdw blurRad="114300">
        <a:prstClr val="black"/>
      </a:innerShdw>
    </a:effectLst>
  </dgm:bg>
  <dgm:whole>
    <a:ln w="12700"/>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6480867"/>
            <a:ext cx="21419979" cy="13786732"/>
          </a:xfrm>
        </p:spPr>
        <p:txBody>
          <a:bodyPr anchor="b"/>
          <a:lstStyle>
            <a:lvl1pPr algn="ctr">
              <a:defRPr sz="16535"/>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149997" y="20799268"/>
            <a:ext cx="18899981" cy="9560876"/>
          </a:xfrm>
        </p:spPr>
        <p:txBody>
          <a:bodyPr/>
          <a:lstStyle>
            <a:lvl1pPr marL="0" indent="0" algn="ctr">
              <a:buNone/>
              <a:defRPr sz="6614"/>
            </a:lvl1pPr>
            <a:lvl2pPr marL="1259997" indent="0" algn="ctr">
              <a:buNone/>
              <a:defRPr sz="5512"/>
            </a:lvl2pPr>
            <a:lvl3pPr marL="2519995" indent="0" algn="ctr">
              <a:buNone/>
              <a:defRPr sz="4961"/>
            </a:lvl3pPr>
            <a:lvl4pPr marL="3779992" indent="0" algn="ctr">
              <a:buNone/>
              <a:defRPr sz="4409"/>
            </a:lvl4pPr>
            <a:lvl5pPr marL="5039990" indent="0" algn="ctr">
              <a:buNone/>
              <a:defRPr sz="4409"/>
            </a:lvl5pPr>
            <a:lvl6pPr marL="6299987" indent="0" algn="ctr">
              <a:buNone/>
              <a:defRPr sz="4409"/>
            </a:lvl6pPr>
            <a:lvl7pPr marL="7559985" indent="0" algn="ctr">
              <a:buNone/>
              <a:defRPr sz="4409"/>
            </a:lvl7pPr>
            <a:lvl8pPr marL="8819982" indent="0" algn="ctr">
              <a:buNone/>
              <a:defRPr sz="4409"/>
            </a:lvl8pPr>
            <a:lvl9pPr marL="10079980" indent="0" algn="ctr">
              <a:buNone/>
              <a:defRPr sz="4409"/>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7880BDF-CD10-4A30-BA1C-80EFC91159EA}" type="datetimeFigureOut">
              <a:rPr lang="it-IT" smtClean="0"/>
              <a:t>25/06/2025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54562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7880BDF-CD10-4A30-BA1C-80EFC91159EA}" type="datetimeFigureOut">
              <a:rPr lang="it-IT" smtClean="0"/>
              <a:t>25/06/2025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3593074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033733" y="2108343"/>
            <a:ext cx="5433745" cy="33559329"/>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732500" y="2108343"/>
            <a:ext cx="15986234" cy="33559329"/>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7880BDF-CD10-4A30-BA1C-80EFC91159EA}" type="datetimeFigureOut">
              <a:rPr lang="it-IT" smtClean="0"/>
              <a:t>25/06/2025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3594299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7880BDF-CD10-4A30-BA1C-80EFC91159EA}" type="datetimeFigureOut">
              <a:rPr lang="it-IT" smtClean="0"/>
              <a:t>25/06/2025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414571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719375" y="9872559"/>
            <a:ext cx="21734978" cy="16472575"/>
          </a:xfrm>
        </p:spPr>
        <p:txBody>
          <a:bodyPr anchor="b"/>
          <a:lstStyle>
            <a:lvl1pPr>
              <a:defRPr sz="16535"/>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719375" y="26500971"/>
            <a:ext cx="21734978" cy="8662538"/>
          </a:xfrm>
        </p:spPr>
        <p:txBody>
          <a:bodyPr/>
          <a:lstStyle>
            <a:lvl1pPr marL="0" indent="0">
              <a:buNone/>
              <a:defRPr sz="6614">
                <a:solidFill>
                  <a:schemeClr val="tx1"/>
                </a:solidFill>
              </a:defRPr>
            </a:lvl1pPr>
            <a:lvl2pPr marL="1259997" indent="0">
              <a:buNone/>
              <a:defRPr sz="5512">
                <a:solidFill>
                  <a:schemeClr val="tx1">
                    <a:tint val="75000"/>
                  </a:schemeClr>
                </a:solidFill>
              </a:defRPr>
            </a:lvl2pPr>
            <a:lvl3pPr marL="2519995" indent="0">
              <a:buNone/>
              <a:defRPr sz="4961">
                <a:solidFill>
                  <a:schemeClr val="tx1">
                    <a:tint val="75000"/>
                  </a:schemeClr>
                </a:solidFill>
              </a:defRPr>
            </a:lvl3pPr>
            <a:lvl4pPr marL="3779992" indent="0">
              <a:buNone/>
              <a:defRPr sz="4409">
                <a:solidFill>
                  <a:schemeClr val="tx1">
                    <a:tint val="75000"/>
                  </a:schemeClr>
                </a:solidFill>
              </a:defRPr>
            </a:lvl4pPr>
            <a:lvl5pPr marL="5039990" indent="0">
              <a:buNone/>
              <a:defRPr sz="4409">
                <a:solidFill>
                  <a:schemeClr val="tx1">
                    <a:tint val="75000"/>
                  </a:schemeClr>
                </a:solidFill>
              </a:defRPr>
            </a:lvl5pPr>
            <a:lvl6pPr marL="6299987" indent="0">
              <a:buNone/>
              <a:defRPr sz="4409">
                <a:solidFill>
                  <a:schemeClr val="tx1">
                    <a:tint val="75000"/>
                  </a:schemeClr>
                </a:solidFill>
              </a:defRPr>
            </a:lvl6pPr>
            <a:lvl7pPr marL="7559985" indent="0">
              <a:buNone/>
              <a:defRPr sz="4409">
                <a:solidFill>
                  <a:schemeClr val="tx1">
                    <a:tint val="75000"/>
                  </a:schemeClr>
                </a:solidFill>
              </a:defRPr>
            </a:lvl7pPr>
            <a:lvl8pPr marL="8819982" indent="0">
              <a:buNone/>
              <a:defRPr sz="4409">
                <a:solidFill>
                  <a:schemeClr val="tx1">
                    <a:tint val="75000"/>
                  </a:schemeClr>
                </a:solidFill>
              </a:defRPr>
            </a:lvl8pPr>
            <a:lvl9pPr marL="10079980" indent="0">
              <a:buNone/>
              <a:defRPr sz="4409">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B7880BDF-CD10-4A30-BA1C-80EFC91159EA}" type="datetimeFigureOut">
              <a:rPr lang="it-IT" smtClean="0"/>
              <a:t>25/06/2025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3297882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732498" y="10541716"/>
            <a:ext cx="10709989" cy="25125956"/>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12757488" y="10541716"/>
            <a:ext cx="10709989" cy="25125956"/>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7880BDF-CD10-4A30-BA1C-80EFC91159EA}" type="datetimeFigureOut">
              <a:rPr lang="it-IT" smtClean="0"/>
              <a:t>25/06/2025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2367216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735781" y="2108352"/>
            <a:ext cx="21734978" cy="7654206"/>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735783" y="9707549"/>
            <a:ext cx="10660769" cy="4757520"/>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Modifica gli stili del testo dello schema</a:t>
            </a:r>
          </a:p>
        </p:txBody>
      </p:sp>
      <p:sp>
        <p:nvSpPr>
          <p:cNvPr id="4" name="Content Placeholder 3"/>
          <p:cNvSpPr>
            <a:spLocks noGrp="1"/>
          </p:cNvSpPr>
          <p:nvPr>
            <p:ph sz="half" idx="2"/>
          </p:nvPr>
        </p:nvSpPr>
        <p:spPr>
          <a:xfrm>
            <a:off x="1735783" y="14465069"/>
            <a:ext cx="10660769" cy="212759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2757489" y="9707549"/>
            <a:ext cx="10713272" cy="4757520"/>
          </a:xfrm>
        </p:spPr>
        <p:txBody>
          <a:bodyPr anchor="b"/>
          <a:lstStyle>
            <a:lvl1pPr marL="0" indent="0">
              <a:buNone/>
              <a:defRPr sz="6614" b="1"/>
            </a:lvl1pPr>
            <a:lvl2pPr marL="1259997" indent="0">
              <a:buNone/>
              <a:defRPr sz="5512" b="1"/>
            </a:lvl2pPr>
            <a:lvl3pPr marL="2519995" indent="0">
              <a:buNone/>
              <a:defRPr sz="4961" b="1"/>
            </a:lvl3pPr>
            <a:lvl4pPr marL="3779992" indent="0">
              <a:buNone/>
              <a:defRPr sz="4409" b="1"/>
            </a:lvl4pPr>
            <a:lvl5pPr marL="5039990" indent="0">
              <a:buNone/>
              <a:defRPr sz="4409" b="1"/>
            </a:lvl5pPr>
            <a:lvl6pPr marL="6299987" indent="0">
              <a:buNone/>
              <a:defRPr sz="4409" b="1"/>
            </a:lvl6pPr>
            <a:lvl7pPr marL="7559985" indent="0">
              <a:buNone/>
              <a:defRPr sz="4409" b="1"/>
            </a:lvl7pPr>
            <a:lvl8pPr marL="8819982" indent="0">
              <a:buNone/>
              <a:defRPr sz="4409" b="1"/>
            </a:lvl8pPr>
            <a:lvl9pPr marL="10079980" indent="0">
              <a:buNone/>
              <a:defRPr sz="4409" b="1"/>
            </a:lvl9pPr>
          </a:lstStyle>
          <a:p>
            <a:pPr lvl="0"/>
            <a:r>
              <a:rPr lang="it-IT"/>
              <a:t>Modifica gli stili del testo dello schema</a:t>
            </a:r>
          </a:p>
        </p:txBody>
      </p:sp>
      <p:sp>
        <p:nvSpPr>
          <p:cNvPr id="6" name="Content Placeholder 5"/>
          <p:cNvSpPr>
            <a:spLocks noGrp="1"/>
          </p:cNvSpPr>
          <p:nvPr>
            <p:ph sz="quarter" idx="4"/>
          </p:nvPr>
        </p:nvSpPr>
        <p:spPr>
          <a:xfrm>
            <a:off x="12757489" y="14465069"/>
            <a:ext cx="10713272" cy="21275937"/>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7880BDF-CD10-4A30-BA1C-80EFC91159EA}" type="datetimeFigureOut">
              <a:rPr lang="it-IT" smtClean="0"/>
              <a:t>25/06/2025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308853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7880BDF-CD10-4A30-BA1C-80EFC91159EA}" type="datetimeFigureOut">
              <a:rPr lang="it-IT" smtClean="0"/>
              <a:t>25/06/2025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108177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880BDF-CD10-4A30-BA1C-80EFC91159EA}" type="datetimeFigureOut">
              <a:rPr lang="it-IT" smtClean="0"/>
              <a:t>25/06/2025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862342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35780" y="2640012"/>
            <a:ext cx="8127648" cy="9240044"/>
          </a:xfrm>
        </p:spPr>
        <p:txBody>
          <a:bodyPr anchor="b"/>
          <a:lstStyle>
            <a:lvl1pPr>
              <a:defRPr sz="8819"/>
            </a:lvl1pPr>
          </a:lstStyle>
          <a:p>
            <a:r>
              <a:rPr lang="it-IT"/>
              <a:t>Fare clic per modificare lo stile del titolo dello schema</a:t>
            </a:r>
            <a:endParaRPr lang="en-US" dirty="0"/>
          </a:p>
        </p:txBody>
      </p:sp>
      <p:sp>
        <p:nvSpPr>
          <p:cNvPr id="3" name="Content Placeholder 2"/>
          <p:cNvSpPr>
            <a:spLocks noGrp="1"/>
          </p:cNvSpPr>
          <p:nvPr>
            <p:ph idx="1"/>
          </p:nvPr>
        </p:nvSpPr>
        <p:spPr>
          <a:xfrm>
            <a:off x="10713272" y="5701703"/>
            <a:ext cx="12757487" cy="28141800"/>
          </a:xfrm>
        </p:spPr>
        <p:txBody>
          <a:bodyPr/>
          <a:lstStyle>
            <a:lvl1pPr>
              <a:defRPr sz="8819"/>
            </a:lvl1pPr>
            <a:lvl2pPr>
              <a:defRPr sz="7717"/>
            </a:lvl2pPr>
            <a:lvl3pPr>
              <a:defRPr sz="6614"/>
            </a:lvl3pPr>
            <a:lvl4pPr>
              <a:defRPr sz="5512"/>
            </a:lvl4pPr>
            <a:lvl5pPr>
              <a:defRPr sz="5512"/>
            </a:lvl5pPr>
            <a:lvl6pPr>
              <a:defRPr sz="5512"/>
            </a:lvl6pPr>
            <a:lvl7pPr>
              <a:defRPr sz="5512"/>
            </a:lvl7pPr>
            <a:lvl8pPr>
              <a:defRPr sz="5512"/>
            </a:lvl8pPr>
            <a:lvl9pPr>
              <a:defRPr sz="5512"/>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735780" y="11880056"/>
            <a:ext cx="8127648" cy="22009274"/>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7880BDF-CD10-4A30-BA1C-80EFC91159EA}" type="datetimeFigureOut">
              <a:rPr lang="it-IT" smtClean="0"/>
              <a:t>25/06/2025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4284774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35780" y="2640012"/>
            <a:ext cx="8127648" cy="9240044"/>
          </a:xfrm>
        </p:spPr>
        <p:txBody>
          <a:bodyPr anchor="b"/>
          <a:lstStyle>
            <a:lvl1pPr>
              <a:defRPr sz="8819"/>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713272" y="5701703"/>
            <a:ext cx="12757487" cy="28141800"/>
          </a:xfrm>
        </p:spPr>
        <p:txBody>
          <a:bodyPr anchor="t"/>
          <a:lstStyle>
            <a:lvl1pPr marL="0" indent="0">
              <a:buNone/>
              <a:defRPr sz="8819"/>
            </a:lvl1pPr>
            <a:lvl2pPr marL="1259997" indent="0">
              <a:buNone/>
              <a:defRPr sz="7717"/>
            </a:lvl2pPr>
            <a:lvl3pPr marL="2519995" indent="0">
              <a:buNone/>
              <a:defRPr sz="6614"/>
            </a:lvl3pPr>
            <a:lvl4pPr marL="3779992" indent="0">
              <a:buNone/>
              <a:defRPr sz="5512"/>
            </a:lvl4pPr>
            <a:lvl5pPr marL="5039990" indent="0">
              <a:buNone/>
              <a:defRPr sz="5512"/>
            </a:lvl5pPr>
            <a:lvl6pPr marL="6299987" indent="0">
              <a:buNone/>
              <a:defRPr sz="5512"/>
            </a:lvl6pPr>
            <a:lvl7pPr marL="7559985" indent="0">
              <a:buNone/>
              <a:defRPr sz="5512"/>
            </a:lvl7pPr>
            <a:lvl8pPr marL="8819982" indent="0">
              <a:buNone/>
              <a:defRPr sz="5512"/>
            </a:lvl8pPr>
            <a:lvl9pPr marL="10079980" indent="0">
              <a:buNone/>
              <a:defRPr sz="5512"/>
            </a:lvl9pPr>
          </a:lstStyle>
          <a:p>
            <a:r>
              <a:rPr lang="it-IT"/>
              <a:t>Fare clic sull'icona per inserire un'immagine</a:t>
            </a:r>
            <a:endParaRPr lang="en-US" dirty="0"/>
          </a:p>
        </p:txBody>
      </p:sp>
      <p:sp>
        <p:nvSpPr>
          <p:cNvPr id="4" name="Text Placeholder 3"/>
          <p:cNvSpPr>
            <a:spLocks noGrp="1"/>
          </p:cNvSpPr>
          <p:nvPr>
            <p:ph type="body" sz="half" idx="2"/>
          </p:nvPr>
        </p:nvSpPr>
        <p:spPr>
          <a:xfrm>
            <a:off x="1735780" y="11880056"/>
            <a:ext cx="8127648" cy="22009274"/>
          </a:xfrm>
        </p:spPr>
        <p:txBody>
          <a:bodyPr/>
          <a:lstStyle>
            <a:lvl1pPr marL="0" indent="0">
              <a:buNone/>
              <a:defRPr sz="4409"/>
            </a:lvl1pPr>
            <a:lvl2pPr marL="1259997" indent="0">
              <a:buNone/>
              <a:defRPr sz="3858"/>
            </a:lvl2pPr>
            <a:lvl3pPr marL="2519995" indent="0">
              <a:buNone/>
              <a:defRPr sz="3307"/>
            </a:lvl3pPr>
            <a:lvl4pPr marL="3779992" indent="0">
              <a:buNone/>
              <a:defRPr sz="2756"/>
            </a:lvl4pPr>
            <a:lvl5pPr marL="5039990" indent="0">
              <a:buNone/>
              <a:defRPr sz="2756"/>
            </a:lvl5pPr>
            <a:lvl6pPr marL="6299987" indent="0">
              <a:buNone/>
              <a:defRPr sz="2756"/>
            </a:lvl6pPr>
            <a:lvl7pPr marL="7559985" indent="0">
              <a:buNone/>
              <a:defRPr sz="2756"/>
            </a:lvl7pPr>
            <a:lvl8pPr marL="8819982" indent="0">
              <a:buNone/>
              <a:defRPr sz="2756"/>
            </a:lvl8pPr>
            <a:lvl9pPr marL="10079980" indent="0">
              <a:buNone/>
              <a:defRPr sz="2756"/>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7880BDF-CD10-4A30-BA1C-80EFC91159EA}" type="datetimeFigureOut">
              <a:rPr lang="it-IT" smtClean="0"/>
              <a:t>25/06/2025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C55A37E-B10B-4288-8884-82C4DF2F1EBF}" type="slidenum">
              <a:rPr lang="it-IT" smtClean="0"/>
              <a:t>‹N›</a:t>
            </a:fld>
            <a:endParaRPr lang="it-IT"/>
          </a:p>
        </p:txBody>
      </p:sp>
    </p:spTree>
    <p:extLst>
      <p:ext uri="{BB962C8B-B14F-4D97-AF65-F5344CB8AC3E}">
        <p14:creationId xmlns:p14="http://schemas.microsoft.com/office/powerpoint/2010/main" val="2692175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2499" y="2108352"/>
            <a:ext cx="21734978" cy="7654206"/>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732499" y="10541716"/>
            <a:ext cx="21734978" cy="25125956"/>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732498" y="36703516"/>
            <a:ext cx="5669994" cy="2108343"/>
          </a:xfrm>
          <a:prstGeom prst="rect">
            <a:avLst/>
          </a:prstGeom>
        </p:spPr>
        <p:txBody>
          <a:bodyPr vert="horz" lIns="91440" tIns="45720" rIns="91440" bIns="45720" rtlCol="0" anchor="ctr"/>
          <a:lstStyle>
            <a:lvl1pPr algn="l">
              <a:defRPr sz="3307">
                <a:solidFill>
                  <a:schemeClr val="tx1">
                    <a:tint val="75000"/>
                  </a:schemeClr>
                </a:solidFill>
              </a:defRPr>
            </a:lvl1pPr>
          </a:lstStyle>
          <a:p>
            <a:fld id="{B7880BDF-CD10-4A30-BA1C-80EFC91159EA}" type="datetimeFigureOut">
              <a:rPr lang="it-IT" smtClean="0"/>
              <a:t>25/06/2025</a:t>
            </a:fld>
            <a:endParaRPr lang="it-IT"/>
          </a:p>
        </p:txBody>
      </p:sp>
      <p:sp>
        <p:nvSpPr>
          <p:cNvPr id="5" name="Footer Placeholder 4"/>
          <p:cNvSpPr>
            <a:spLocks noGrp="1"/>
          </p:cNvSpPr>
          <p:nvPr>
            <p:ph type="ftr" sz="quarter" idx="3"/>
          </p:nvPr>
        </p:nvSpPr>
        <p:spPr>
          <a:xfrm>
            <a:off x="8347492" y="36703516"/>
            <a:ext cx="8504992" cy="2108343"/>
          </a:xfrm>
          <a:prstGeom prst="rect">
            <a:avLst/>
          </a:prstGeom>
        </p:spPr>
        <p:txBody>
          <a:bodyPr vert="horz" lIns="91440" tIns="45720" rIns="91440" bIns="45720" rtlCol="0" anchor="ctr"/>
          <a:lstStyle>
            <a:lvl1pPr algn="ctr">
              <a:defRPr sz="3307">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17797483" y="36703516"/>
            <a:ext cx="5669994" cy="2108343"/>
          </a:xfrm>
          <a:prstGeom prst="rect">
            <a:avLst/>
          </a:prstGeom>
        </p:spPr>
        <p:txBody>
          <a:bodyPr vert="horz" lIns="91440" tIns="45720" rIns="91440" bIns="45720" rtlCol="0" anchor="ctr"/>
          <a:lstStyle>
            <a:lvl1pPr algn="r">
              <a:defRPr sz="3307">
                <a:solidFill>
                  <a:schemeClr val="tx1">
                    <a:tint val="75000"/>
                  </a:schemeClr>
                </a:solidFill>
              </a:defRPr>
            </a:lvl1pPr>
          </a:lstStyle>
          <a:p>
            <a:fld id="{8C55A37E-B10B-4288-8884-82C4DF2F1EBF}" type="slidenum">
              <a:rPr lang="it-IT" smtClean="0"/>
              <a:t>‹N›</a:t>
            </a:fld>
            <a:endParaRPr lang="it-IT"/>
          </a:p>
        </p:txBody>
      </p:sp>
    </p:spTree>
    <p:extLst>
      <p:ext uri="{BB962C8B-B14F-4D97-AF65-F5344CB8AC3E}">
        <p14:creationId xmlns:p14="http://schemas.microsoft.com/office/powerpoint/2010/main" val="1260850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519995" rtl="0" eaLnBrk="1" latinLnBrk="0" hangingPunct="1">
        <a:lnSpc>
          <a:spcPct val="90000"/>
        </a:lnSpc>
        <a:spcBef>
          <a:spcPct val="0"/>
        </a:spcBef>
        <a:buNone/>
        <a:defRPr sz="12126" kern="1200">
          <a:solidFill>
            <a:schemeClr val="tx1"/>
          </a:solidFill>
          <a:latin typeface="+mj-lt"/>
          <a:ea typeface="+mj-ea"/>
          <a:cs typeface="+mj-cs"/>
        </a:defRPr>
      </a:lvl1pPr>
    </p:titleStyle>
    <p:bodyStyle>
      <a:lvl1pPr marL="629999" indent="-629999" algn="l" defTabSz="2519995" rtl="0" eaLnBrk="1" latinLnBrk="0" hangingPunct="1">
        <a:lnSpc>
          <a:spcPct val="90000"/>
        </a:lnSpc>
        <a:spcBef>
          <a:spcPts val="2756"/>
        </a:spcBef>
        <a:buFont typeface="Arial" panose="020B0604020202020204" pitchFamily="34" charset="0"/>
        <a:buChar char="•"/>
        <a:defRPr sz="7717" kern="1200">
          <a:solidFill>
            <a:schemeClr val="tx1"/>
          </a:solidFill>
          <a:latin typeface="+mn-lt"/>
          <a:ea typeface="+mn-ea"/>
          <a:cs typeface="+mn-cs"/>
        </a:defRPr>
      </a:lvl1pPr>
      <a:lvl2pPr marL="1889996" indent="-629999" algn="l" defTabSz="2519995" rtl="0" eaLnBrk="1" latinLnBrk="0" hangingPunct="1">
        <a:lnSpc>
          <a:spcPct val="90000"/>
        </a:lnSpc>
        <a:spcBef>
          <a:spcPts val="1378"/>
        </a:spcBef>
        <a:buFont typeface="Arial" panose="020B0604020202020204" pitchFamily="34" charset="0"/>
        <a:buChar char="•"/>
        <a:defRPr sz="6614" kern="1200">
          <a:solidFill>
            <a:schemeClr val="tx1"/>
          </a:solidFill>
          <a:latin typeface="+mn-lt"/>
          <a:ea typeface="+mn-ea"/>
          <a:cs typeface="+mn-cs"/>
        </a:defRPr>
      </a:lvl2pPr>
      <a:lvl3pPr marL="3149994" indent="-629999" algn="l" defTabSz="2519995" rtl="0" eaLnBrk="1" latinLnBrk="0" hangingPunct="1">
        <a:lnSpc>
          <a:spcPct val="90000"/>
        </a:lnSpc>
        <a:spcBef>
          <a:spcPts val="1378"/>
        </a:spcBef>
        <a:buFont typeface="Arial" panose="020B0604020202020204" pitchFamily="34" charset="0"/>
        <a:buChar char="•"/>
        <a:defRPr sz="5512" kern="1200">
          <a:solidFill>
            <a:schemeClr val="tx1"/>
          </a:solidFill>
          <a:latin typeface="+mn-lt"/>
          <a:ea typeface="+mn-ea"/>
          <a:cs typeface="+mn-cs"/>
        </a:defRPr>
      </a:lvl3pPr>
      <a:lvl4pPr marL="440999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4pPr>
      <a:lvl5pPr marL="566998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5pPr>
      <a:lvl6pPr marL="6929986"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6pPr>
      <a:lvl7pPr marL="8189984"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7pPr>
      <a:lvl8pPr marL="9449981"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8pPr>
      <a:lvl9pPr marL="10709979" indent="-629999" algn="l" defTabSz="2519995" rtl="0" eaLnBrk="1" latinLnBrk="0" hangingPunct="1">
        <a:lnSpc>
          <a:spcPct val="90000"/>
        </a:lnSpc>
        <a:spcBef>
          <a:spcPts val="1378"/>
        </a:spcBef>
        <a:buFont typeface="Arial" panose="020B0604020202020204" pitchFamily="34" charset="0"/>
        <a:buChar char="•"/>
        <a:defRPr sz="4961" kern="1200">
          <a:solidFill>
            <a:schemeClr val="tx1"/>
          </a:solidFill>
          <a:latin typeface="+mn-lt"/>
          <a:ea typeface="+mn-ea"/>
          <a:cs typeface="+mn-cs"/>
        </a:defRPr>
      </a:lvl9pPr>
    </p:bodyStyle>
    <p:otherStyle>
      <a:defPPr>
        <a:defRPr lang="en-US"/>
      </a:defPPr>
      <a:lvl1pPr marL="0" algn="l" defTabSz="2519995" rtl="0" eaLnBrk="1" latinLnBrk="0" hangingPunct="1">
        <a:defRPr sz="4961" kern="1200">
          <a:solidFill>
            <a:schemeClr val="tx1"/>
          </a:solidFill>
          <a:latin typeface="+mn-lt"/>
          <a:ea typeface="+mn-ea"/>
          <a:cs typeface="+mn-cs"/>
        </a:defRPr>
      </a:lvl1pPr>
      <a:lvl2pPr marL="1259997" algn="l" defTabSz="2519995" rtl="0" eaLnBrk="1" latinLnBrk="0" hangingPunct="1">
        <a:defRPr sz="4961" kern="1200">
          <a:solidFill>
            <a:schemeClr val="tx1"/>
          </a:solidFill>
          <a:latin typeface="+mn-lt"/>
          <a:ea typeface="+mn-ea"/>
          <a:cs typeface="+mn-cs"/>
        </a:defRPr>
      </a:lvl2pPr>
      <a:lvl3pPr marL="2519995" algn="l" defTabSz="2519995" rtl="0" eaLnBrk="1" latinLnBrk="0" hangingPunct="1">
        <a:defRPr sz="4961" kern="1200">
          <a:solidFill>
            <a:schemeClr val="tx1"/>
          </a:solidFill>
          <a:latin typeface="+mn-lt"/>
          <a:ea typeface="+mn-ea"/>
          <a:cs typeface="+mn-cs"/>
        </a:defRPr>
      </a:lvl3pPr>
      <a:lvl4pPr marL="3779992" algn="l" defTabSz="2519995" rtl="0" eaLnBrk="1" latinLnBrk="0" hangingPunct="1">
        <a:defRPr sz="4961" kern="1200">
          <a:solidFill>
            <a:schemeClr val="tx1"/>
          </a:solidFill>
          <a:latin typeface="+mn-lt"/>
          <a:ea typeface="+mn-ea"/>
          <a:cs typeface="+mn-cs"/>
        </a:defRPr>
      </a:lvl4pPr>
      <a:lvl5pPr marL="5039990" algn="l" defTabSz="2519995" rtl="0" eaLnBrk="1" latinLnBrk="0" hangingPunct="1">
        <a:defRPr sz="4961" kern="1200">
          <a:solidFill>
            <a:schemeClr val="tx1"/>
          </a:solidFill>
          <a:latin typeface="+mn-lt"/>
          <a:ea typeface="+mn-ea"/>
          <a:cs typeface="+mn-cs"/>
        </a:defRPr>
      </a:lvl5pPr>
      <a:lvl6pPr marL="6299987" algn="l" defTabSz="2519995" rtl="0" eaLnBrk="1" latinLnBrk="0" hangingPunct="1">
        <a:defRPr sz="4961" kern="1200">
          <a:solidFill>
            <a:schemeClr val="tx1"/>
          </a:solidFill>
          <a:latin typeface="+mn-lt"/>
          <a:ea typeface="+mn-ea"/>
          <a:cs typeface="+mn-cs"/>
        </a:defRPr>
      </a:lvl6pPr>
      <a:lvl7pPr marL="7559985" algn="l" defTabSz="2519995" rtl="0" eaLnBrk="1" latinLnBrk="0" hangingPunct="1">
        <a:defRPr sz="4961" kern="1200">
          <a:solidFill>
            <a:schemeClr val="tx1"/>
          </a:solidFill>
          <a:latin typeface="+mn-lt"/>
          <a:ea typeface="+mn-ea"/>
          <a:cs typeface="+mn-cs"/>
        </a:defRPr>
      </a:lvl7pPr>
      <a:lvl8pPr marL="8819982" algn="l" defTabSz="2519995" rtl="0" eaLnBrk="1" latinLnBrk="0" hangingPunct="1">
        <a:defRPr sz="4961" kern="1200">
          <a:solidFill>
            <a:schemeClr val="tx1"/>
          </a:solidFill>
          <a:latin typeface="+mn-lt"/>
          <a:ea typeface="+mn-ea"/>
          <a:cs typeface="+mn-cs"/>
        </a:defRPr>
      </a:lvl8pPr>
      <a:lvl9pPr marL="10079980" algn="l" defTabSz="2519995" rtl="0" eaLnBrk="1" latinLnBrk="0" hangingPunct="1">
        <a:defRPr sz="496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tif"/><Relationship Id="rId18" Type="http://schemas.openxmlformats.org/officeDocument/2006/relationships/image" Target="../media/image12.tif"/><Relationship Id="rId3" Type="http://schemas.openxmlformats.org/officeDocument/2006/relationships/diagramLayout" Target="../diagrams/layout1.xml"/><Relationship Id="rId21" Type="http://schemas.openxmlformats.org/officeDocument/2006/relationships/image" Target="../media/image15.jpg"/><Relationship Id="rId7" Type="http://schemas.openxmlformats.org/officeDocument/2006/relationships/image" Target="../media/image1.png"/><Relationship Id="rId12" Type="http://schemas.openxmlformats.org/officeDocument/2006/relationships/image" Target="../media/image6.png"/><Relationship Id="rId17" Type="http://schemas.openxmlformats.org/officeDocument/2006/relationships/image" Target="../media/image11.tif"/><Relationship Id="rId2" Type="http://schemas.openxmlformats.org/officeDocument/2006/relationships/diagramData" Target="../diagrams/data1.xml"/><Relationship Id="rId16" Type="http://schemas.openxmlformats.org/officeDocument/2006/relationships/image" Target="../media/image10.tif"/><Relationship Id="rId20" Type="http://schemas.openxmlformats.org/officeDocument/2006/relationships/image" Target="../media/image14.png"/><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5.png"/><Relationship Id="rId5" Type="http://schemas.openxmlformats.org/officeDocument/2006/relationships/diagramColors" Target="../diagrams/colors1.xml"/><Relationship Id="rId15" Type="http://schemas.openxmlformats.org/officeDocument/2006/relationships/image" Target="../media/image9.png"/><Relationship Id="rId10" Type="http://schemas.openxmlformats.org/officeDocument/2006/relationships/image" Target="../media/image4.png"/><Relationship Id="rId19" Type="http://schemas.openxmlformats.org/officeDocument/2006/relationships/image" Target="../media/image13.tif"/><Relationship Id="rId4" Type="http://schemas.openxmlformats.org/officeDocument/2006/relationships/diagramQuickStyle" Target="../diagrams/quickStyle1.xml"/><Relationship Id="rId9" Type="http://schemas.openxmlformats.org/officeDocument/2006/relationships/image" Target="../media/image3.png"/><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92889" y="634571"/>
            <a:ext cx="10741811" cy="1567526"/>
          </a:xfrm>
          <a:prstGeom prst="rect">
            <a:avLst/>
          </a:prstGeom>
        </p:spPr>
        <p:txBody>
          <a:bodyPr wrap="square" lIns="89325" tIns="44663" rIns="89325" bIns="44663">
            <a:spAutoFit/>
          </a:bodyPr>
          <a:lstStyle/>
          <a:p>
            <a:pPr algn="ctr"/>
            <a:r>
              <a:rPr lang="en-US" sz="4800" noProof="0" dirty="0">
                <a:solidFill>
                  <a:schemeClr val="accent2"/>
                </a:solidFill>
                <a:latin typeface="Arial" panose="020B0604020202020204" pitchFamily="34" charset="0"/>
                <a:cs typeface="Arial" panose="020B0604020202020204" pitchFamily="34" charset="0"/>
              </a:rPr>
              <a:t>15th European Biophysics Congress</a:t>
            </a:r>
          </a:p>
          <a:p>
            <a:pPr algn="ctr"/>
            <a:r>
              <a:rPr lang="en-US" sz="4800" noProof="0" dirty="0">
                <a:solidFill>
                  <a:schemeClr val="accent2"/>
                </a:solidFill>
                <a:latin typeface="Arial" panose="020B0604020202020204" pitchFamily="34" charset="0"/>
                <a:cs typeface="Arial" panose="020B0604020202020204" pitchFamily="34" charset="0"/>
              </a:rPr>
              <a:t>30</a:t>
            </a:r>
            <a:r>
              <a:rPr lang="en-US" sz="4800" baseline="30000" noProof="0" dirty="0">
                <a:solidFill>
                  <a:schemeClr val="accent2"/>
                </a:solidFill>
                <a:latin typeface="Arial" panose="020B0604020202020204" pitchFamily="34" charset="0"/>
                <a:cs typeface="Arial" panose="020B0604020202020204" pitchFamily="34" charset="0"/>
              </a:rPr>
              <a:t>th </a:t>
            </a:r>
            <a:r>
              <a:rPr lang="en-US" sz="4800" noProof="0" dirty="0">
                <a:solidFill>
                  <a:schemeClr val="accent2"/>
                </a:solidFill>
                <a:latin typeface="Arial" panose="020B0604020202020204" pitchFamily="34" charset="0"/>
                <a:cs typeface="Arial" panose="020B0604020202020204" pitchFamily="34" charset="0"/>
              </a:rPr>
              <a:t>June– 4</a:t>
            </a:r>
            <a:r>
              <a:rPr lang="en-US" sz="4800" baseline="30000" noProof="0" dirty="0">
                <a:solidFill>
                  <a:schemeClr val="accent2"/>
                </a:solidFill>
                <a:latin typeface="Arial" panose="020B0604020202020204" pitchFamily="34" charset="0"/>
                <a:cs typeface="Arial" panose="020B0604020202020204" pitchFamily="34" charset="0"/>
              </a:rPr>
              <a:t>th </a:t>
            </a:r>
            <a:r>
              <a:rPr lang="en-US" sz="4800" noProof="0" dirty="0">
                <a:solidFill>
                  <a:schemeClr val="accent2"/>
                </a:solidFill>
                <a:latin typeface="Arial" panose="020B0604020202020204" pitchFamily="34" charset="0"/>
                <a:cs typeface="Arial" panose="020B0604020202020204" pitchFamily="34" charset="0"/>
              </a:rPr>
              <a:t>July 2025, Rome</a:t>
            </a:r>
          </a:p>
        </p:txBody>
      </p:sp>
      <p:sp>
        <p:nvSpPr>
          <p:cNvPr id="12" name="Rettangolo 11"/>
          <p:cNvSpPr/>
          <p:nvPr/>
        </p:nvSpPr>
        <p:spPr>
          <a:xfrm>
            <a:off x="31710" y="0"/>
            <a:ext cx="25127831" cy="39600188"/>
          </a:xfrm>
          <a:prstGeom prst="rect">
            <a:avLst/>
          </a:prstGeom>
          <a:noFill/>
          <a:ln w="1524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89325" tIns="44663" rIns="89325" bIns="44663" rtlCol="0" anchor="ctr"/>
          <a:lstStyle/>
          <a:p>
            <a:pPr algn="ctr"/>
            <a:endParaRPr lang="it-IT" sz="5091">
              <a:solidFill>
                <a:srgbClr val="FFC000"/>
              </a:solidFill>
            </a:endParaRPr>
          </a:p>
        </p:txBody>
      </p:sp>
      <p:sp>
        <p:nvSpPr>
          <p:cNvPr id="13" name="CasellaDiTesto 12"/>
          <p:cNvSpPr txBox="1"/>
          <p:nvPr/>
        </p:nvSpPr>
        <p:spPr>
          <a:xfrm>
            <a:off x="403090" y="2908940"/>
            <a:ext cx="24390619" cy="1752192"/>
          </a:xfrm>
          <a:prstGeom prst="rect">
            <a:avLst/>
          </a:prstGeom>
          <a:noFill/>
        </p:spPr>
        <p:txBody>
          <a:bodyPr wrap="square" lIns="89325" tIns="44663" rIns="89325" bIns="44663" rtlCol="0">
            <a:spAutoFit/>
          </a:bodyPr>
          <a:lstStyle/>
          <a:p>
            <a:pPr algn="ctr"/>
            <a:r>
              <a:rPr lang="en-US" sz="5400" dirty="0">
                <a:latin typeface="Arial" panose="020B0604020202020204" pitchFamily="34" charset="0"/>
                <a:cs typeface="Arial" panose="020B0604020202020204" pitchFamily="34" charset="0"/>
              </a:rPr>
              <a:t>The native-state dynamics of α-Synuclein plays a crucial role </a:t>
            </a:r>
          </a:p>
          <a:p>
            <a:pPr algn="ctr"/>
            <a:r>
              <a:rPr lang="en-US" sz="5400" dirty="0">
                <a:latin typeface="Arial" panose="020B0604020202020204" pitchFamily="34" charset="0"/>
                <a:cs typeface="Arial" panose="020B0604020202020204" pitchFamily="34" charset="0"/>
              </a:rPr>
              <a:t>in determining its aggregation kinetics</a:t>
            </a:r>
          </a:p>
        </p:txBody>
      </p:sp>
      <p:graphicFrame>
        <p:nvGraphicFramePr>
          <p:cNvPr id="16" name="Diagramma 15"/>
          <p:cNvGraphicFramePr/>
          <p:nvPr>
            <p:extLst>
              <p:ext uri="{D42A27DB-BD31-4B8C-83A1-F6EECF244321}">
                <p14:modId xmlns:p14="http://schemas.microsoft.com/office/powerpoint/2010/main" val="1455791294"/>
              </p:ext>
            </p:extLst>
          </p:nvPr>
        </p:nvGraphicFramePr>
        <p:xfrm>
          <a:off x="39686" y="13809947"/>
          <a:ext cx="4884948" cy="1547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a:extLst>
              <a:ext uri="{FF2B5EF4-FFF2-40B4-BE49-F238E27FC236}">
                <a16:creationId xmlns:a16="http://schemas.microsoft.com/office/drawing/2014/main" id="{22B288D8-5007-42DF-AE95-BFB2F0CE10E7}"/>
              </a:ext>
            </a:extLst>
          </p:cNvPr>
          <p:cNvSpPr txBox="1"/>
          <p:nvPr/>
        </p:nvSpPr>
        <p:spPr>
          <a:xfrm>
            <a:off x="423769" y="33092340"/>
            <a:ext cx="15741517" cy="6040545"/>
          </a:xfrm>
          <a:prstGeom prst="rect">
            <a:avLst/>
          </a:prstGeom>
          <a:noFill/>
        </p:spPr>
        <p:txBody>
          <a:bodyPr wrap="square" lIns="89325" tIns="44663" rIns="89325" bIns="44663" rtlCol="0">
            <a:spAutoFit/>
          </a:bodyPr>
          <a:lstStyle/>
          <a:p>
            <a:pPr marL="285353" indent="-285353" algn="just">
              <a:spcAft>
                <a:spcPts val="832"/>
              </a:spcAft>
              <a:buFont typeface="Arial" panose="020B0604020202020204" pitchFamily="34" charset="0"/>
              <a:buChar char="•"/>
            </a:pPr>
            <a:r>
              <a:rPr lang="en-US" sz="2400" noProof="0" dirty="0">
                <a:latin typeface="Arial" panose="020B0604020202020204" pitchFamily="34" charset="0"/>
                <a:cs typeface="Arial" panose="020B0604020202020204" pitchFamily="34" charset="0"/>
              </a:rPr>
              <a:t>The presence of specific point mutations led to differences in the aggregation </a:t>
            </a:r>
            <a:r>
              <a:rPr lang="en-US" sz="2400" noProof="0" dirty="0" smtClean="0">
                <a:latin typeface="Arial" panose="020B0604020202020204" pitchFamily="34" charset="0"/>
                <a:cs typeface="Arial" panose="020B0604020202020204" pitchFamily="34" charset="0"/>
              </a:rPr>
              <a:t>kinetics </a:t>
            </a:r>
            <a:r>
              <a:rPr lang="en-US" sz="2400" noProof="0" dirty="0">
                <a:latin typeface="Arial" panose="020B0604020202020204" pitchFamily="34" charset="0"/>
                <a:cs typeface="Arial" panose="020B0604020202020204" pitchFamily="34" charset="0"/>
              </a:rPr>
              <a:t>of Syn. CD and ThT analyses showed that H50Q variant exhibits a slower aggregation rate compared to both Syn and </a:t>
            </a:r>
            <a:r>
              <a:rPr lang="en-US" sz="2400" noProof="0" dirty="0" smtClean="0">
                <a:latin typeface="Arial" panose="020B0604020202020204" pitchFamily="34" charset="0"/>
                <a:cs typeface="Arial" panose="020B0604020202020204" pitchFamily="34" charset="0"/>
              </a:rPr>
              <a:t>A53T.  </a:t>
            </a:r>
            <a:r>
              <a:rPr lang="en-US" sz="2400" noProof="0" dirty="0">
                <a:latin typeface="Arial" panose="020B0604020202020204" pitchFamily="34" charset="0"/>
                <a:cs typeface="Arial" panose="020B0604020202020204" pitchFamily="34" charset="0"/>
              </a:rPr>
              <a:t>A53T </a:t>
            </a:r>
            <a:r>
              <a:rPr lang="en-US" sz="2400" noProof="0" dirty="0" smtClean="0">
                <a:latin typeface="Arial" panose="020B0604020202020204" pitchFamily="34" charset="0"/>
                <a:cs typeface="Arial" panose="020B0604020202020204" pitchFamily="34" charset="0"/>
              </a:rPr>
              <a:t> </a:t>
            </a:r>
            <a:r>
              <a:rPr lang="en-US" sz="2400" noProof="0" dirty="0">
                <a:latin typeface="Arial" panose="020B0604020202020204" pitchFamily="34" charset="0"/>
                <a:cs typeface="Arial" panose="020B0604020202020204" pitchFamily="34" charset="0"/>
              </a:rPr>
              <a:t>initiates aggregation immediately, reaching the plateau phase within 72 hours of incubation. </a:t>
            </a:r>
          </a:p>
          <a:p>
            <a:pPr marL="285353" indent="-285353" algn="just">
              <a:spcAft>
                <a:spcPts val="832"/>
              </a:spcAft>
              <a:buFont typeface="Arial" panose="020B0604020202020204" pitchFamily="34" charset="0"/>
              <a:buChar char="•"/>
            </a:pPr>
            <a:r>
              <a:rPr lang="en-US" sz="2400" noProof="0" dirty="0">
                <a:latin typeface="Arial" panose="020B0604020202020204" pitchFamily="34" charset="0"/>
                <a:cs typeface="Arial" panose="020B0604020202020204" pitchFamily="34" charset="0"/>
              </a:rPr>
              <a:t>SEC analysis of Syn and its mutants revealed distinct elution </a:t>
            </a:r>
            <a:r>
              <a:rPr lang="en-US" sz="2400" noProof="0" dirty="0" smtClean="0">
                <a:latin typeface="Arial" panose="020B0604020202020204" pitchFamily="34" charset="0"/>
                <a:cs typeface="Arial" panose="020B0604020202020204" pitchFamily="34" charset="0"/>
              </a:rPr>
              <a:t>volumes, </a:t>
            </a:r>
            <a:r>
              <a:rPr lang="en-US" sz="2400" noProof="0" dirty="0">
                <a:latin typeface="Arial" panose="020B0604020202020204" pitchFamily="34" charset="0"/>
                <a:cs typeface="Arial" panose="020B0604020202020204" pitchFamily="34" charset="0"/>
              </a:rPr>
              <a:t>indicating differences in the packing of these proteins in solution</a:t>
            </a:r>
            <a:r>
              <a:rPr lang="en-US" sz="2400" noProof="0" dirty="0">
                <a:solidFill>
                  <a:sysClr val="windowText" lastClr="000000">
                    <a:hueOff val="0"/>
                    <a:satOff val="0"/>
                    <a:lumOff val="0"/>
                    <a:alphaOff val="0"/>
                  </a:sysClr>
                </a:solidFill>
                <a:latin typeface="Arial" panose="020B0604020202020204" pitchFamily="34" charset="0"/>
                <a:cs typeface="Arial" panose="020B0604020202020204" pitchFamily="34" charset="0"/>
              </a:rPr>
              <a:t>. The H50Q mutant exhibited a higher elution volume, suggesting a more compact conformation compared to Syn. In contrast, the A53T variant displayed lower elution volume, indicative of a less compact structural arrangement.</a:t>
            </a:r>
            <a:endParaRPr lang="en-US" sz="2400" noProof="0" dirty="0">
              <a:latin typeface="Arial" panose="020B0604020202020204" pitchFamily="34" charset="0"/>
              <a:cs typeface="Arial" panose="020B0604020202020204" pitchFamily="34" charset="0"/>
            </a:endParaRPr>
          </a:p>
          <a:p>
            <a:pPr marL="285353" indent="-285353" algn="just">
              <a:spcAft>
                <a:spcPts val="832"/>
              </a:spcAft>
              <a:buFont typeface="Arial" panose="020B0604020202020204" pitchFamily="34" charset="0"/>
              <a:buChar char="•"/>
            </a:pPr>
            <a:r>
              <a:rPr lang="en-US" sz="2400" noProof="0" dirty="0">
                <a:latin typeface="Arial" panose="020B0604020202020204" pitchFamily="34" charset="0"/>
                <a:cs typeface="Arial" panose="020B0604020202020204" pitchFamily="34" charset="0"/>
              </a:rPr>
              <a:t>Notably, A53T exhibited the highest solvent-exposed surface, making it the most structurally relaxed variant compared to the wild type and other mutants. In contrast, H50Q adopted a more compact conformation than the other proteins.</a:t>
            </a:r>
          </a:p>
          <a:p>
            <a:pPr marL="285353" indent="-285353" algn="just">
              <a:spcAft>
                <a:spcPts val="832"/>
              </a:spcAft>
              <a:buFont typeface="Arial" panose="020B0604020202020204" pitchFamily="34" charset="0"/>
              <a:buChar char="•"/>
            </a:pPr>
            <a:r>
              <a:rPr lang="en-US" sz="2400" dirty="0">
                <a:latin typeface="Arial" panose="020B0604020202020204" pitchFamily="34" charset="0"/>
                <a:cs typeface="Arial" panose="020B0604020202020204" pitchFamily="34" charset="0"/>
              </a:rPr>
              <a:t>Globally, the preferred native conformation of a protein seems to dictate its aggregation rate: less compact conformations lead to faster aggregation. Translating in vivo this means early onset of  Parkinson disease.</a:t>
            </a:r>
          </a:p>
          <a:p>
            <a:pPr marL="285353" indent="-285353" algn="just">
              <a:spcAft>
                <a:spcPts val="832"/>
              </a:spcAft>
              <a:buFont typeface="Arial" panose="020B0604020202020204" pitchFamily="34" charset="0"/>
              <a:buChar char="•"/>
            </a:pPr>
            <a:r>
              <a:rPr lang="en-US" sz="2400">
                <a:latin typeface="Arial" panose="020B0604020202020204" pitchFamily="34" charset="0"/>
                <a:cs typeface="Arial" panose="020B0604020202020204" pitchFamily="34" charset="0"/>
              </a:rPr>
              <a:t>Native-MS is an invaluable tool for studying protein dynamics, particularly the native conformations and aggregation of Syn and helped us to better comprehend protein aggregation and its implications in neurodegenerative diseases.</a:t>
            </a:r>
            <a:endParaRPr lang="en-US" sz="2400" noProof="0" dirty="0">
              <a:latin typeface="Arial" panose="020B0604020202020204" pitchFamily="34" charset="0"/>
              <a:cs typeface="Arial" panose="020B0604020202020204" pitchFamily="34" charset="0"/>
            </a:endParaRPr>
          </a:p>
        </p:txBody>
      </p:sp>
      <p:sp>
        <p:nvSpPr>
          <p:cNvPr id="9" name="CasellaDiTesto 8">
            <a:extLst>
              <a:ext uri="{FF2B5EF4-FFF2-40B4-BE49-F238E27FC236}">
                <a16:creationId xmlns:a16="http://schemas.microsoft.com/office/drawing/2014/main" id="{25C32BC9-6EF3-4C3A-9618-FE13A8B83048}"/>
              </a:ext>
            </a:extLst>
          </p:cNvPr>
          <p:cNvSpPr txBox="1"/>
          <p:nvPr/>
        </p:nvSpPr>
        <p:spPr>
          <a:xfrm>
            <a:off x="302426" y="19698458"/>
            <a:ext cx="16278161" cy="2675521"/>
          </a:xfrm>
          <a:prstGeom prst="rect">
            <a:avLst/>
          </a:prstGeom>
          <a:noFill/>
        </p:spPr>
        <p:txBody>
          <a:bodyPr wrap="square" lIns="89325" tIns="44663" rIns="89325" bIns="44663" rtlCol="0">
            <a:spAutoFit/>
          </a:bodyPr>
          <a:lstStyle/>
          <a:p>
            <a:pPr indent="301206" algn="just"/>
            <a:r>
              <a:rPr lang="en-US" sz="2400" dirty="0">
                <a:latin typeface="Arial" panose="020B0604020202020204" pitchFamily="34" charset="0"/>
                <a:cs typeface="Arial" panose="020B0604020202020204" pitchFamily="34" charset="0"/>
              </a:rPr>
              <a:t>Circular dichroism (CD) analysis of Syn and its pathological mutants</a:t>
            </a:r>
            <a:r>
              <a:rPr lang="en-US" sz="2400" b="1" dirty="0">
                <a:latin typeface="Arial" panose="020B0604020202020204" pitchFamily="34" charset="0"/>
                <a:cs typeface="Arial" panose="020B0604020202020204" pitchFamily="34" charset="0"/>
              </a:rPr>
              <a:t> (A). </a:t>
            </a:r>
            <a:r>
              <a:rPr lang="en-US" sz="2400" dirty="0">
                <a:latin typeface="Arial" panose="020B0604020202020204" pitchFamily="34" charset="0"/>
                <a:cs typeface="Arial" panose="020B0604020202020204" pitchFamily="34" charset="0"/>
              </a:rPr>
              <a:t>All the proteins are natively disordered (</a:t>
            </a:r>
            <a:r>
              <a:rPr lang="en-US" sz="2400" b="1" dirty="0">
                <a:latin typeface="Arial" panose="020B0604020202020204" pitchFamily="34" charset="0"/>
                <a:cs typeface="Arial" panose="020B0604020202020204" pitchFamily="34" charset="0"/>
              </a:rPr>
              <a:t>black line</a:t>
            </a:r>
            <a:r>
              <a:rPr lang="en-US" sz="2400" dirty="0">
                <a:latin typeface="Arial" panose="020B0604020202020204" pitchFamily="34" charset="0"/>
                <a:cs typeface="Arial" panose="020B0604020202020204" pitchFamily="34" charset="0"/>
              </a:rPr>
              <a:t>) and aggregate forming </a:t>
            </a:r>
            <a:r>
              <a:rPr lang="el-GR" sz="2400" dirty="0">
                <a:latin typeface="Arial" panose="020B0604020202020204" pitchFamily="34" charset="0"/>
                <a:cs typeface="Arial" panose="020B0604020202020204" pitchFamily="34" charset="0"/>
              </a:rPr>
              <a:t>β</a:t>
            </a:r>
            <a:r>
              <a:rPr lang="it-IT" sz="2400" dirty="0">
                <a:latin typeface="Arial" panose="020B0604020202020204" pitchFamily="34" charset="0"/>
                <a:cs typeface="Arial" panose="020B0604020202020204" pitchFamily="34" charset="0"/>
              </a:rPr>
              <a:t>-</a:t>
            </a:r>
            <a:r>
              <a:rPr lang="it-IT" sz="2400" dirty="0" err="1">
                <a:latin typeface="Arial" panose="020B0604020202020204" pitchFamily="34" charset="0"/>
                <a:cs typeface="Arial" panose="020B0604020202020204" pitchFamily="34" charset="0"/>
              </a:rPr>
              <a:t>sheet</a:t>
            </a:r>
            <a:r>
              <a:rPr lang="it-IT" sz="240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structure</a:t>
            </a:r>
            <a:r>
              <a:rPr lang="it-IT" sz="2400" dirty="0">
                <a:latin typeface="Arial" panose="020B0604020202020204" pitchFamily="34" charset="0"/>
                <a:cs typeface="Arial" panose="020B0604020202020204" pitchFamily="34" charset="0"/>
              </a:rPr>
              <a:t> after </a:t>
            </a:r>
            <a:r>
              <a:rPr lang="en-US" sz="2400" dirty="0">
                <a:latin typeface="Arial" panose="020B0604020202020204" pitchFamily="34" charset="0"/>
                <a:cs typeface="Arial" panose="020B0604020202020204" pitchFamily="34" charset="0"/>
              </a:rPr>
              <a:t>72 h (</a:t>
            </a:r>
            <a:r>
              <a:rPr lang="en-US" sz="2400" b="1" dirty="0">
                <a:latin typeface="Arial" panose="020B0604020202020204" pitchFamily="34" charset="0"/>
                <a:cs typeface="Arial" panose="020B0604020202020204" pitchFamily="34" charset="0"/>
              </a:rPr>
              <a:t>red line</a:t>
            </a:r>
            <a:r>
              <a:rPr lang="en-US" sz="2400" dirty="0">
                <a:latin typeface="Arial" panose="020B0604020202020204" pitchFamily="34" charset="0"/>
                <a:cs typeface="Arial" panose="020B0604020202020204" pitchFamily="34" charset="0"/>
              </a:rPr>
              <a:t>) and more pronounced after 168 h (</a:t>
            </a:r>
            <a:r>
              <a:rPr lang="en-US" sz="2400" b="1" dirty="0">
                <a:latin typeface="Arial" panose="020B0604020202020204" pitchFamily="34" charset="0"/>
                <a:cs typeface="Arial" panose="020B0604020202020204" pitchFamily="34" charset="0"/>
              </a:rPr>
              <a:t>blue line</a:t>
            </a:r>
            <a:r>
              <a:rPr lang="en-US" sz="2400" dirty="0">
                <a:latin typeface="Arial" panose="020B0604020202020204" pitchFamily="34" charset="0"/>
                <a:cs typeface="Arial" panose="020B0604020202020204" pitchFamily="34" charset="0"/>
              </a:rPr>
              <a:t>). Consistently, Thioflavin-T (ThT) assay of Syn and its pathological mutants</a:t>
            </a:r>
            <a:r>
              <a:rPr lang="en-US" sz="2400" b="1" dirty="0">
                <a:latin typeface="Arial" panose="020B0604020202020204" pitchFamily="34" charset="0"/>
                <a:cs typeface="Arial" panose="020B0604020202020204" pitchFamily="34" charset="0"/>
              </a:rPr>
              <a:t> (B) </a:t>
            </a:r>
            <a:r>
              <a:rPr lang="en-US" sz="2400" dirty="0">
                <a:latin typeface="Arial" panose="020B0604020202020204" pitchFamily="34" charset="0"/>
                <a:cs typeface="Arial" panose="020B0604020202020204" pitchFamily="34" charset="0"/>
              </a:rPr>
              <a:t>indicates</a:t>
            </a:r>
            <a:r>
              <a:rPr lang="en-US" sz="2400" b="1"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amyloid fibril formation after 168-h incubation. </a:t>
            </a:r>
          </a:p>
          <a:p>
            <a:pPr indent="301206" algn="just"/>
            <a:r>
              <a:rPr lang="en-GB" sz="2400" dirty="0">
                <a:latin typeface="Arial" panose="020B0604020202020204" pitchFamily="34" charset="0"/>
                <a:cs typeface="Arial" panose="020B0604020202020204" pitchFamily="34" charset="0"/>
              </a:rPr>
              <a:t>Depending on the location and the specific point mutation differences in the aggregation rate can be detected. H50Q resulted to have a slow aggregation rate compared to Syn and A53T mutant. On the contrary, A53T protein starts its aggregation process immediately, reaching the plateau of the aggregation pathway just after  72 h of incubation. </a:t>
            </a:r>
          </a:p>
        </p:txBody>
      </p:sp>
      <p:sp>
        <p:nvSpPr>
          <p:cNvPr id="70" name="CasellaDiTesto 69">
            <a:extLst>
              <a:ext uri="{FF2B5EF4-FFF2-40B4-BE49-F238E27FC236}">
                <a16:creationId xmlns:a16="http://schemas.microsoft.com/office/drawing/2014/main" id="{D604CC42-90C9-4A59-B8D9-CD607540FB7D}"/>
              </a:ext>
            </a:extLst>
          </p:cNvPr>
          <p:cNvSpPr txBox="1"/>
          <p:nvPr/>
        </p:nvSpPr>
        <p:spPr>
          <a:xfrm>
            <a:off x="210525" y="4835893"/>
            <a:ext cx="24791705" cy="3243369"/>
          </a:xfrm>
          <a:prstGeom prst="rect">
            <a:avLst/>
          </a:prstGeom>
          <a:noFill/>
        </p:spPr>
        <p:txBody>
          <a:bodyPr wrap="square" lIns="89325" tIns="44663" rIns="89325" bIns="44663" rtlCol="0">
            <a:spAutoFit/>
          </a:bodyPr>
          <a:lstStyle/>
          <a:p>
            <a:pPr algn="ctr"/>
            <a:r>
              <a:rPr lang="it-IT" sz="3745" u="sng" dirty="0">
                <a:latin typeface="Arial" panose="020B0604020202020204" pitchFamily="34" charset="0"/>
                <a:cs typeface="Arial" panose="020B0604020202020204" pitchFamily="34" charset="0"/>
              </a:rPr>
              <a:t>Benedetta Fongaro</a:t>
            </a:r>
            <a:r>
              <a:rPr lang="it-IT" sz="3745" baseline="30000" dirty="0">
                <a:latin typeface="Arial" panose="020B0604020202020204" pitchFamily="34" charset="0"/>
                <a:cs typeface="Arial" panose="020B0604020202020204" pitchFamily="34" charset="0"/>
              </a:rPr>
              <a:t>1,2</a:t>
            </a:r>
            <a:r>
              <a:rPr lang="it-IT" sz="3745" dirty="0">
                <a:latin typeface="Arial" panose="020B0604020202020204" pitchFamily="34" charset="0"/>
                <a:cs typeface="Arial" panose="020B0604020202020204" pitchFamily="34" charset="0"/>
              </a:rPr>
              <a:t>, Philipp Trolese</a:t>
            </a:r>
            <a:r>
              <a:rPr lang="it-IT" sz="3745" baseline="30000" dirty="0">
                <a:latin typeface="Arial" panose="020B0604020202020204" pitchFamily="34" charset="0"/>
                <a:cs typeface="Arial" panose="020B0604020202020204" pitchFamily="34" charset="0"/>
              </a:rPr>
              <a:t>2,3</a:t>
            </a:r>
            <a:r>
              <a:rPr lang="it-IT" sz="3745" dirty="0">
                <a:latin typeface="Arial" panose="020B0604020202020204" pitchFamily="34" charset="0"/>
                <a:cs typeface="Arial" panose="020B0604020202020204" pitchFamily="34" charset="0"/>
              </a:rPr>
              <a:t>, Vittoria Scapin</a:t>
            </a:r>
            <a:r>
              <a:rPr lang="it-IT" sz="3745" baseline="30000" dirty="0">
                <a:latin typeface="Arial" panose="020B0604020202020204" pitchFamily="34" charset="0"/>
                <a:cs typeface="Arial" panose="020B0604020202020204" pitchFamily="34" charset="0"/>
              </a:rPr>
              <a:t>2</a:t>
            </a:r>
            <a:r>
              <a:rPr lang="it-IT" sz="3745" dirty="0">
                <a:latin typeface="Arial" panose="020B0604020202020204" pitchFamily="34" charset="0"/>
                <a:cs typeface="Arial" panose="020B0604020202020204" pitchFamily="34" charset="0"/>
              </a:rPr>
              <a:t>, Alice Sosic</a:t>
            </a:r>
            <a:r>
              <a:rPr lang="it-IT" sz="3745" baseline="30000" dirty="0">
                <a:latin typeface="Arial" panose="020B0604020202020204" pitchFamily="34" charset="0"/>
                <a:cs typeface="Arial" panose="020B0604020202020204" pitchFamily="34" charset="0"/>
              </a:rPr>
              <a:t>2</a:t>
            </a:r>
            <a:r>
              <a:rPr lang="it-IT" sz="3745" dirty="0">
                <a:latin typeface="Arial" panose="020B0604020202020204" pitchFamily="34" charset="0"/>
                <a:cs typeface="Arial" panose="020B0604020202020204" pitchFamily="34" charset="0"/>
              </a:rPr>
              <a:t>, </a:t>
            </a:r>
          </a:p>
          <a:p>
            <a:pPr algn="ctr"/>
            <a:r>
              <a:rPr lang="it-IT" sz="3745" dirty="0">
                <a:latin typeface="Arial" panose="020B0604020202020204" pitchFamily="34" charset="0"/>
                <a:cs typeface="Arial" panose="020B0604020202020204" pitchFamily="34" charset="0"/>
              </a:rPr>
              <a:t>Laura Acquasaliente</a:t>
            </a:r>
            <a:r>
              <a:rPr lang="it-IT" sz="3745" baseline="30000" dirty="0">
                <a:latin typeface="Arial" panose="020B0604020202020204" pitchFamily="34" charset="0"/>
                <a:cs typeface="Arial" panose="020B0604020202020204" pitchFamily="34" charset="0"/>
              </a:rPr>
              <a:t>2 </a:t>
            </a:r>
            <a:r>
              <a:rPr lang="it-IT" sz="3745" dirty="0">
                <a:latin typeface="Arial" panose="020B0604020202020204" pitchFamily="34" charset="0"/>
                <a:cs typeface="Arial" panose="020B0604020202020204" pitchFamily="34" charset="0"/>
              </a:rPr>
              <a:t>and Patrizia Polverino de Laureto</a:t>
            </a:r>
            <a:r>
              <a:rPr lang="it-IT" sz="3745" baseline="30000" dirty="0">
                <a:latin typeface="Arial" panose="020B0604020202020204" pitchFamily="34" charset="0"/>
                <a:cs typeface="Arial" panose="020B0604020202020204" pitchFamily="34" charset="0"/>
              </a:rPr>
              <a:t>2</a:t>
            </a:r>
            <a:r>
              <a:rPr lang="it-IT" sz="3745" dirty="0">
                <a:latin typeface="Arial" panose="020B0604020202020204" pitchFamily="34" charset="0"/>
                <a:cs typeface="Arial" panose="020B0604020202020204" pitchFamily="34" charset="0"/>
              </a:rPr>
              <a:t> </a:t>
            </a:r>
          </a:p>
          <a:p>
            <a:pPr algn="ctr"/>
            <a:endParaRPr lang="it-IT" sz="2500" dirty="0">
              <a:latin typeface="Arial" panose="020B0604020202020204" pitchFamily="34" charset="0"/>
              <a:cs typeface="Arial" panose="020B0604020202020204" pitchFamily="34" charset="0"/>
            </a:endParaRPr>
          </a:p>
          <a:p>
            <a:r>
              <a:rPr lang="it-IT" sz="3745" baseline="30000" dirty="0">
                <a:latin typeface="Arial" panose="020B0604020202020204" pitchFamily="34" charset="0"/>
                <a:cs typeface="Arial" panose="020B0604020202020204" pitchFamily="34" charset="0"/>
              </a:rPr>
              <a:t>1</a:t>
            </a:r>
            <a:r>
              <a:rPr lang="en-US" sz="3500" dirty="0">
                <a:latin typeface="Arial" panose="020B0604020202020204" pitchFamily="34" charset="0"/>
                <a:cs typeface="Arial" panose="020B0604020202020204" pitchFamily="34" charset="0"/>
              </a:rPr>
              <a:t>Department of Agronomy Food Natural Resources Animals and Environment, University of Padova, Italy</a:t>
            </a:r>
          </a:p>
          <a:p>
            <a:r>
              <a:rPr lang="en-US" sz="3500" baseline="30000" dirty="0">
                <a:latin typeface="Arial" panose="020B0604020202020204" pitchFamily="34" charset="0"/>
                <a:cs typeface="Arial" panose="020B0604020202020204" pitchFamily="34" charset="0"/>
              </a:rPr>
              <a:t>2</a:t>
            </a:r>
            <a:r>
              <a:rPr lang="en-US" sz="3500" dirty="0">
                <a:latin typeface="Arial" panose="020B0604020202020204" pitchFamily="34" charset="0"/>
                <a:cs typeface="Arial" panose="020B0604020202020204" pitchFamily="34" charset="0"/>
              </a:rPr>
              <a:t>Department of Pharmaceutical and Pharmacological Sciences, University of Padova, Italy </a:t>
            </a:r>
          </a:p>
          <a:p>
            <a:r>
              <a:rPr lang="en-US" sz="3500" baseline="30000" dirty="0">
                <a:latin typeface="Arial" panose="020B0604020202020204" pitchFamily="34" charset="0"/>
                <a:cs typeface="Arial" panose="020B0604020202020204" pitchFamily="34" charset="0"/>
              </a:rPr>
              <a:t>3 </a:t>
            </a:r>
            <a:r>
              <a:rPr kumimoji="0" lang="en-US" sz="35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Department of Neuroscience, Biomedicine and Movement Sciences, University of Verona, Italy </a:t>
            </a:r>
            <a:endParaRPr lang="it-IT" sz="3500" baseline="30000" dirty="0">
              <a:latin typeface="Arial" panose="020B0604020202020204" pitchFamily="34" charset="0"/>
              <a:cs typeface="Arial" panose="020B0604020202020204" pitchFamily="34" charset="0"/>
            </a:endParaRPr>
          </a:p>
        </p:txBody>
      </p:sp>
      <p:pic>
        <p:nvPicPr>
          <p:cNvPr id="14" name="Immagine 13">
            <a:extLst>
              <a:ext uri="{FF2B5EF4-FFF2-40B4-BE49-F238E27FC236}">
                <a16:creationId xmlns:a16="http://schemas.microsoft.com/office/drawing/2014/main" id="{ECC3A00D-74F2-4C05-A64A-B60E11EFA3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622024" y="627262"/>
            <a:ext cx="2092117" cy="1761612"/>
          </a:xfrm>
          <a:prstGeom prst="rect">
            <a:avLst/>
          </a:prstGeom>
        </p:spPr>
      </p:pic>
      <p:pic>
        <p:nvPicPr>
          <p:cNvPr id="103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943668" y="12513021"/>
            <a:ext cx="1103037" cy="421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9">
            <a:extLst>
              <a:ext uri="{28A0092B-C50C-407E-A947-70E740481C1C}">
                <a14:useLocalDpi xmlns:a14="http://schemas.microsoft.com/office/drawing/2010/main" val="0"/>
              </a:ext>
            </a:extLst>
          </a:blip>
          <a:srcRect l="38838" b="80385"/>
          <a:stretch/>
        </p:blipFill>
        <p:spPr bwMode="auto">
          <a:xfrm>
            <a:off x="16070916" y="10251255"/>
            <a:ext cx="5111251" cy="255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015975" y="11175415"/>
            <a:ext cx="3052325" cy="2240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CasellaDiTesto 70">
            <a:extLst>
              <a:ext uri="{FF2B5EF4-FFF2-40B4-BE49-F238E27FC236}">
                <a16:creationId xmlns:a16="http://schemas.microsoft.com/office/drawing/2014/main" id="{69D8C6AF-71D5-467D-A029-09C3FBA833BF}"/>
              </a:ext>
            </a:extLst>
          </p:cNvPr>
          <p:cNvSpPr txBox="1"/>
          <p:nvPr/>
        </p:nvSpPr>
        <p:spPr>
          <a:xfrm>
            <a:off x="8338482" y="8506066"/>
            <a:ext cx="16455227" cy="4522181"/>
          </a:xfrm>
          <a:prstGeom prst="rect">
            <a:avLst/>
          </a:prstGeom>
          <a:noFill/>
        </p:spPr>
        <p:txBody>
          <a:bodyPr wrap="square" lIns="89325" tIns="44663" rIns="89325" bIns="44663" rtlCol="0">
            <a:spAutoFit/>
          </a:bodyPr>
          <a:lstStyle/>
          <a:p>
            <a:pPr algn="just"/>
            <a:r>
              <a:rPr lang="en-US" sz="2400" dirty="0">
                <a:latin typeface="Arial" panose="020B0604020202020204" pitchFamily="34" charset="0"/>
                <a:cs typeface="Arial" panose="020B0604020202020204" pitchFamily="34" charset="0"/>
              </a:rPr>
              <a:t>α-Synuclein (Syn) assembly into fibrils plays a central role in the pathogenesis of Parkinson disease. Recent studies have highlighted the impact of genetic mutations (H50Q and A53T) on Syn structure and its aggregation propensity. Syn populates an ensemble of conformations ensuing from its rugged folding energy landscape. Protein intramolecular interactions continuously open and close leading to forms that trigger aggregation. However, the influence of the native conformer distribution of mutants on Syn aggregation rate remains unclear. This study aims to investigate the correlation between dynamics properties in the native state of Syn and its familiar variants and their aggregation propensity. The analyses were performed using Native Mass Spectrometry (Native-MS), Size Exclusion Chromatography (SEC), Thioflavin-T assay (</a:t>
            </a:r>
            <a:r>
              <a:rPr lang="en-US" sz="2400" dirty="0" err="1">
                <a:latin typeface="Arial" panose="020B0604020202020204" pitchFamily="34" charset="0"/>
                <a:cs typeface="Arial" panose="020B0604020202020204" pitchFamily="34" charset="0"/>
              </a:rPr>
              <a:t>ThT</a:t>
            </a:r>
            <a:r>
              <a:rPr lang="en-US" sz="2400" dirty="0">
                <a:latin typeface="Arial" panose="020B0604020202020204" pitchFamily="34" charset="0"/>
                <a:cs typeface="Arial" panose="020B0604020202020204" pitchFamily="34" charset="0"/>
              </a:rPr>
              <a:t>) and Circular Dichroism (CD). Our results showed that in the native state the A53T mutation, which induces a destabilized and relaxed monomeric state, leads to a significantly faster aggregation rate. Differently, the H50Q mutant, which retains a compact conformation, exhibits a slower aggregation process. These findings provide important insights into the role of protein native conformation on its aggregation propensity. This understanding is crucial for developing targeted therapies that specifically address the structural factors driving aggregation.</a:t>
            </a:r>
            <a:endParaRPr lang="it-IT" sz="2400" dirty="0">
              <a:latin typeface="Arial" panose="020B0604020202020204" pitchFamily="34" charset="0"/>
              <a:cs typeface="Arial" panose="020B0604020202020204" pitchFamily="34" charset="0"/>
            </a:endParaRPr>
          </a:p>
        </p:txBody>
      </p:sp>
      <p:sp>
        <p:nvSpPr>
          <p:cNvPr id="131" name="CasellaDiTesto 130">
            <a:extLst>
              <a:ext uri="{FF2B5EF4-FFF2-40B4-BE49-F238E27FC236}">
                <a16:creationId xmlns:a16="http://schemas.microsoft.com/office/drawing/2014/main" id="{25C32BC9-6EF3-4C3A-9618-FE13A8B83048}"/>
              </a:ext>
            </a:extLst>
          </p:cNvPr>
          <p:cNvSpPr txBox="1"/>
          <p:nvPr/>
        </p:nvSpPr>
        <p:spPr>
          <a:xfrm>
            <a:off x="36858" y="13845058"/>
            <a:ext cx="16818168" cy="602518"/>
          </a:xfrm>
          <a:prstGeom prst="rect">
            <a:avLst/>
          </a:prstGeom>
          <a:noFill/>
          <a:ln w="127000">
            <a:solidFill>
              <a:schemeClr val="accent2"/>
            </a:solidFill>
          </a:ln>
        </p:spPr>
        <p:txBody>
          <a:bodyPr wrap="square" lIns="89325" tIns="44663" rIns="89325" bIns="44663" rtlCol="0">
            <a:spAutoFit/>
          </a:bodyPr>
          <a:lstStyle/>
          <a:p>
            <a:pPr algn="ctr"/>
            <a:r>
              <a:rPr lang="en-US" sz="3329" b="1" dirty="0">
                <a:solidFill>
                  <a:schemeClr val="accent2"/>
                </a:solidFill>
                <a:latin typeface="Arial" panose="020B0604020202020204" pitchFamily="34" charset="0"/>
                <a:cs typeface="Arial" panose="020B0604020202020204" pitchFamily="34" charset="0"/>
              </a:rPr>
              <a:t>AGGREGATION KINETICS</a:t>
            </a:r>
            <a:endParaRPr lang="it-IT" sz="3329" b="1" dirty="0">
              <a:solidFill>
                <a:schemeClr val="accent2"/>
              </a:solidFill>
              <a:latin typeface="Arial" panose="020B0604020202020204" pitchFamily="34" charset="0"/>
              <a:cs typeface="Arial" panose="020B0604020202020204" pitchFamily="34" charset="0"/>
            </a:endParaRPr>
          </a:p>
        </p:txBody>
      </p:sp>
      <p:sp>
        <p:nvSpPr>
          <p:cNvPr id="135" name="CasellaDiTesto 134">
            <a:extLst>
              <a:ext uri="{FF2B5EF4-FFF2-40B4-BE49-F238E27FC236}">
                <a16:creationId xmlns:a16="http://schemas.microsoft.com/office/drawing/2014/main" id="{25C32BC9-6EF3-4C3A-9618-FE13A8B83048}"/>
              </a:ext>
            </a:extLst>
          </p:cNvPr>
          <p:cNvSpPr txBox="1"/>
          <p:nvPr/>
        </p:nvSpPr>
        <p:spPr>
          <a:xfrm>
            <a:off x="60643" y="23469633"/>
            <a:ext cx="25075513" cy="602518"/>
          </a:xfrm>
          <a:prstGeom prst="rect">
            <a:avLst/>
          </a:prstGeom>
          <a:noFill/>
          <a:ln w="127000">
            <a:solidFill>
              <a:schemeClr val="accent2"/>
            </a:solidFill>
          </a:ln>
        </p:spPr>
        <p:txBody>
          <a:bodyPr wrap="square" lIns="89325" tIns="44663" rIns="89325" bIns="44663" rtlCol="0">
            <a:spAutoFit/>
          </a:bodyPr>
          <a:lstStyle/>
          <a:p>
            <a:pPr algn="ctr"/>
            <a:r>
              <a:rPr lang="en-US" sz="3329" b="1" dirty="0">
                <a:solidFill>
                  <a:schemeClr val="accent2"/>
                </a:solidFill>
                <a:latin typeface="Arial" panose="020B0604020202020204" pitchFamily="34" charset="0"/>
                <a:cs typeface="Arial" panose="020B0604020202020204" pitchFamily="34" charset="0"/>
              </a:rPr>
              <a:t>DYNAMICS PROBED BY NATIVE-MS</a:t>
            </a:r>
            <a:endParaRPr lang="it-IT" sz="3329" b="1" dirty="0">
              <a:solidFill>
                <a:schemeClr val="accent2"/>
              </a:solidFill>
              <a:latin typeface="Arial" panose="020B0604020202020204" pitchFamily="34" charset="0"/>
              <a:cs typeface="Arial" panose="020B0604020202020204" pitchFamily="34" charset="0"/>
            </a:endParaRPr>
          </a:p>
        </p:txBody>
      </p:sp>
      <p:sp>
        <p:nvSpPr>
          <p:cNvPr id="137" name="CasellaDiTesto 136">
            <a:extLst>
              <a:ext uri="{FF2B5EF4-FFF2-40B4-BE49-F238E27FC236}">
                <a16:creationId xmlns:a16="http://schemas.microsoft.com/office/drawing/2014/main" id="{25C32BC9-6EF3-4C3A-9618-FE13A8B83048}"/>
              </a:ext>
            </a:extLst>
          </p:cNvPr>
          <p:cNvSpPr txBox="1"/>
          <p:nvPr/>
        </p:nvSpPr>
        <p:spPr>
          <a:xfrm>
            <a:off x="48262" y="32214353"/>
            <a:ext cx="25075513" cy="602518"/>
          </a:xfrm>
          <a:prstGeom prst="rect">
            <a:avLst/>
          </a:prstGeom>
          <a:noFill/>
          <a:ln w="127000">
            <a:solidFill>
              <a:schemeClr val="accent2"/>
            </a:solidFill>
          </a:ln>
        </p:spPr>
        <p:txBody>
          <a:bodyPr wrap="square" lIns="89325" tIns="44663" rIns="89325" bIns="44663" rtlCol="0">
            <a:spAutoFit/>
          </a:bodyPr>
          <a:lstStyle/>
          <a:p>
            <a:pPr algn="ctr"/>
            <a:r>
              <a:rPr lang="en-US" sz="3329" b="1" dirty="0">
                <a:solidFill>
                  <a:schemeClr val="accent2"/>
                </a:solidFill>
                <a:latin typeface="Arial" panose="020B0604020202020204" pitchFamily="34" charset="0"/>
                <a:cs typeface="Arial" panose="020B0604020202020204" pitchFamily="34" charset="0"/>
              </a:rPr>
              <a:t>CONCLUSIONS</a:t>
            </a:r>
            <a:endParaRPr lang="it-IT" sz="3329" b="1" dirty="0">
              <a:solidFill>
                <a:schemeClr val="accent2"/>
              </a:solidFill>
              <a:latin typeface="Arial" panose="020B0604020202020204" pitchFamily="34" charset="0"/>
              <a:cs typeface="Arial" panose="020B0604020202020204" pitchFamily="34" charset="0"/>
            </a:endParaRPr>
          </a:p>
        </p:txBody>
      </p:sp>
      <p:sp>
        <p:nvSpPr>
          <p:cNvPr id="47" name="CasellaDiTesto 46">
            <a:extLst>
              <a:ext uri="{FF2B5EF4-FFF2-40B4-BE49-F238E27FC236}">
                <a16:creationId xmlns:a16="http://schemas.microsoft.com/office/drawing/2014/main" id="{380BC9F8-05ED-48E8-B297-FE0ADC203417}"/>
              </a:ext>
            </a:extLst>
          </p:cNvPr>
          <p:cNvSpPr txBox="1"/>
          <p:nvPr/>
        </p:nvSpPr>
        <p:spPr>
          <a:xfrm>
            <a:off x="18280349" y="14658648"/>
            <a:ext cx="60144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C</a:t>
            </a:r>
            <a:endParaRPr lang="en-GB" sz="4500" dirty="0">
              <a:latin typeface="Arial" panose="020B0604020202020204" pitchFamily="34" charset="0"/>
              <a:cs typeface="Arial" panose="020B0604020202020204" pitchFamily="34" charset="0"/>
            </a:endParaRPr>
          </a:p>
        </p:txBody>
      </p:sp>
      <p:sp>
        <p:nvSpPr>
          <p:cNvPr id="49" name="CasellaDiTesto 48">
            <a:extLst>
              <a:ext uri="{FF2B5EF4-FFF2-40B4-BE49-F238E27FC236}">
                <a16:creationId xmlns:a16="http://schemas.microsoft.com/office/drawing/2014/main" id="{56D8CC2B-DE05-433D-9E67-3F6F29DB56EB}"/>
              </a:ext>
            </a:extLst>
          </p:cNvPr>
          <p:cNvSpPr txBox="1"/>
          <p:nvPr/>
        </p:nvSpPr>
        <p:spPr>
          <a:xfrm>
            <a:off x="210525" y="24182359"/>
            <a:ext cx="60144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D</a:t>
            </a:r>
            <a:endParaRPr lang="en-GB" sz="4500" dirty="0">
              <a:latin typeface="Arial" panose="020B0604020202020204" pitchFamily="34" charset="0"/>
              <a:cs typeface="Arial" panose="020B0604020202020204" pitchFamily="34" charset="0"/>
            </a:endParaRPr>
          </a:p>
        </p:txBody>
      </p:sp>
      <p:sp>
        <p:nvSpPr>
          <p:cNvPr id="52" name="CasellaDiTesto 51">
            <a:extLst>
              <a:ext uri="{FF2B5EF4-FFF2-40B4-BE49-F238E27FC236}">
                <a16:creationId xmlns:a16="http://schemas.microsoft.com/office/drawing/2014/main" id="{4850A50B-F392-47BD-BFB0-3250D7D0306E}"/>
              </a:ext>
            </a:extLst>
          </p:cNvPr>
          <p:cNvSpPr txBox="1"/>
          <p:nvPr/>
        </p:nvSpPr>
        <p:spPr>
          <a:xfrm>
            <a:off x="8781131" y="26938284"/>
            <a:ext cx="53732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F</a:t>
            </a:r>
            <a:endParaRPr lang="en-GB" sz="4500" dirty="0">
              <a:latin typeface="Arial" panose="020B0604020202020204" pitchFamily="34" charset="0"/>
              <a:cs typeface="Arial" panose="020B0604020202020204" pitchFamily="34" charset="0"/>
            </a:endParaRPr>
          </a:p>
        </p:txBody>
      </p:sp>
      <p:sp>
        <p:nvSpPr>
          <p:cNvPr id="53" name="CasellaDiTesto 52">
            <a:extLst>
              <a:ext uri="{FF2B5EF4-FFF2-40B4-BE49-F238E27FC236}">
                <a16:creationId xmlns:a16="http://schemas.microsoft.com/office/drawing/2014/main" id="{4F78F5E6-617D-4473-8111-52BD3327500E}"/>
              </a:ext>
            </a:extLst>
          </p:cNvPr>
          <p:cNvSpPr txBox="1"/>
          <p:nvPr/>
        </p:nvSpPr>
        <p:spPr>
          <a:xfrm>
            <a:off x="16838311" y="13845058"/>
            <a:ext cx="8311876" cy="602518"/>
          </a:xfrm>
          <a:prstGeom prst="rect">
            <a:avLst/>
          </a:prstGeom>
          <a:noFill/>
          <a:ln w="127000">
            <a:solidFill>
              <a:schemeClr val="accent2"/>
            </a:solidFill>
          </a:ln>
        </p:spPr>
        <p:txBody>
          <a:bodyPr wrap="square" lIns="89325" tIns="44663" rIns="89325" bIns="44663" rtlCol="0">
            <a:spAutoFit/>
          </a:bodyPr>
          <a:lstStyle/>
          <a:p>
            <a:pPr algn="ctr"/>
            <a:r>
              <a:rPr lang="en-US" sz="3329" b="1" dirty="0">
                <a:solidFill>
                  <a:schemeClr val="accent2"/>
                </a:solidFill>
                <a:latin typeface="Arial" panose="020B0604020202020204" pitchFamily="34" charset="0"/>
                <a:cs typeface="Arial" panose="020B0604020202020204" pitchFamily="34" charset="0"/>
              </a:rPr>
              <a:t>CONFORMATION</a:t>
            </a:r>
            <a:endParaRPr lang="it-IT" sz="3329" b="1" dirty="0">
              <a:solidFill>
                <a:schemeClr val="accent2"/>
              </a:solidFill>
              <a:latin typeface="Arial" panose="020B0604020202020204" pitchFamily="34" charset="0"/>
              <a:cs typeface="Arial" panose="020B0604020202020204" pitchFamily="34" charset="0"/>
            </a:endParaRPr>
          </a:p>
        </p:txBody>
      </p:sp>
      <p:sp>
        <p:nvSpPr>
          <p:cNvPr id="54" name="CasellaDiTesto 53">
            <a:extLst>
              <a:ext uri="{FF2B5EF4-FFF2-40B4-BE49-F238E27FC236}">
                <a16:creationId xmlns:a16="http://schemas.microsoft.com/office/drawing/2014/main" id="{45C8E4CA-1D77-4D56-A35A-C24AA113EDBE}"/>
              </a:ext>
            </a:extLst>
          </p:cNvPr>
          <p:cNvSpPr txBox="1"/>
          <p:nvPr/>
        </p:nvSpPr>
        <p:spPr>
          <a:xfrm>
            <a:off x="17052629" y="19628644"/>
            <a:ext cx="7798529" cy="3044853"/>
          </a:xfrm>
          <a:prstGeom prst="rect">
            <a:avLst/>
          </a:prstGeom>
          <a:noFill/>
        </p:spPr>
        <p:txBody>
          <a:bodyPr wrap="square" lIns="89325" tIns="44663" rIns="89325" bIns="44663" rtlCol="0">
            <a:spAutoFit/>
          </a:bodyPr>
          <a:lstStyle/>
          <a:p>
            <a:pPr indent="301206" algn="just"/>
            <a:r>
              <a:rPr lang="en-GB" sz="2400" dirty="0">
                <a:latin typeface="Arial" panose="020B0604020202020204" pitchFamily="34" charset="0"/>
                <a:cs typeface="Arial" panose="020B0604020202020204" pitchFamily="34" charset="0"/>
              </a:rPr>
              <a:t>Size exclusion chromatography (SEC) of Syn and mutated proteins </a:t>
            </a:r>
            <a:r>
              <a:rPr lang="en-GB" sz="2400" b="1" dirty="0">
                <a:latin typeface="Arial" panose="020B0604020202020204" pitchFamily="34" charset="0"/>
                <a:cs typeface="Arial" panose="020B0604020202020204" pitchFamily="34" charset="0"/>
              </a:rPr>
              <a:t>(C). </a:t>
            </a:r>
            <a:r>
              <a:rPr lang="en-GB" sz="2400" dirty="0">
                <a:latin typeface="Arial" panose="020B0604020202020204" pitchFamily="34" charset="0"/>
                <a:cs typeface="Arial" panose="020B0604020202020204" pitchFamily="34" charset="0"/>
              </a:rPr>
              <a:t>Differences in elution volume were revealed. H50Q mutant exhibits a longer elution volume, suggesting a more compact conformation compared to Syn. In contrast, the A53T showed shorter elution volume, which may indicate a less compact conformation than Syn. These results reflect differences in the protein compactness in their native state.</a:t>
            </a:r>
            <a:endParaRPr lang="en-US" sz="2400" dirty="0">
              <a:latin typeface="Arial" panose="020B0604020202020204" pitchFamily="34" charset="0"/>
              <a:cs typeface="Arial" panose="020B0604020202020204" pitchFamily="34" charset="0"/>
            </a:endParaRPr>
          </a:p>
        </p:txBody>
      </p:sp>
      <p:sp>
        <p:nvSpPr>
          <p:cNvPr id="55" name="CasellaDiTesto 54">
            <a:extLst>
              <a:ext uri="{FF2B5EF4-FFF2-40B4-BE49-F238E27FC236}">
                <a16:creationId xmlns:a16="http://schemas.microsoft.com/office/drawing/2014/main" id="{5AAA5C36-114B-4CF1-98B6-59BE58B32AE2}"/>
              </a:ext>
            </a:extLst>
          </p:cNvPr>
          <p:cNvSpPr txBox="1"/>
          <p:nvPr/>
        </p:nvSpPr>
        <p:spPr>
          <a:xfrm>
            <a:off x="8793831" y="24445281"/>
            <a:ext cx="56938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E</a:t>
            </a:r>
            <a:endParaRPr lang="en-GB" sz="4500" dirty="0">
              <a:latin typeface="Arial" panose="020B0604020202020204" pitchFamily="34" charset="0"/>
              <a:cs typeface="Arial" panose="020B0604020202020204" pitchFamily="34" charset="0"/>
            </a:endParaRPr>
          </a:p>
        </p:txBody>
      </p:sp>
      <p:pic>
        <p:nvPicPr>
          <p:cNvPr id="4" name="Immagine 3">
            <a:extLst>
              <a:ext uri="{FF2B5EF4-FFF2-40B4-BE49-F238E27FC236}">
                <a16:creationId xmlns:a16="http://schemas.microsoft.com/office/drawing/2014/main" id="{CC166EBE-4F3A-42CA-8EC4-9BFD3A9B9792}"/>
              </a:ext>
            </a:extLst>
          </p:cNvPr>
          <p:cNvPicPr>
            <a:picLocks noChangeAspect="1"/>
          </p:cNvPicPr>
          <p:nvPr/>
        </p:nvPicPr>
        <p:blipFill>
          <a:blip r:embed="rId11"/>
          <a:stretch>
            <a:fillRect/>
          </a:stretch>
        </p:blipFill>
        <p:spPr>
          <a:xfrm>
            <a:off x="9322872" y="24784088"/>
            <a:ext cx="5364945" cy="1597290"/>
          </a:xfrm>
          <a:prstGeom prst="rect">
            <a:avLst/>
          </a:prstGeom>
        </p:spPr>
      </p:pic>
      <p:sp>
        <p:nvSpPr>
          <p:cNvPr id="56" name="CasellaDiTesto 55">
            <a:extLst>
              <a:ext uri="{FF2B5EF4-FFF2-40B4-BE49-F238E27FC236}">
                <a16:creationId xmlns:a16="http://schemas.microsoft.com/office/drawing/2014/main" id="{8342F3D8-51CC-4F6C-9E64-ADE0E97E3F84}"/>
              </a:ext>
            </a:extLst>
          </p:cNvPr>
          <p:cNvSpPr txBox="1"/>
          <p:nvPr/>
        </p:nvSpPr>
        <p:spPr>
          <a:xfrm>
            <a:off x="14884400" y="24779644"/>
            <a:ext cx="9909308" cy="6738172"/>
          </a:xfrm>
          <a:prstGeom prst="rect">
            <a:avLst/>
          </a:prstGeom>
          <a:noFill/>
        </p:spPr>
        <p:txBody>
          <a:bodyPr wrap="square" lIns="89325" tIns="44663" rIns="89325" bIns="44663" rtlCol="0">
            <a:spAutoFit/>
          </a:bodyPr>
          <a:lstStyle/>
          <a:p>
            <a:pPr indent="301206" algn="just"/>
            <a:r>
              <a:rPr lang="en-GB" sz="2400" dirty="0">
                <a:latin typeface="Arial" panose="020B0604020202020204" pitchFamily="34" charset="0"/>
                <a:cs typeface="Arial" panose="020B0604020202020204" pitchFamily="34" charset="0"/>
              </a:rPr>
              <a:t>Native ESI-MS analysis </a:t>
            </a:r>
            <a:r>
              <a:rPr lang="en-GB" sz="2400" b="1" dirty="0">
                <a:latin typeface="Arial" panose="020B0604020202020204" pitchFamily="34" charset="0"/>
                <a:cs typeface="Arial" panose="020B0604020202020204" pitchFamily="34" charset="0"/>
              </a:rPr>
              <a:t>(D). </a:t>
            </a:r>
            <a:r>
              <a:rPr lang="en-GB" sz="2400" dirty="0">
                <a:latin typeface="Arial" panose="020B0604020202020204" pitchFamily="34" charset="0"/>
                <a:cs typeface="Arial" panose="020B0604020202020204" pitchFamily="34" charset="0"/>
              </a:rPr>
              <a:t>Three populations, indicated as 1, 2 and 3, seem to coexist under native conditions. They correspond to conformers with different compactness (</a:t>
            </a:r>
            <a:r>
              <a:rPr lang="en-GB" sz="2400" b="1" dirty="0">
                <a:latin typeface="Arial" panose="020B0604020202020204" pitchFamily="34" charset="0"/>
                <a:cs typeface="Arial" panose="020B0604020202020204" pitchFamily="34" charset="0"/>
              </a:rPr>
              <a:t>E</a:t>
            </a:r>
            <a:r>
              <a:rPr lang="en-GB" sz="2400" dirty="0">
                <a:latin typeface="Arial" panose="020B0604020202020204" pitchFamily="34" charset="0"/>
                <a:cs typeface="Arial" panose="020B0604020202020204" pitchFamily="34" charset="0"/>
              </a:rPr>
              <a:t>). Indeed, the extent of multiple charging is dependent upon the solvent-exposed area of the ions, thereby influencing the charge-state distributions. Conformers with a more compact structure appear in the higher m/z region of the spectra. Conversely, partially or fully unfolded protein molecules can accommodate a greater number of charges due to their increased surface area.</a:t>
            </a:r>
          </a:p>
          <a:p>
            <a:pPr indent="301206" algn="just"/>
            <a:r>
              <a:rPr lang="en-GB" sz="2400" dirty="0">
                <a:latin typeface="Arial" panose="020B0604020202020204" pitchFamily="34" charset="0"/>
                <a:cs typeface="Arial" panose="020B0604020202020204" pitchFamily="34" charset="0"/>
              </a:rPr>
              <a:t>Specific point mutations resulted in alterations to the overall distribution of the protein conformers in solution, in comparison to Syn, affecting both structural flexibility and compactness (</a:t>
            </a:r>
            <a:r>
              <a:rPr lang="en-GB" sz="2400" b="1" dirty="0">
                <a:latin typeface="Arial" panose="020B0604020202020204" pitchFamily="34" charset="0"/>
                <a:cs typeface="Arial" panose="020B0604020202020204" pitchFamily="34" charset="0"/>
              </a:rPr>
              <a:t>F</a:t>
            </a:r>
            <a:r>
              <a:rPr lang="en-GB" sz="2400" dirty="0">
                <a:latin typeface="Arial" panose="020B0604020202020204" pitchFamily="34" charset="0"/>
                <a:cs typeface="Arial" panose="020B0604020202020204" pitchFamily="34" charset="0"/>
              </a:rPr>
              <a:t>). Population 2, with intermediate compactness properties, represents the most prevalent conformation for all the proteins, with different percentages. A53T shows preference for population 1, the less compact conformation, and resulted the protein with the higher exposed surface. H50Q populated a more compact conformation (3) compared with the other proteins.</a:t>
            </a:r>
          </a:p>
        </p:txBody>
      </p:sp>
      <p:pic>
        <p:nvPicPr>
          <p:cNvPr id="24" name="Picture 23" descr="A red circle with a person holding a sword&#10;&#10;AI-generated content may be incorrect.">
            <a:extLst>
              <a:ext uri="{FF2B5EF4-FFF2-40B4-BE49-F238E27FC236}">
                <a16:creationId xmlns:a16="http://schemas.microsoft.com/office/drawing/2014/main" id="{93761513-E311-6263-A4F5-9801EC8B22C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695091" y="550134"/>
            <a:ext cx="4896432" cy="2256313"/>
          </a:xfrm>
          <a:prstGeom prst="rect">
            <a:avLst/>
          </a:prstGeom>
        </p:spPr>
      </p:pic>
      <p:pic>
        <p:nvPicPr>
          <p:cNvPr id="8" name="Picture 7" descr="A graph of a function&#10;&#10;AI-generated content may be incorrect.">
            <a:extLst>
              <a:ext uri="{FF2B5EF4-FFF2-40B4-BE49-F238E27FC236}">
                <a16:creationId xmlns:a16="http://schemas.microsoft.com/office/drawing/2014/main" id="{A5FAF383-E0C7-E6F1-274A-1A947C9CA710}"/>
              </a:ext>
            </a:extLst>
          </p:cNvPr>
          <p:cNvPicPr>
            <a:picLocks noChangeAspect="1"/>
          </p:cNvPicPr>
          <p:nvPr/>
        </p:nvPicPr>
        <p:blipFill>
          <a:blip r:embed="rId13" cstate="print">
            <a:extLst>
              <a:ext uri="{28A0092B-C50C-407E-A947-70E740481C1C}">
                <a14:useLocalDpi xmlns:a14="http://schemas.microsoft.com/office/drawing/2010/main" val="0"/>
              </a:ext>
            </a:extLst>
          </a:blip>
          <a:srcRect r="28141"/>
          <a:stretch>
            <a:fillRect/>
          </a:stretch>
        </p:blipFill>
        <p:spPr>
          <a:xfrm>
            <a:off x="401842" y="15031720"/>
            <a:ext cx="11006611" cy="4375776"/>
          </a:xfrm>
          <a:prstGeom prst="rect">
            <a:avLst/>
          </a:prstGeom>
        </p:spPr>
      </p:pic>
      <p:pic>
        <p:nvPicPr>
          <p:cNvPr id="25" name="Immagine 3">
            <a:extLst>
              <a:ext uri="{FF2B5EF4-FFF2-40B4-BE49-F238E27FC236}">
                <a16:creationId xmlns:a16="http://schemas.microsoft.com/office/drawing/2014/main" id="{52C4C75A-97AF-29EA-3629-90B2E90DF63D}"/>
              </a:ext>
            </a:extLst>
          </p:cNvPr>
          <p:cNvPicPr>
            <a:picLocks noChangeAspect="1"/>
          </p:cNvPicPr>
          <p:nvPr/>
        </p:nvPicPr>
        <p:blipFill>
          <a:blip r:embed="rId14"/>
          <a:stretch>
            <a:fillRect/>
          </a:stretch>
        </p:blipFill>
        <p:spPr>
          <a:xfrm>
            <a:off x="15931294" y="545474"/>
            <a:ext cx="1614530" cy="1614530"/>
          </a:xfrm>
          <a:prstGeom prst="rect">
            <a:avLst/>
          </a:prstGeom>
        </p:spPr>
      </p:pic>
      <p:pic>
        <p:nvPicPr>
          <p:cNvPr id="26" name="Immagine 6">
            <a:extLst>
              <a:ext uri="{FF2B5EF4-FFF2-40B4-BE49-F238E27FC236}">
                <a16:creationId xmlns:a16="http://schemas.microsoft.com/office/drawing/2014/main" id="{4BC9FDA4-E81E-0CC7-613E-98BE0E4C208C}"/>
              </a:ext>
            </a:extLst>
          </p:cNvPr>
          <p:cNvPicPr>
            <a:picLocks noChangeAspect="1"/>
          </p:cNvPicPr>
          <p:nvPr/>
        </p:nvPicPr>
        <p:blipFill rotWithShape="1">
          <a:blip r:embed="rId15"/>
          <a:srcRect t="31283" b="28868"/>
          <a:stretch/>
        </p:blipFill>
        <p:spPr>
          <a:xfrm>
            <a:off x="12939451" y="912776"/>
            <a:ext cx="2693774" cy="1073443"/>
          </a:xfrm>
          <a:prstGeom prst="rect">
            <a:avLst/>
          </a:prstGeom>
        </p:spPr>
      </p:pic>
      <p:pic>
        <p:nvPicPr>
          <p:cNvPr id="15" name="Picture 14" descr="A graph of different colored bars&#10;&#10;AI-generated content may be incorrect.">
            <a:extLst>
              <a:ext uri="{FF2B5EF4-FFF2-40B4-BE49-F238E27FC236}">
                <a16:creationId xmlns:a16="http://schemas.microsoft.com/office/drawing/2014/main" id="{93BB843D-8552-7D8E-6526-E879BCA06082}"/>
              </a:ext>
            </a:extLst>
          </p:cNvPr>
          <p:cNvPicPr>
            <a:picLocks noChangeAspect="1"/>
          </p:cNvPicPr>
          <p:nvPr/>
        </p:nvPicPr>
        <p:blipFill>
          <a:blip r:embed="rId16" cstate="print">
            <a:extLst>
              <a:ext uri="{28A0092B-C50C-407E-A947-70E740481C1C}">
                <a14:useLocalDpi xmlns:a14="http://schemas.microsoft.com/office/drawing/2010/main" val="0"/>
              </a:ext>
            </a:extLst>
          </a:blip>
          <a:srcRect l="9186" t="6569" r="21902" b="8558"/>
          <a:stretch>
            <a:fillRect/>
          </a:stretch>
        </p:blipFill>
        <p:spPr>
          <a:xfrm>
            <a:off x="11432618" y="14613456"/>
            <a:ext cx="4893032" cy="4611618"/>
          </a:xfrm>
          <a:prstGeom prst="rect">
            <a:avLst/>
          </a:prstGeom>
        </p:spPr>
      </p:pic>
      <p:sp>
        <p:nvSpPr>
          <p:cNvPr id="11" name="CasellaDiTesto 10">
            <a:extLst>
              <a:ext uri="{FF2B5EF4-FFF2-40B4-BE49-F238E27FC236}">
                <a16:creationId xmlns:a16="http://schemas.microsoft.com/office/drawing/2014/main" id="{6529ABDB-C19C-46A2-891E-65FF10F5DB51}"/>
              </a:ext>
            </a:extLst>
          </p:cNvPr>
          <p:cNvSpPr txBox="1"/>
          <p:nvPr/>
        </p:nvSpPr>
        <p:spPr>
          <a:xfrm>
            <a:off x="199239" y="14788409"/>
            <a:ext cx="56938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A</a:t>
            </a:r>
            <a:endParaRPr lang="en-GB" sz="4500" dirty="0">
              <a:latin typeface="Arial" panose="020B0604020202020204" pitchFamily="34" charset="0"/>
              <a:cs typeface="Arial" panose="020B0604020202020204" pitchFamily="34" charset="0"/>
            </a:endParaRPr>
          </a:p>
        </p:txBody>
      </p:sp>
      <p:pic>
        <p:nvPicPr>
          <p:cNvPr id="19" name="Picture 18" descr="A graph of a normalized volume&#10;&#10;AI-generated content may be incorrect.">
            <a:extLst>
              <a:ext uri="{FF2B5EF4-FFF2-40B4-BE49-F238E27FC236}">
                <a16:creationId xmlns:a16="http://schemas.microsoft.com/office/drawing/2014/main" id="{889D87BE-CAF2-7320-0426-536E7FA6D10A}"/>
              </a:ext>
            </a:extLst>
          </p:cNvPr>
          <p:cNvPicPr>
            <a:picLocks noChangeAspect="1"/>
          </p:cNvPicPr>
          <p:nvPr/>
        </p:nvPicPr>
        <p:blipFill>
          <a:blip r:embed="rId17" cstate="print">
            <a:extLst>
              <a:ext uri="{28A0092B-C50C-407E-A947-70E740481C1C}">
                <a14:useLocalDpi xmlns:a14="http://schemas.microsoft.com/office/drawing/2010/main" val="0"/>
              </a:ext>
            </a:extLst>
          </a:blip>
          <a:srcRect l="9861" t="17390" r="15019" b="9917"/>
          <a:stretch>
            <a:fillRect/>
          </a:stretch>
        </p:blipFill>
        <p:spPr>
          <a:xfrm>
            <a:off x="18870382" y="14686859"/>
            <a:ext cx="4689736" cy="4538216"/>
          </a:xfrm>
          <a:prstGeom prst="rect">
            <a:avLst/>
          </a:prstGeom>
        </p:spPr>
      </p:pic>
      <p:pic>
        <p:nvPicPr>
          <p:cNvPr id="22" name="Picture 21" descr="A graph of different colored lines&#10;&#10;AI-generated content may be incorrect.">
            <a:extLst>
              <a:ext uri="{FF2B5EF4-FFF2-40B4-BE49-F238E27FC236}">
                <a16:creationId xmlns:a16="http://schemas.microsoft.com/office/drawing/2014/main" id="{2DC50E6F-263F-B85D-089C-1F27AC6F056E}"/>
              </a:ext>
            </a:extLst>
          </p:cNvPr>
          <p:cNvPicPr>
            <a:picLocks noChangeAspect="1"/>
          </p:cNvPicPr>
          <p:nvPr/>
        </p:nvPicPr>
        <p:blipFill>
          <a:blip r:embed="rId18" cstate="print">
            <a:extLst>
              <a:ext uri="{28A0092B-C50C-407E-A947-70E740481C1C}">
                <a14:useLocalDpi xmlns:a14="http://schemas.microsoft.com/office/drawing/2010/main" val="0"/>
              </a:ext>
            </a:extLst>
          </a:blip>
          <a:srcRect l="5986" t="8160" r="5352" b="34270"/>
          <a:stretch>
            <a:fillRect/>
          </a:stretch>
        </p:blipFill>
        <p:spPr>
          <a:xfrm>
            <a:off x="649797" y="24780294"/>
            <a:ext cx="6960859" cy="7262840"/>
          </a:xfrm>
          <a:prstGeom prst="rect">
            <a:avLst/>
          </a:prstGeom>
        </p:spPr>
      </p:pic>
      <p:pic>
        <p:nvPicPr>
          <p:cNvPr id="27" name="Picture 26" descr="A graph of different colored bars&#10;&#10;AI-generated content may be incorrect.">
            <a:extLst>
              <a:ext uri="{FF2B5EF4-FFF2-40B4-BE49-F238E27FC236}">
                <a16:creationId xmlns:a16="http://schemas.microsoft.com/office/drawing/2014/main" id="{C0000622-475C-993E-2C4D-FFA8CCE509B7}"/>
              </a:ext>
            </a:extLst>
          </p:cNvPr>
          <p:cNvPicPr>
            <a:picLocks noChangeAspect="1"/>
          </p:cNvPicPr>
          <p:nvPr/>
        </p:nvPicPr>
        <p:blipFill>
          <a:blip r:embed="rId19" cstate="print">
            <a:extLst>
              <a:ext uri="{28A0092B-C50C-407E-A947-70E740481C1C}">
                <a14:useLocalDpi xmlns:a14="http://schemas.microsoft.com/office/drawing/2010/main" val="0"/>
              </a:ext>
            </a:extLst>
          </a:blip>
          <a:srcRect l="8498" t="7435" r="22341" b="8319"/>
          <a:stretch>
            <a:fillRect/>
          </a:stretch>
        </p:blipFill>
        <p:spPr>
          <a:xfrm>
            <a:off x="9171234" y="27081686"/>
            <a:ext cx="4908742" cy="4575761"/>
          </a:xfrm>
          <a:prstGeom prst="rect">
            <a:avLst/>
          </a:prstGeom>
        </p:spPr>
      </p:pic>
      <p:pic>
        <p:nvPicPr>
          <p:cNvPr id="2" name="Picture 19" descr="A diagram of a cell&#10;&#10;AI-generated content may be incorrect.">
            <a:extLst>
              <a:ext uri="{FF2B5EF4-FFF2-40B4-BE49-F238E27FC236}">
                <a16:creationId xmlns:a16="http://schemas.microsoft.com/office/drawing/2014/main" id="{40ECA5D6-8667-2D65-AB42-F0A223BAA760}"/>
              </a:ext>
            </a:extLst>
          </p:cNvPr>
          <p:cNvPicPr>
            <a:picLocks noChangeAspect="1"/>
          </p:cNvPicPr>
          <p:nvPr/>
        </p:nvPicPr>
        <p:blipFill>
          <a:blip r:embed="rId20" cstate="print">
            <a:extLst>
              <a:ext uri="{28A0092B-C50C-407E-A947-70E740481C1C}">
                <a14:useLocalDpi xmlns:a14="http://schemas.microsoft.com/office/drawing/2010/main" val="0"/>
              </a:ext>
            </a:extLst>
          </a:blip>
          <a:srcRect l="1157" t="11953" r="5394" b="5759"/>
          <a:stretch/>
        </p:blipFill>
        <p:spPr>
          <a:xfrm>
            <a:off x="16394912" y="33669595"/>
            <a:ext cx="8544979" cy="5267136"/>
          </a:xfrm>
          <a:prstGeom prst="rect">
            <a:avLst/>
          </a:prstGeom>
        </p:spPr>
      </p:pic>
      <p:sp>
        <p:nvSpPr>
          <p:cNvPr id="17" name="CasellaDiTesto 16">
            <a:extLst>
              <a:ext uri="{FF2B5EF4-FFF2-40B4-BE49-F238E27FC236}">
                <a16:creationId xmlns:a16="http://schemas.microsoft.com/office/drawing/2014/main" id="{30B407F1-8C12-4C6B-409B-4EEECBB57127}"/>
              </a:ext>
            </a:extLst>
          </p:cNvPr>
          <p:cNvSpPr txBox="1"/>
          <p:nvPr/>
        </p:nvSpPr>
        <p:spPr>
          <a:xfrm>
            <a:off x="12471056" y="14944356"/>
            <a:ext cx="3021981" cy="523220"/>
          </a:xfrm>
          <a:prstGeom prst="rect">
            <a:avLst/>
          </a:prstGeom>
          <a:noFill/>
        </p:spPr>
        <p:txBody>
          <a:bodyPr wrap="none" rtlCol="0">
            <a:spAutoFit/>
          </a:bodyPr>
          <a:lstStyle/>
          <a:p>
            <a:r>
              <a:rPr lang="en-US" sz="2800" dirty="0">
                <a:latin typeface="Arial" panose="020B0604020202020204" pitchFamily="34" charset="0"/>
                <a:cs typeface="Arial" panose="020B0604020202020204" pitchFamily="34" charset="0"/>
              </a:rPr>
              <a:t>A53T&gt;Syn&gt;H50Q</a:t>
            </a:r>
          </a:p>
        </p:txBody>
      </p:sp>
      <p:pic>
        <p:nvPicPr>
          <p:cNvPr id="6" name="Immagine 5"/>
          <p:cNvPicPr>
            <a:picLocks noChangeAspect="1"/>
          </p:cNvPicPr>
          <p:nvPr/>
        </p:nvPicPr>
        <p:blipFill rotWithShape="1">
          <a:blip r:embed="rId21">
            <a:extLst>
              <a:ext uri="{28A0092B-C50C-407E-A947-70E740481C1C}">
                <a14:useLocalDpi xmlns:a14="http://schemas.microsoft.com/office/drawing/2010/main" val="0"/>
              </a:ext>
            </a:extLst>
          </a:blip>
          <a:srcRect l="20686" t="18103" r="19164" b="17221"/>
          <a:stretch/>
        </p:blipFill>
        <p:spPr>
          <a:xfrm>
            <a:off x="1153618" y="8165958"/>
            <a:ext cx="6457038" cy="5207289"/>
          </a:xfrm>
          <a:prstGeom prst="rect">
            <a:avLst/>
          </a:prstGeom>
        </p:spPr>
      </p:pic>
      <p:sp>
        <p:nvSpPr>
          <p:cNvPr id="120" name="CasellaDiTesto 119">
            <a:extLst>
              <a:ext uri="{FF2B5EF4-FFF2-40B4-BE49-F238E27FC236}">
                <a16:creationId xmlns:a16="http://schemas.microsoft.com/office/drawing/2014/main" id="{1CF11239-D6A1-4035-AFE5-B6CE2E0B22C7}"/>
              </a:ext>
            </a:extLst>
          </p:cNvPr>
          <p:cNvSpPr txBox="1"/>
          <p:nvPr/>
        </p:nvSpPr>
        <p:spPr>
          <a:xfrm>
            <a:off x="10979055" y="14629980"/>
            <a:ext cx="569387" cy="784830"/>
          </a:xfrm>
          <a:prstGeom prst="rect">
            <a:avLst/>
          </a:prstGeom>
          <a:noFill/>
        </p:spPr>
        <p:txBody>
          <a:bodyPr wrap="none" rtlCol="0">
            <a:spAutoFit/>
          </a:bodyPr>
          <a:lstStyle/>
          <a:p>
            <a:r>
              <a:rPr lang="it-IT" sz="4500" dirty="0">
                <a:latin typeface="Arial" panose="020B0604020202020204" pitchFamily="34" charset="0"/>
                <a:cs typeface="Arial" panose="020B0604020202020204" pitchFamily="34" charset="0"/>
              </a:rPr>
              <a:t>B</a:t>
            </a:r>
            <a:endParaRPr lang="en-GB" sz="4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76589324"/>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928</Words>
  <Application>Microsoft Office PowerPoint</Application>
  <PresentationFormat>Personalizzato</PresentationFormat>
  <Paragraphs>32</Paragraphs>
  <Slides>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Calibri</vt:lpstr>
      <vt:lpstr>Calibri Light</vt:lpstr>
      <vt:lpstr>Tema di Office</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dc:creator>
  <cp:lastModifiedBy>Patrizia</cp:lastModifiedBy>
  <cp:revision>184</cp:revision>
  <dcterms:created xsi:type="dcterms:W3CDTF">2021-12-01T14:03:00Z</dcterms:created>
  <dcterms:modified xsi:type="dcterms:W3CDTF">2025-06-25T09:04:49Z</dcterms:modified>
</cp:coreProperties>
</file>