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32918400" cy="43891200"/>
  <p:notesSz cx="6858000" cy="9144000"/>
  <p:embeddedFontLst>
    <p:embeddedFont>
      <p:font typeface="Times New Roman MT" panose="02030502070405020303" pitchFamily="18" charset="77"/>
      <p:regular r:id="rId3"/>
    </p:embeddedFont>
    <p:embeddedFont>
      <p:font typeface="Times New Roman MT Bold" panose="02030802070405020303" pitchFamily="18" charset="77"/>
      <p:regular r:id="rId4"/>
      <p:bold r:id="rId5"/>
    </p:embeddedFont>
    <p:embeddedFont>
      <p:font typeface="True Typewriter" panose="02060704040205020404" pitchFamily="18" charset="0"/>
      <p:regular r:id="rId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8" autoAdjust="0"/>
    <p:restoredTop sz="94593" autoAdjust="0"/>
  </p:normalViewPr>
  <p:slideViewPr>
    <p:cSldViewPr>
      <p:cViewPr>
        <p:scale>
          <a:sx n="21" d="100"/>
          <a:sy n="21" d="100"/>
        </p:scale>
        <p:origin x="1496"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font" Target="fonts/font1.fntdata"/><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5" Type="http://schemas.openxmlformats.org/officeDocument/2006/relationships/font" Target="fonts/font3.fntdata"/><Relationship Id="rId10" Type="http://schemas.openxmlformats.org/officeDocument/2006/relationships/tableStyles" Target="tableStyles.xml"/><Relationship Id="rId4" Type="http://schemas.openxmlformats.org/officeDocument/2006/relationships/font" Target="fonts/font2.fntdata"/><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A4900"/>
        </a:solidFill>
        <a:effectLst/>
      </p:bgPr>
    </p:bg>
    <p:spTree>
      <p:nvGrpSpPr>
        <p:cNvPr id="1" name=""/>
        <p:cNvGrpSpPr/>
        <p:nvPr/>
      </p:nvGrpSpPr>
      <p:grpSpPr>
        <a:xfrm>
          <a:off x="0" y="0"/>
          <a:ext cx="0" cy="0"/>
          <a:chOff x="0" y="0"/>
          <a:chExt cx="0" cy="0"/>
        </a:xfrm>
      </p:grpSpPr>
      <p:sp>
        <p:nvSpPr>
          <p:cNvPr id="2" name="Freeform 2"/>
          <p:cNvSpPr/>
          <p:nvPr/>
        </p:nvSpPr>
        <p:spPr>
          <a:xfrm>
            <a:off x="5070100" y="-101328"/>
            <a:ext cx="28040460" cy="5129123"/>
          </a:xfrm>
          <a:custGeom>
            <a:avLst/>
            <a:gdLst/>
            <a:ahLst/>
            <a:cxnLst/>
            <a:rect l="l" t="t" r="r" b="b"/>
            <a:pathLst>
              <a:path w="27627223" h="6881690">
                <a:moveTo>
                  <a:pt x="0" y="0"/>
                </a:moveTo>
                <a:lnTo>
                  <a:pt x="27627223" y="0"/>
                </a:lnTo>
                <a:lnTo>
                  <a:pt x="27627223" y="6881691"/>
                </a:lnTo>
                <a:lnTo>
                  <a:pt x="0" y="688169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grpSp>
        <p:nvGrpSpPr>
          <p:cNvPr id="3" name="Group 3"/>
          <p:cNvGrpSpPr/>
          <p:nvPr/>
        </p:nvGrpSpPr>
        <p:grpSpPr>
          <a:xfrm rot="-10800000">
            <a:off x="707164" y="5421428"/>
            <a:ext cx="7560086" cy="5346996"/>
            <a:chOff x="0" y="0"/>
            <a:chExt cx="3519911" cy="2489515"/>
          </a:xfrm>
        </p:grpSpPr>
        <p:sp>
          <p:nvSpPr>
            <p:cNvPr id="4" name="Freeform 4"/>
            <p:cNvSpPr/>
            <p:nvPr/>
          </p:nvSpPr>
          <p:spPr>
            <a:xfrm>
              <a:off x="13970" y="17780"/>
              <a:ext cx="3489430" cy="2450145"/>
            </a:xfrm>
            <a:custGeom>
              <a:avLst/>
              <a:gdLst/>
              <a:ahLst/>
              <a:cxnLst/>
              <a:rect l="l" t="t" r="r" b="b"/>
              <a:pathLst>
                <a:path w="3489430" h="2450145">
                  <a:moveTo>
                    <a:pt x="3472921" y="2450145"/>
                  </a:moveTo>
                  <a:lnTo>
                    <a:pt x="15240" y="2442525"/>
                  </a:lnTo>
                  <a:lnTo>
                    <a:pt x="0" y="11430"/>
                  </a:lnTo>
                  <a:lnTo>
                    <a:pt x="3489430" y="0"/>
                  </a:lnTo>
                  <a:close/>
                </a:path>
              </a:pathLst>
            </a:custGeom>
            <a:solidFill>
              <a:srgbClr val="FDFDFD"/>
            </a:solidFill>
          </p:spPr>
          <p:txBody>
            <a:bodyPr/>
            <a:lstStyle/>
            <a:p>
              <a:endParaRPr lang="it-IT"/>
            </a:p>
          </p:txBody>
        </p:sp>
        <p:sp>
          <p:nvSpPr>
            <p:cNvPr id="5" name="Freeform 5"/>
            <p:cNvSpPr/>
            <p:nvPr/>
          </p:nvSpPr>
          <p:spPr>
            <a:xfrm>
              <a:off x="0" y="570"/>
              <a:ext cx="3523824" cy="2490311"/>
            </a:xfrm>
            <a:custGeom>
              <a:avLst/>
              <a:gdLst/>
              <a:ahLst/>
              <a:cxnLst/>
              <a:rect l="l" t="t" r="r" b="b"/>
              <a:pathLst>
                <a:path w="3523824" h="2490311">
                  <a:moveTo>
                    <a:pt x="0" y="12130"/>
                  </a:moveTo>
                  <a:cubicBezTo>
                    <a:pt x="41910" y="15940"/>
                    <a:pt x="120849" y="17210"/>
                    <a:pt x="212849" y="19750"/>
                  </a:cubicBezTo>
                  <a:cubicBezTo>
                    <a:pt x="304849" y="21020"/>
                    <a:pt x="399638" y="27370"/>
                    <a:pt x="494426" y="24830"/>
                  </a:cubicBezTo>
                  <a:cubicBezTo>
                    <a:pt x="539032" y="23560"/>
                    <a:pt x="583638" y="19750"/>
                    <a:pt x="628245" y="17210"/>
                  </a:cubicBezTo>
                  <a:cubicBezTo>
                    <a:pt x="675639" y="14670"/>
                    <a:pt x="723033" y="14670"/>
                    <a:pt x="770427" y="15940"/>
                  </a:cubicBezTo>
                  <a:cubicBezTo>
                    <a:pt x="851276" y="17210"/>
                    <a:pt x="932125" y="17210"/>
                    <a:pt x="1010186" y="15940"/>
                  </a:cubicBezTo>
                  <a:cubicBezTo>
                    <a:pt x="1210914" y="13400"/>
                    <a:pt x="1411642" y="17210"/>
                    <a:pt x="1615158" y="14670"/>
                  </a:cubicBezTo>
                  <a:cubicBezTo>
                    <a:pt x="1949704" y="8320"/>
                    <a:pt x="2284251" y="3240"/>
                    <a:pt x="2621586" y="7050"/>
                  </a:cubicBezTo>
                  <a:cubicBezTo>
                    <a:pt x="2811162" y="9590"/>
                    <a:pt x="3003526" y="13400"/>
                    <a:pt x="3193103" y="8320"/>
                  </a:cubicBezTo>
                  <a:cubicBezTo>
                    <a:pt x="3282316" y="5780"/>
                    <a:pt x="3371528" y="-1840"/>
                    <a:pt x="3461491" y="700"/>
                  </a:cubicBezTo>
                  <a:cubicBezTo>
                    <a:pt x="3474191" y="700"/>
                    <a:pt x="3499591" y="-3110"/>
                    <a:pt x="3508480" y="7050"/>
                  </a:cubicBezTo>
                  <a:cubicBezTo>
                    <a:pt x="3513561" y="12130"/>
                    <a:pt x="3512291" y="19750"/>
                    <a:pt x="3513561" y="26100"/>
                  </a:cubicBezTo>
                  <a:cubicBezTo>
                    <a:pt x="3514830" y="33720"/>
                    <a:pt x="3516100" y="42610"/>
                    <a:pt x="3518641" y="50230"/>
                  </a:cubicBezTo>
                  <a:cubicBezTo>
                    <a:pt x="3524991" y="91392"/>
                    <a:pt x="3523721" y="144810"/>
                    <a:pt x="3523721" y="198229"/>
                  </a:cubicBezTo>
                  <a:cubicBezTo>
                    <a:pt x="3523721" y="257371"/>
                    <a:pt x="3523721" y="316512"/>
                    <a:pt x="3523721" y="375654"/>
                  </a:cubicBezTo>
                  <a:cubicBezTo>
                    <a:pt x="3523721" y="505385"/>
                    <a:pt x="3522450" y="633208"/>
                    <a:pt x="3519911" y="762938"/>
                  </a:cubicBezTo>
                  <a:cubicBezTo>
                    <a:pt x="3517371" y="873591"/>
                    <a:pt x="3514830" y="982335"/>
                    <a:pt x="3514830" y="1092988"/>
                  </a:cubicBezTo>
                  <a:cubicBezTo>
                    <a:pt x="3513561" y="1333371"/>
                    <a:pt x="3512291" y="1575662"/>
                    <a:pt x="3512291" y="1817953"/>
                  </a:cubicBezTo>
                  <a:cubicBezTo>
                    <a:pt x="3511021" y="2012549"/>
                    <a:pt x="3513561" y="2209052"/>
                    <a:pt x="3509750" y="2403648"/>
                  </a:cubicBezTo>
                  <a:cubicBezTo>
                    <a:pt x="3509750" y="2426542"/>
                    <a:pt x="3508480" y="2449575"/>
                    <a:pt x="3507211" y="2464815"/>
                  </a:cubicBezTo>
                  <a:cubicBezTo>
                    <a:pt x="3505941" y="2480055"/>
                    <a:pt x="3500861" y="2491485"/>
                    <a:pt x="3484350" y="2490215"/>
                  </a:cubicBezTo>
                  <a:cubicBezTo>
                    <a:pt x="3462761" y="2487675"/>
                    <a:pt x="3418922" y="2483865"/>
                    <a:pt x="3368740" y="2485135"/>
                  </a:cubicBezTo>
                  <a:cubicBezTo>
                    <a:pt x="3179164" y="2487675"/>
                    <a:pt x="2992375" y="2485135"/>
                    <a:pt x="2802798" y="2482595"/>
                  </a:cubicBezTo>
                  <a:cubicBezTo>
                    <a:pt x="2426433" y="2477515"/>
                    <a:pt x="2050068" y="2482595"/>
                    <a:pt x="1673703" y="2478785"/>
                  </a:cubicBezTo>
                  <a:cubicBezTo>
                    <a:pt x="1475763" y="2476245"/>
                    <a:pt x="1277823" y="2477515"/>
                    <a:pt x="1079883" y="2477515"/>
                  </a:cubicBezTo>
                  <a:cubicBezTo>
                    <a:pt x="1026913" y="2477515"/>
                    <a:pt x="976731" y="2476245"/>
                    <a:pt x="923761" y="2476245"/>
                  </a:cubicBezTo>
                  <a:cubicBezTo>
                    <a:pt x="831761" y="2474975"/>
                    <a:pt x="742548" y="2478785"/>
                    <a:pt x="650548" y="2477515"/>
                  </a:cubicBezTo>
                  <a:cubicBezTo>
                    <a:pt x="558547" y="2476245"/>
                    <a:pt x="463759" y="2474975"/>
                    <a:pt x="371759" y="2473705"/>
                  </a:cubicBezTo>
                  <a:cubicBezTo>
                    <a:pt x="276971" y="2472435"/>
                    <a:pt x="123637" y="2472435"/>
                    <a:pt x="41910" y="2469895"/>
                  </a:cubicBezTo>
                  <a:cubicBezTo>
                    <a:pt x="17780" y="2467355"/>
                    <a:pt x="19050" y="2466085"/>
                    <a:pt x="19050" y="2436081"/>
                  </a:cubicBezTo>
                  <a:cubicBezTo>
                    <a:pt x="19050" y="2430358"/>
                    <a:pt x="19050" y="2422726"/>
                    <a:pt x="19050" y="2417003"/>
                  </a:cubicBezTo>
                  <a:cubicBezTo>
                    <a:pt x="19050" y="2386478"/>
                    <a:pt x="19050" y="2357861"/>
                    <a:pt x="19050" y="2327336"/>
                  </a:cubicBezTo>
                  <a:cubicBezTo>
                    <a:pt x="19050" y="2220499"/>
                    <a:pt x="19050" y="2113662"/>
                    <a:pt x="19050" y="2006825"/>
                  </a:cubicBezTo>
                  <a:cubicBezTo>
                    <a:pt x="19050" y="1758811"/>
                    <a:pt x="19050" y="1510797"/>
                    <a:pt x="19050" y="1262782"/>
                  </a:cubicBezTo>
                  <a:cubicBezTo>
                    <a:pt x="19050" y="1199825"/>
                    <a:pt x="19050" y="1138775"/>
                    <a:pt x="17780" y="1075818"/>
                  </a:cubicBezTo>
                  <a:cubicBezTo>
                    <a:pt x="12700" y="818264"/>
                    <a:pt x="12700" y="560711"/>
                    <a:pt x="8890" y="305066"/>
                  </a:cubicBezTo>
                  <a:cubicBezTo>
                    <a:pt x="8890" y="249739"/>
                    <a:pt x="7620" y="194413"/>
                    <a:pt x="7620" y="139087"/>
                  </a:cubicBezTo>
                  <a:cubicBezTo>
                    <a:pt x="3810" y="83761"/>
                    <a:pt x="0" y="45150"/>
                    <a:pt x="0" y="12130"/>
                  </a:cubicBezTo>
                  <a:close/>
                  <a:moveTo>
                    <a:pt x="3480541" y="2457195"/>
                  </a:moveTo>
                  <a:cubicBezTo>
                    <a:pt x="3483080" y="2403648"/>
                    <a:pt x="3481811" y="2344506"/>
                    <a:pt x="3483080" y="2283457"/>
                  </a:cubicBezTo>
                  <a:cubicBezTo>
                    <a:pt x="3484350" y="2167081"/>
                    <a:pt x="3484350" y="2048797"/>
                    <a:pt x="3485621" y="1932421"/>
                  </a:cubicBezTo>
                  <a:cubicBezTo>
                    <a:pt x="3486891" y="1678683"/>
                    <a:pt x="3488161" y="1426854"/>
                    <a:pt x="3489430" y="1173116"/>
                  </a:cubicBezTo>
                  <a:cubicBezTo>
                    <a:pt x="3491971" y="856421"/>
                    <a:pt x="3497050" y="541633"/>
                    <a:pt x="3498321" y="224938"/>
                  </a:cubicBezTo>
                  <a:cubicBezTo>
                    <a:pt x="3498321" y="173427"/>
                    <a:pt x="3499591" y="121917"/>
                    <a:pt x="3498321" y="70550"/>
                  </a:cubicBezTo>
                  <a:cubicBezTo>
                    <a:pt x="3498321" y="61660"/>
                    <a:pt x="3497050" y="52770"/>
                    <a:pt x="3494511" y="43880"/>
                  </a:cubicBezTo>
                  <a:cubicBezTo>
                    <a:pt x="3493241" y="40070"/>
                    <a:pt x="3493241" y="36260"/>
                    <a:pt x="3491971" y="32450"/>
                  </a:cubicBezTo>
                  <a:cubicBezTo>
                    <a:pt x="3490700" y="23560"/>
                    <a:pt x="3491971" y="26100"/>
                    <a:pt x="3484350" y="23560"/>
                  </a:cubicBezTo>
                  <a:cubicBezTo>
                    <a:pt x="3470380" y="18480"/>
                    <a:pt x="3432861" y="22290"/>
                    <a:pt x="3402195" y="22290"/>
                  </a:cubicBezTo>
                  <a:cubicBezTo>
                    <a:pt x="3218194" y="28640"/>
                    <a:pt x="3034193" y="32450"/>
                    <a:pt x="2847405" y="28640"/>
                  </a:cubicBezTo>
                  <a:cubicBezTo>
                    <a:pt x="2482191" y="22290"/>
                    <a:pt x="2111402" y="21020"/>
                    <a:pt x="1746188" y="32450"/>
                  </a:cubicBezTo>
                  <a:cubicBezTo>
                    <a:pt x="1645824" y="36260"/>
                    <a:pt x="1545460" y="37530"/>
                    <a:pt x="1445096" y="37530"/>
                  </a:cubicBezTo>
                  <a:cubicBezTo>
                    <a:pt x="1358672" y="37530"/>
                    <a:pt x="1269459" y="33720"/>
                    <a:pt x="1183035" y="34990"/>
                  </a:cubicBezTo>
                  <a:cubicBezTo>
                    <a:pt x="1043640" y="37530"/>
                    <a:pt x="907034" y="36260"/>
                    <a:pt x="767639" y="36260"/>
                  </a:cubicBezTo>
                  <a:cubicBezTo>
                    <a:pt x="675639" y="36260"/>
                    <a:pt x="586426" y="45150"/>
                    <a:pt x="494426" y="46420"/>
                  </a:cubicBezTo>
                  <a:cubicBezTo>
                    <a:pt x="408001" y="47690"/>
                    <a:pt x="318789" y="41340"/>
                    <a:pt x="229576" y="38800"/>
                  </a:cubicBezTo>
                  <a:cubicBezTo>
                    <a:pt x="187758" y="37530"/>
                    <a:pt x="143152" y="36260"/>
                    <a:pt x="98546" y="34990"/>
                  </a:cubicBezTo>
                  <a:cubicBezTo>
                    <a:pt x="76243" y="33720"/>
                    <a:pt x="53939" y="33720"/>
                    <a:pt x="43180" y="32450"/>
                  </a:cubicBezTo>
                  <a:cubicBezTo>
                    <a:pt x="38100" y="32450"/>
                    <a:pt x="31750" y="31180"/>
                    <a:pt x="27940" y="32450"/>
                  </a:cubicBezTo>
                  <a:cubicBezTo>
                    <a:pt x="21590" y="34990"/>
                    <a:pt x="22860" y="32450"/>
                    <a:pt x="21590" y="41340"/>
                  </a:cubicBezTo>
                  <a:cubicBezTo>
                    <a:pt x="19050" y="56580"/>
                    <a:pt x="24130" y="76129"/>
                    <a:pt x="24130" y="99023"/>
                  </a:cubicBezTo>
                  <a:cubicBezTo>
                    <a:pt x="25400" y="127640"/>
                    <a:pt x="25400" y="156257"/>
                    <a:pt x="25400" y="184874"/>
                  </a:cubicBezTo>
                  <a:cubicBezTo>
                    <a:pt x="25400" y="303158"/>
                    <a:pt x="21590" y="419534"/>
                    <a:pt x="25400" y="537818"/>
                  </a:cubicBezTo>
                  <a:cubicBezTo>
                    <a:pt x="30480" y="678995"/>
                    <a:pt x="30480" y="820172"/>
                    <a:pt x="30480" y="961350"/>
                  </a:cubicBezTo>
                  <a:cubicBezTo>
                    <a:pt x="31750" y="1190286"/>
                    <a:pt x="31750" y="1419222"/>
                    <a:pt x="31750" y="1648159"/>
                  </a:cubicBezTo>
                  <a:cubicBezTo>
                    <a:pt x="31750" y="1873279"/>
                    <a:pt x="31750" y="2098400"/>
                    <a:pt x="33020" y="2323521"/>
                  </a:cubicBezTo>
                  <a:cubicBezTo>
                    <a:pt x="33020" y="2344506"/>
                    <a:pt x="33020" y="2367400"/>
                    <a:pt x="33020" y="2388386"/>
                  </a:cubicBezTo>
                  <a:cubicBezTo>
                    <a:pt x="33020" y="2407464"/>
                    <a:pt x="33020" y="2428450"/>
                    <a:pt x="39370" y="2449575"/>
                  </a:cubicBezTo>
                  <a:cubicBezTo>
                    <a:pt x="45720" y="2453385"/>
                    <a:pt x="79030" y="2453385"/>
                    <a:pt x="95758" y="2454655"/>
                  </a:cubicBezTo>
                  <a:cubicBezTo>
                    <a:pt x="123637" y="2455925"/>
                    <a:pt x="148728" y="2455925"/>
                    <a:pt x="173819" y="2455925"/>
                  </a:cubicBezTo>
                  <a:cubicBezTo>
                    <a:pt x="260243" y="2453385"/>
                    <a:pt x="343880" y="2454655"/>
                    <a:pt x="430305" y="2455925"/>
                  </a:cubicBezTo>
                  <a:cubicBezTo>
                    <a:pt x="472123" y="2455925"/>
                    <a:pt x="516729" y="2455925"/>
                    <a:pt x="558547" y="2457195"/>
                  </a:cubicBezTo>
                  <a:cubicBezTo>
                    <a:pt x="603154" y="2458465"/>
                    <a:pt x="650548" y="2463545"/>
                    <a:pt x="695154" y="2459735"/>
                  </a:cubicBezTo>
                  <a:cubicBezTo>
                    <a:pt x="778791" y="2453385"/>
                    <a:pt x="868003" y="2457195"/>
                    <a:pt x="951640" y="2457195"/>
                  </a:cubicBezTo>
                  <a:cubicBezTo>
                    <a:pt x="1007398" y="2457195"/>
                    <a:pt x="1063155" y="2461005"/>
                    <a:pt x="1118913" y="2461005"/>
                  </a:cubicBezTo>
                  <a:cubicBezTo>
                    <a:pt x="1166307" y="2461005"/>
                    <a:pt x="1216489" y="2461005"/>
                    <a:pt x="1263883" y="2459735"/>
                  </a:cubicBezTo>
                  <a:cubicBezTo>
                    <a:pt x="1489702" y="2458465"/>
                    <a:pt x="1712734" y="2457195"/>
                    <a:pt x="1935765" y="2459735"/>
                  </a:cubicBezTo>
                  <a:cubicBezTo>
                    <a:pt x="2024977" y="2461005"/>
                    <a:pt x="2114190" y="2458465"/>
                    <a:pt x="2203402" y="2458465"/>
                  </a:cubicBezTo>
                  <a:cubicBezTo>
                    <a:pt x="2289827" y="2457195"/>
                    <a:pt x="2376251" y="2453385"/>
                    <a:pt x="2462676" y="2457195"/>
                  </a:cubicBezTo>
                  <a:cubicBezTo>
                    <a:pt x="2549100" y="2461005"/>
                    <a:pt x="2638313" y="2458465"/>
                    <a:pt x="2724738" y="2462275"/>
                  </a:cubicBezTo>
                  <a:cubicBezTo>
                    <a:pt x="2813950" y="2466085"/>
                    <a:pt x="2903163" y="2461005"/>
                    <a:pt x="2992375" y="2461005"/>
                  </a:cubicBezTo>
                  <a:cubicBezTo>
                    <a:pt x="3078800" y="2461005"/>
                    <a:pt x="3168012" y="2461005"/>
                    <a:pt x="3254437" y="2462275"/>
                  </a:cubicBezTo>
                  <a:cubicBezTo>
                    <a:pt x="3340861" y="2459735"/>
                    <a:pt x="3421710" y="2457195"/>
                    <a:pt x="3480541" y="2457195"/>
                  </a:cubicBezTo>
                  <a:close/>
                </a:path>
              </a:pathLst>
            </a:custGeom>
            <a:solidFill>
              <a:srgbClr val="FDFDFD"/>
            </a:solidFill>
          </p:spPr>
          <p:txBody>
            <a:bodyPr/>
            <a:lstStyle/>
            <a:p>
              <a:endParaRPr lang="it-IT"/>
            </a:p>
          </p:txBody>
        </p:sp>
      </p:grpSp>
      <p:grpSp>
        <p:nvGrpSpPr>
          <p:cNvPr id="6" name="Group 6"/>
          <p:cNvGrpSpPr/>
          <p:nvPr/>
        </p:nvGrpSpPr>
        <p:grpSpPr>
          <a:xfrm>
            <a:off x="698237" y="5393146"/>
            <a:ext cx="7561497" cy="1381617"/>
            <a:chOff x="0" y="0"/>
            <a:chExt cx="10081996" cy="1842156"/>
          </a:xfrm>
        </p:grpSpPr>
        <p:sp>
          <p:nvSpPr>
            <p:cNvPr id="7" name="Freeform 7"/>
            <p:cNvSpPr/>
            <p:nvPr/>
          </p:nvSpPr>
          <p:spPr>
            <a:xfrm>
              <a:off x="0" y="0"/>
              <a:ext cx="7320796" cy="1823544"/>
            </a:xfrm>
            <a:custGeom>
              <a:avLst/>
              <a:gdLst/>
              <a:ahLst/>
              <a:cxnLst/>
              <a:rect l="l" t="t" r="r" b="b"/>
              <a:pathLst>
                <a:path w="7320796" h="1823544">
                  <a:moveTo>
                    <a:pt x="0" y="0"/>
                  </a:moveTo>
                  <a:lnTo>
                    <a:pt x="7320796" y="0"/>
                  </a:lnTo>
                  <a:lnTo>
                    <a:pt x="7320796" y="1823544"/>
                  </a:lnTo>
                  <a:lnTo>
                    <a:pt x="0" y="182354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8" name="Freeform 8"/>
            <p:cNvSpPr/>
            <p:nvPr/>
          </p:nvSpPr>
          <p:spPr>
            <a:xfrm>
              <a:off x="2761200" y="18612"/>
              <a:ext cx="7320796" cy="1823544"/>
            </a:xfrm>
            <a:custGeom>
              <a:avLst/>
              <a:gdLst/>
              <a:ahLst/>
              <a:cxnLst/>
              <a:rect l="l" t="t" r="r" b="b"/>
              <a:pathLst>
                <a:path w="7320796" h="1823544">
                  <a:moveTo>
                    <a:pt x="0" y="0"/>
                  </a:moveTo>
                  <a:lnTo>
                    <a:pt x="7320796" y="0"/>
                  </a:lnTo>
                  <a:lnTo>
                    <a:pt x="7320796" y="1823544"/>
                  </a:lnTo>
                  <a:lnTo>
                    <a:pt x="0" y="182354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grpSp>
      <p:grpSp>
        <p:nvGrpSpPr>
          <p:cNvPr id="9" name="Group 9"/>
          <p:cNvGrpSpPr/>
          <p:nvPr/>
        </p:nvGrpSpPr>
        <p:grpSpPr>
          <a:xfrm rot="-10800000">
            <a:off x="8546628" y="5442771"/>
            <a:ext cx="7560086" cy="5346996"/>
            <a:chOff x="0" y="0"/>
            <a:chExt cx="3519911" cy="2489515"/>
          </a:xfrm>
        </p:grpSpPr>
        <p:sp>
          <p:nvSpPr>
            <p:cNvPr id="10" name="Freeform 10"/>
            <p:cNvSpPr/>
            <p:nvPr/>
          </p:nvSpPr>
          <p:spPr>
            <a:xfrm>
              <a:off x="13970" y="17780"/>
              <a:ext cx="3489430" cy="2450145"/>
            </a:xfrm>
            <a:custGeom>
              <a:avLst/>
              <a:gdLst/>
              <a:ahLst/>
              <a:cxnLst/>
              <a:rect l="l" t="t" r="r" b="b"/>
              <a:pathLst>
                <a:path w="3489430" h="2450145">
                  <a:moveTo>
                    <a:pt x="3472921" y="2450145"/>
                  </a:moveTo>
                  <a:lnTo>
                    <a:pt x="15240" y="2442525"/>
                  </a:lnTo>
                  <a:lnTo>
                    <a:pt x="0" y="11430"/>
                  </a:lnTo>
                  <a:lnTo>
                    <a:pt x="3489430" y="0"/>
                  </a:lnTo>
                  <a:close/>
                </a:path>
              </a:pathLst>
            </a:custGeom>
            <a:solidFill>
              <a:srgbClr val="FDFDFD"/>
            </a:solidFill>
          </p:spPr>
          <p:txBody>
            <a:bodyPr/>
            <a:lstStyle/>
            <a:p>
              <a:endParaRPr lang="it-IT"/>
            </a:p>
          </p:txBody>
        </p:sp>
        <p:sp>
          <p:nvSpPr>
            <p:cNvPr id="11" name="Freeform 11"/>
            <p:cNvSpPr/>
            <p:nvPr/>
          </p:nvSpPr>
          <p:spPr>
            <a:xfrm>
              <a:off x="0" y="570"/>
              <a:ext cx="3523824" cy="2490311"/>
            </a:xfrm>
            <a:custGeom>
              <a:avLst/>
              <a:gdLst/>
              <a:ahLst/>
              <a:cxnLst/>
              <a:rect l="l" t="t" r="r" b="b"/>
              <a:pathLst>
                <a:path w="3523824" h="2490311">
                  <a:moveTo>
                    <a:pt x="0" y="12130"/>
                  </a:moveTo>
                  <a:cubicBezTo>
                    <a:pt x="41910" y="15940"/>
                    <a:pt x="120849" y="17210"/>
                    <a:pt x="212849" y="19750"/>
                  </a:cubicBezTo>
                  <a:cubicBezTo>
                    <a:pt x="304849" y="21020"/>
                    <a:pt x="399638" y="27370"/>
                    <a:pt x="494426" y="24830"/>
                  </a:cubicBezTo>
                  <a:cubicBezTo>
                    <a:pt x="539032" y="23560"/>
                    <a:pt x="583638" y="19750"/>
                    <a:pt x="628245" y="17210"/>
                  </a:cubicBezTo>
                  <a:cubicBezTo>
                    <a:pt x="675639" y="14670"/>
                    <a:pt x="723033" y="14670"/>
                    <a:pt x="770427" y="15940"/>
                  </a:cubicBezTo>
                  <a:cubicBezTo>
                    <a:pt x="851276" y="17210"/>
                    <a:pt x="932125" y="17210"/>
                    <a:pt x="1010186" y="15940"/>
                  </a:cubicBezTo>
                  <a:cubicBezTo>
                    <a:pt x="1210914" y="13400"/>
                    <a:pt x="1411642" y="17210"/>
                    <a:pt x="1615158" y="14670"/>
                  </a:cubicBezTo>
                  <a:cubicBezTo>
                    <a:pt x="1949704" y="8320"/>
                    <a:pt x="2284251" y="3240"/>
                    <a:pt x="2621586" y="7050"/>
                  </a:cubicBezTo>
                  <a:cubicBezTo>
                    <a:pt x="2811162" y="9590"/>
                    <a:pt x="3003526" y="13400"/>
                    <a:pt x="3193103" y="8320"/>
                  </a:cubicBezTo>
                  <a:cubicBezTo>
                    <a:pt x="3282316" y="5780"/>
                    <a:pt x="3371528" y="-1840"/>
                    <a:pt x="3461491" y="700"/>
                  </a:cubicBezTo>
                  <a:cubicBezTo>
                    <a:pt x="3474191" y="700"/>
                    <a:pt x="3499591" y="-3110"/>
                    <a:pt x="3508480" y="7050"/>
                  </a:cubicBezTo>
                  <a:cubicBezTo>
                    <a:pt x="3513561" y="12130"/>
                    <a:pt x="3512291" y="19750"/>
                    <a:pt x="3513561" y="26100"/>
                  </a:cubicBezTo>
                  <a:cubicBezTo>
                    <a:pt x="3514830" y="33720"/>
                    <a:pt x="3516100" y="42610"/>
                    <a:pt x="3518641" y="50230"/>
                  </a:cubicBezTo>
                  <a:cubicBezTo>
                    <a:pt x="3524991" y="91392"/>
                    <a:pt x="3523721" y="144810"/>
                    <a:pt x="3523721" y="198229"/>
                  </a:cubicBezTo>
                  <a:cubicBezTo>
                    <a:pt x="3523721" y="257371"/>
                    <a:pt x="3523721" y="316512"/>
                    <a:pt x="3523721" y="375654"/>
                  </a:cubicBezTo>
                  <a:cubicBezTo>
                    <a:pt x="3523721" y="505385"/>
                    <a:pt x="3522450" y="633208"/>
                    <a:pt x="3519911" y="762938"/>
                  </a:cubicBezTo>
                  <a:cubicBezTo>
                    <a:pt x="3517371" y="873591"/>
                    <a:pt x="3514830" y="982335"/>
                    <a:pt x="3514830" y="1092988"/>
                  </a:cubicBezTo>
                  <a:cubicBezTo>
                    <a:pt x="3513561" y="1333371"/>
                    <a:pt x="3512291" y="1575662"/>
                    <a:pt x="3512291" y="1817953"/>
                  </a:cubicBezTo>
                  <a:cubicBezTo>
                    <a:pt x="3511021" y="2012549"/>
                    <a:pt x="3513561" y="2209052"/>
                    <a:pt x="3509750" y="2403648"/>
                  </a:cubicBezTo>
                  <a:cubicBezTo>
                    <a:pt x="3509750" y="2426542"/>
                    <a:pt x="3508480" y="2449575"/>
                    <a:pt x="3507211" y="2464815"/>
                  </a:cubicBezTo>
                  <a:cubicBezTo>
                    <a:pt x="3505941" y="2480055"/>
                    <a:pt x="3500861" y="2491485"/>
                    <a:pt x="3484350" y="2490215"/>
                  </a:cubicBezTo>
                  <a:cubicBezTo>
                    <a:pt x="3462761" y="2487675"/>
                    <a:pt x="3418922" y="2483865"/>
                    <a:pt x="3368740" y="2485135"/>
                  </a:cubicBezTo>
                  <a:cubicBezTo>
                    <a:pt x="3179164" y="2487675"/>
                    <a:pt x="2992375" y="2485135"/>
                    <a:pt x="2802798" y="2482595"/>
                  </a:cubicBezTo>
                  <a:cubicBezTo>
                    <a:pt x="2426433" y="2477515"/>
                    <a:pt x="2050068" y="2482595"/>
                    <a:pt x="1673703" y="2478785"/>
                  </a:cubicBezTo>
                  <a:cubicBezTo>
                    <a:pt x="1475763" y="2476245"/>
                    <a:pt x="1277823" y="2477515"/>
                    <a:pt x="1079883" y="2477515"/>
                  </a:cubicBezTo>
                  <a:cubicBezTo>
                    <a:pt x="1026913" y="2477515"/>
                    <a:pt x="976731" y="2476245"/>
                    <a:pt x="923761" y="2476245"/>
                  </a:cubicBezTo>
                  <a:cubicBezTo>
                    <a:pt x="831761" y="2474975"/>
                    <a:pt x="742548" y="2478785"/>
                    <a:pt x="650548" y="2477515"/>
                  </a:cubicBezTo>
                  <a:cubicBezTo>
                    <a:pt x="558547" y="2476245"/>
                    <a:pt x="463759" y="2474975"/>
                    <a:pt x="371759" y="2473705"/>
                  </a:cubicBezTo>
                  <a:cubicBezTo>
                    <a:pt x="276971" y="2472435"/>
                    <a:pt x="123637" y="2472435"/>
                    <a:pt x="41910" y="2469895"/>
                  </a:cubicBezTo>
                  <a:cubicBezTo>
                    <a:pt x="17780" y="2467355"/>
                    <a:pt x="19050" y="2466085"/>
                    <a:pt x="19050" y="2436081"/>
                  </a:cubicBezTo>
                  <a:cubicBezTo>
                    <a:pt x="19050" y="2430358"/>
                    <a:pt x="19050" y="2422726"/>
                    <a:pt x="19050" y="2417003"/>
                  </a:cubicBezTo>
                  <a:cubicBezTo>
                    <a:pt x="19050" y="2386478"/>
                    <a:pt x="19050" y="2357861"/>
                    <a:pt x="19050" y="2327336"/>
                  </a:cubicBezTo>
                  <a:cubicBezTo>
                    <a:pt x="19050" y="2220499"/>
                    <a:pt x="19050" y="2113662"/>
                    <a:pt x="19050" y="2006825"/>
                  </a:cubicBezTo>
                  <a:cubicBezTo>
                    <a:pt x="19050" y="1758811"/>
                    <a:pt x="19050" y="1510797"/>
                    <a:pt x="19050" y="1262782"/>
                  </a:cubicBezTo>
                  <a:cubicBezTo>
                    <a:pt x="19050" y="1199825"/>
                    <a:pt x="19050" y="1138775"/>
                    <a:pt x="17780" y="1075818"/>
                  </a:cubicBezTo>
                  <a:cubicBezTo>
                    <a:pt x="12700" y="818264"/>
                    <a:pt x="12700" y="560711"/>
                    <a:pt x="8890" y="305066"/>
                  </a:cubicBezTo>
                  <a:cubicBezTo>
                    <a:pt x="8890" y="249739"/>
                    <a:pt x="7620" y="194413"/>
                    <a:pt x="7620" y="139087"/>
                  </a:cubicBezTo>
                  <a:cubicBezTo>
                    <a:pt x="3810" y="83761"/>
                    <a:pt x="0" y="45150"/>
                    <a:pt x="0" y="12130"/>
                  </a:cubicBezTo>
                  <a:close/>
                  <a:moveTo>
                    <a:pt x="3480541" y="2457195"/>
                  </a:moveTo>
                  <a:cubicBezTo>
                    <a:pt x="3483080" y="2403648"/>
                    <a:pt x="3481811" y="2344506"/>
                    <a:pt x="3483080" y="2283457"/>
                  </a:cubicBezTo>
                  <a:cubicBezTo>
                    <a:pt x="3484350" y="2167081"/>
                    <a:pt x="3484350" y="2048797"/>
                    <a:pt x="3485621" y="1932421"/>
                  </a:cubicBezTo>
                  <a:cubicBezTo>
                    <a:pt x="3486891" y="1678683"/>
                    <a:pt x="3488161" y="1426854"/>
                    <a:pt x="3489430" y="1173116"/>
                  </a:cubicBezTo>
                  <a:cubicBezTo>
                    <a:pt x="3491971" y="856421"/>
                    <a:pt x="3497050" y="541633"/>
                    <a:pt x="3498321" y="224938"/>
                  </a:cubicBezTo>
                  <a:cubicBezTo>
                    <a:pt x="3498321" y="173427"/>
                    <a:pt x="3499591" y="121917"/>
                    <a:pt x="3498321" y="70550"/>
                  </a:cubicBezTo>
                  <a:cubicBezTo>
                    <a:pt x="3498321" y="61660"/>
                    <a:pt x="3497050" y="52770"/>
                    <a:pt x="3494511" y="43880"/>
                  </a:cubicBezTo>
                  <a:cubicBezTo>
                    <a:pt x="3493241" y="40070"/>
                    <a:pt x="3493241" y="36260"/>
                    <a:pt x="3491971" y="32450"/>
                  </a:cubicBezTo>
                  <a:cubicBezTo>
                    <a:pt x="3490700" y="23560"/>
                    <a:pt x="3491971" y="26100"/>
                    <a:pt x="3484350" y="23560"/>
                  </a:cubicBezTo>
                  <a:cubicBezTo>
                    <a:pt x="3470380" y="18480"/>
                    <a:pt x="3432861" y="22290"/>
                    <a:pt x="3402195" y="22290"/>
                  </a:cubicBezTo>
                  <a:cubicBezTo>
                    <a:pt x="3218194" y="28640"/>
                    <a:pt x="3034193" y="32450"/>
                    <a:pt x="2847405" y="28640"/>
                  </a:cubicBezTo>
                  <a:cubicBezTo>
                    <a:pt x="2482191" y="22290"/>
                    <a:pt x="2111402" y="21020"/>
                    <a:pt x="1746188" y="32450"/>
                  </a:cubicBezTo>
                  <a:cubicBezTo>
                    <a:pt x="1645824" y="36260"/>
                    <a:pt x="1545460" y="37530"/>
                    <a:pt x="1445096" y="37530"/>
                  </a:cubicBezTo>
                  <a:cubicBezTo>
                    <a:pt x="1358672" y="37530"/>
                    <a:pt x="1269459" y="33720"/>
                    <a:pt x="1183035" y="34990"/>
                  </a:cubicBezTo>
                  <a:cubicBezTo>
                    <a:pt x="1043640" y="37530"/>
                    <a:pt x="907034" y="36260"/>
                    <a:pt x="767639" y="36260"/>
                  </a:cubicBezTo>
                  <a:cubicBezTo>
                    <a:pt x="675639" y="36260"/>
                    <a:pt x="586426" y="45150"/>
                    <a:pt x="494426" y="46420"/>
                  </a:cubicBezTo>
                  <a:cubicBezTo>
                    <a:pt x="408001" y="47690"/>
                    <a:pt x="318789" y="41340"/>
                    <a:pt x="229576" y="38800"/>
                  </a:cubicBezTo>
                  <a:cubicBezTo>
                    <a:pt x="187758" y="37530"/>
                    <a:pt x="143152" y="36260"/>
                    <a:pt x="98546" y="34990"/>
                  </a:cubicBezTo>
                  <a:cubicBezTo>
                    <a:pt x="76243" y="33720"/>
                    <a:pt x="53939" y="33720"/>
                    <a:pt x="43180" y="32450"/>
                  </a:cubicBezTo>
                  <a:cubicBezTo>
                    <a:pt x="38100" y="32450"/>
                    <a:pt x="31750" y="31180"/>
                    <a:pt x="27940" y="32450"/>
                  </a:cubicBezTo>
                  <a:cubicBezTo>
                    <a:pt x="21590" y="34990"/>
                    <a:pt x="22860" y="32450"/>
                    <a:pt x="21590" y="41340"/>
                  </a:cubicBezTo>
                  <a:cubicBezTo>
                    <a:pt x="19050" y="56580"/>
                    <a:pt x="24130" y="76129"/>
                    <a:pt x="24130" y="99023"/>
                  </a:cubicBezTo>
                  <a:cubicBezTo>
                    <a:pt x="25400" y="127640"/>
                    <a:pt x="25400" y="156257"/>
                    <a:pt x="25400" y="184874"/>
                  </a:cubicBezTo>
                  <a:cubicBezTo>
                    <a:pt x="25400" y="303158"/>
                    <a:pt x="21590" y="419534"/>
                    <a:pt x="25400" y="537818"/>
                  </a:cubicBezTo>
                  <a:cubicBezTo>
                    <a:pt x="30480" y="678995"/>
                    <a:pt x="30480" y="820172"/>
                    <a:pt x="30480" y="961350"/>
                  </a:cubicBezTo>
                  <a:cubicBezTo>
                    <a:pt x="31750" y="1190286"/>
                    <a:pt x="31750" y="1419222"/>
                    <a:pt x="31750" y="1648159"/>
                  </a:cubicBezTo>
                  <a:cubicBezTo>
                    <a:pt x="31750" y="1873279"/>
                    <a:pt x="31750" y="2098400"/>
                    <a:pt x="33020" y="2323521"/>
                  </a:cubicBezTo>
                  <a:cubicBezTo>
                    <a:pt x="33020" y="2344506"/>
                    <a:pt x="33020" y="2367400"/>
                    <a:pt x="33020" y="2388386"/>
                  </a:cubicBezTo>
                  <a:cubicBezTo>
                    <a:pt x="33020" y="2407464"/>
                    <a:pt x="33020" y="2428450"/>
                    <a:pt x="39370" y="2449575"/>
                  </a:cubicBezTo>
                  <a:cubicBezTo>
                    <a:pt x="45720" y="2453385"/>
                    <a:pt x="79030" y="2453385"/>
                    <a:pt x="95758" y="2454655"/>
                  </a:cubicBezTo>
                  <a:cubicBezTo>
                    <a:pt x="123637" y="2455925"/>
                    <a:pt x="148728" y="2455925"/>
                    <a:pt x="173819" y="2455925"/>
                  </a:cubicBezTo>
                  <a:cubicBezTo>
                    <a:pt x="260243" y="2453385"/>
                    <a:pt x="343880" y="2454655"/>
                    <a:pt x="430305" y="2455925"/>
                  </a:cubicBezTo>
                  <a:cubicBezTo>
                    <a:pt x="472123" y="2455925"/>
                    <a:pt x="516729" y="2455925"/>
                    <a:pt x="558547" y="2457195"/>
                  </a:cubicBezTo>
                  <a:cubicBezTo>
                    <a:pt x="603154" y="2458465"/>
                    <a:pt x="650548" y="2463545"/>
                    <a:pt x="695154" y="2459735"/>
                  </a:cubicBezTo>
                  <a:cubicBezTo>
                    <a:pt x="778791" y="2453385"/>
                    <a:pt x="868003" y="2457195"/>
                    <a:pt x="951640" y="2457195"/>
                  </a:cubicBezTo>
                  <a:cubicBezTo>
                    <a:pt x="1007398" y="2457195"/>
                    <a:pt x="1063155" y="2461005"/>
                    <a:pt x="1118913" y="2461005"/>
                  </a:cubicBezTo>
                  <a:cubicBezTo>
                    <a:pt x="1166307" y="2461005"/>
                    <a:pt x="1216489" y="2461005"/>
                    <a:pt x="1263883" y="2459735"/>
                  </a:cubicBezTo>
                  <a:cubicBezTo>
                    <a:pt x="1489702" y="2458465"/>
                    <a:pt x="1712734" y="2457195"/>
                    <a:pt x="1935765" y="2459735"/>
                  </a:cubicBezTo>
                  <a:cubicBezTo>
                    <a:pt x="2024977" y="2461005"/>
                    <a:pt x="2114190" y="2458465"/>
                    <a:pt x="2203402" y="2458465"/>
                  </a:cubicBezTo>
                  <a:cubicBezTo>
                    <a:pt x="2289827" y="2457195"/>
                    <a:pt x="2376251" y="2453385"/>
                    <a:pt x="2462676" y="2457195"/>
                  </a:cubicBezTo>
                  <a:cubicBezTo>
                    <a:pt x="2549100" y="2461005"/>
                    <a:pt x="2638313" y="2458465"/>
                    <a:pt x="2724738" y="2462275"/>
                  </a:cubicBezTo>
                  <a:cubicBezTo>
                    <a:pt x="2813950" y="2466085"/>
                    <a:pt x="2903163" y="2461005"/>
                    <a:pt x="2992375" y="2461005"/>
                  </a:cubicBezTo>
                  <a:cubicBezTo>
                    <a:pt x="3078800" y="2461005"/>
                    <a:pt x="3168012" y="2461005"/>
                    <a:pt x="3254437" y="2462275"/>
                  </a:cubicBezTo>
                  <a:cubicBezTo>
                    <a:pt x="3340861" y="2459735"/>
                    <a:pt x="3421710" y="2457195"/>
                    <a:pt x="3480541" y="2457195"/>
                  </a:cubicBezTo>
                  <a:close/>
                </a:path>
              </a:pathLst>
            </a:custGeom>
            <a:solidFill>
              <a:srgbClr val="F8F7F2"/>
            </a:solidFill>
          </p:spPr>
          <p:txBody>
            <a:bodyPr/>
            <a:lstStyle/>
            <a:p>
              <a:endParaRPr lang="it-IT"/>
            </a:p>
          </p:txBody>
        </p:sp>
      </p:grpSp>
      <p:grpSp>
        <p:nvGrpSpPr>
          <p:cNvPr id="12" name="Group 12"/>
          <p:cNvGrpSpPr/>
          <p:nvPr/>
        </p:nvGrpSpPr>
        <p:grpSpPr>
          <a:xfrm>
            <a:off x="8537701" y="5414488"/>
            <a:ext cx="7561497" cy="1381617"/>
            <a:chOff x="0" y="0"/>
            <a:chExt cx="10081996" cy="1842156"/>
          </a:xfrm>
        </p:grpSpPr>
        <p:sp>
          <p:nvSpPr>
            <p:cNvPr id="13" name="Freeform 13"/>
            <p:cNvSpPr/>
            <p:nvPr/>
          </p:nvSpPr>
          <p:spPr>
            <a:xfrm>
              <a:off x="0" y="0"/>
              <a:ext cx="7320796" cy="1823544"/>
            </a:xfrm>
            <a:custGeom>
              <a:avLst/>
              <a:gdLst/>
              <a:ahLst/>
              <a:cxnLst/>
              <a:rect l="l" t="t" r="r" b="b"/>
              <a:pathLst>
                <a:path w="7320796" h="1823544">
                  <a:moveTo>
                    <a:pt x="0" y="0"/>
                  </a:moveTo>
                  <a:lnTo>
                    <a:pt x="7320796" y="0"/>
                  </a:lnTo>
                  <a:lnTo>
                    <a:pt x="7320796" y="1823544"/>
                  </a:lnTo>
                  <a:lnTo>
                    <a:pt x="0" y="182354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14" name="Freeform 14"/>
            <p:cNvSpPr/>
            <p:nvPr/>
          </p:nvSpPr>
          <p:spPr>
            <a:xfrm>
              <a:off x="2761200" y="18612"/>
              <a:ext cx="7320796" cy="1823544"/>
            </a:xfrm>
            <a:custGeom>
              <a:avLst/>
              <a:gdLst/>
              <a:ahLst/>
              <a:cxnLst/>
              <a:rect l="l" t="t" r="r" b="b"/>
              <a:pathLst>
                <a:path w="7320796" h="1823544">
                  <a:moveTo>
                    <a:pt x="0" y="0"/>
                  </a:moveTo>
                  <a:lnTo>
                    <a:pt x="7320796" y="0"/>
                  </a:lnTo>
                  <a:lnTo>
                    <a:pt x="7320796" y="1823544"/>
                  </a:lnTo>
                  <a:lnTo>
                    <a:pt x="0" y="182354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grpSp>
      <p:grpSp>
        <p:nvGrpSpPr>
          <p:cNvPr id="15" name="Group 15"/>
          <p:cNvGrpSpPr/>
          <p:nvPr/>
        </p:nvGrpSpPr>
        <p:grpSpPr>
          <a:xfrm rot="-10800000">
            <a:off x="16342873" y="5456912"/>
            <a:ext cx="7560086" cy="5346996"/>
            <a:chOff x="0" y="0"/>
            <a:chExt cx="3519911" cy="2489515"/>
          </a:xfrm>
        </p:grpSpPr>
        <p:sp>
          <p:nvSpPr>
            <p:cNvPr id="16" name="Freeform 16"/>
            <p:cNvSpPr/>
            <p:nvPr/>
          </p:nvSpPr>
          <p:spPr>
            <a:xfrm>
              <a:off x="13970" y="17780"/>
              <a:ext cx="3489430" cy="2450145"/>
            </a:xfrm>
            <a:custGeom>
              <a:avLst/>
              <a:gdLst/>
              <a:ahLst/>
              <a:cxnLst/>
              <a:rect l="l" t="t" r="r" b="b"/>
              <a:pathLst>
                <a:path w="3489430" h="2450145">
                  <a:moveTo>
                    <a:pt x="3472921" y="2450145"/>
                  </a:moveTo>
                  <a:lnTo>
                    <a:pt x="15240" y="2442525"/>
                  </a:lnTo>
                  <a:lnTo>
                    <a:pt x="0" y="11430"/>
                  </a:lnTo>
                  <a:lnTo>
                    <a:pt x="3489430" y="0"/>
                  </a:lnTo>
                  <a:close/>
                </a:path>
              </a:pathLst>
            </a:custGeom>
            <a:solidFill>
              <a:srgbClr val="FDFDFD"/>
            </a:solidFill>
          </p:spPr>
          <p:txBody>
            <a:bodyPr/>
            <a:lstStyle/>
            <a:p>
              <a:endParaRPr lang="it-IT"/>
            </a:p>
          </p:txBody>
        </p:sp>
        <p:sp>
          <p:nvSpPr>
            <p:cNvPr id="17" name="Freeform 17"/>
            <p:cNvSpPr/>
            <p:nvPr/>
          </p:nvSpPr>
          <p:spPr>
            <a:xfrm>
              <a:off x="0" y="570"/>
              <a:ext cx="3523824" cy="2490311"/>
            </a:xfrm>
            <a:custGeom>
              <a:avLst/>
              <a:gdLst/>
              <a:ahLst/>
              <a:cxnLst/>
              <a:rect l="l" t="t" r="r" b="b"/>
              <a:pathLst>
                <a:path w="3523824" h="2490311">
                  <a:moveTo>
                    <a:pt x="0" y="12130"/>
                  </a:moveTo>
                  <a:cubicBezTo>
                    <a:pt x="41910" y="15940"/>
                    <a:pt x="120849" y="17210"/>
                    <a:pt x="212849" y="19750"/>
                  </a:cubicBezTo>
                  <a:cubicBezTo>
                    <a:pt x="304849" y="21020"/>
                    <a:pt x="399638" y="27370"/>
                    <a:pt x="494426" y="24830"/>
                  </a:cubicBezTo>
                  <a:cubicBezTo>
                    <a:pt x="539032" y="23560"/>
                    <a:pt x="583638" y="19750"/>
                    <a:pt x="628245" y="17210"/>
                  </a:cubicBezTo>
                  <a:cubicBezTo>
                    <a:pt x="675639" y="14670"/>
                    <a:pt x="723033" y="14670"/>
                    <a:pt x="770427" y="15940"/>
                  </a:cubicBezTo>
                  <a:cubicBezTo>
                    <a:pt x="851276" y="17210"/>
                    <a:pt x="932125" y="17210"/>
                    <a:pt x="1010186" y="15940"/>
                  </a:cubicBezTo>
                  <a:cubicBezTo>
                    <a:pt x="1210914" y="13400"/>
                    <a:pt x="1411642" y="17210"/>
                    <a:pt x="1615158" y="14670"/>
                  </a:cubicBezTo>
                  <a:cubicBezTo>
                    <a:pt x="1949704" y="8320"/>
                    <a:pt x="2284251" y="3240"/>
                    <a:pt x="2621586" y="7050"/>
                  </a:cubicBezTo>
                  <a:cubicBezTo>
                    <a:pt x="2811162" y="9590"/>
                    <a:pt x="3003526" y="13400"/>
                    <a:pt x="3193103" y="8320"/>
                  </a:cubicBezTo>
                  <a:cubicBezTo>
                    <a:pt x="3282316" y="5780"/>
                    <a:pt x="3371528" y="-1840"/>
                    <a:pt x="3461491" y="700"/>
                  </a:cubicBezTo>
                  <a:cubicBezTo>
                    <a:pt x="3474191" y="700"/>
                    <a:pt x="3499591" y="-3110"/>
                    <a:pt x="3508480" y="7050"/>
                  </a:cubicBezTo>
                  <a:cubicBezTo>
                    <a:pt x="3513561" y="12130"/>
                    <a:pt x="3512291" y="19750"/>
                    <a:pt x="3513561" y="26100"/>
                  </a:cubicBezTo>
                  <a:cubicBezTo>
                    <a:pt x="3514830" y="33720"/>
                    <a:pt x="3516100" y="42610"/>
                    <a:pt x="3518641" y="50230"/>
                  </a:cubicBezTo>
                  <a:cubicBezTo>
                    <a:pt x="3524991" y="91392"/>
                    <a:pt x="3523721" y="144810"/>
                    <a:pt x="3523721" y="198229"/>
                  </a:cubicBezTo>
                  <a:cubicBezTo>
                    <a:pt x="3523721" y="257371"/>
                    <a:pt x="3523721" y="316512"/>
                    <a:pt x="3523721" y="375654"/>
                  </a:cubicBezTo>
                  <a:cubicBezTo>
                    <a:pt x="3523721" y="505385"/>
                    <a:pt x="3522450" y="633208"/>
                    <a:pt x="3519911" y="762938"/>
                  </a:cubicBezTo>
                  <a:cubicBezTo>
                    <a:pt x="3517371" y="873591"/>
                    <a:pt x="3514830" y="982335"/>
                    <a:pt x="3514830" y="1092988"/>
                  </a:cubicBezTo>
                  <a:cubicBezTo>
                    <a:pt x="3513561" y="1333371"/>
                    <a:pt x="3512291" y="1575662"/>
                    <a:pt x="3512291" y="1817953"/>
                  </a:cubicBezTo>
                  <a:cubicBezTo>
                    <a:pt x="3511021" y="2012549"/>
                    <a:pt x="3513561" y="2209052"/>
                    <a:pt x="3509750" y="2403648"/>
                  </a:cubicBezTo>
                  <a:cubicBezTo>
                    <a:pt x="3509750" y="2426542"/>
                    <a:pt x="3508480" y="2449575"/>
                    <a:pt x="3507211" y="2464815"/>
                  </a:cubicBezTo>
                  <a:cubicBezTo>
                    <a:pt x="3505941" y="2480055"/>
                    <a:pt x="3500861" y="2491485"/>
                    <a:pt x="3484350" y="2490215"/>
                  </a:cubicBezTo>
                  <a:cubicBezTo>
                    <a:pt x="3462761" y="2487675"/>
                    <a:pt x="3418922" y="2483865"/>
                    <a:pt x="3368740" y="2485135"/>
                  </a:cubicBezTo>
                  <a:cubicBezTo>
                    <a:pt x="3179164" y="2487675"/>
                    <a:pt x="2992375" y="2485135"/>
                    <a:pt x="2802798" y="2482595"/>
                  </a:cubicBezTo>
                  <a:cubicBezTo>
                    <a:pt x="2426433" y="2477515"/>
                    <a:pt x="2050068" y="2482595"/>
                    <a:pt x="1673703" y="2478785"/>
                  </a:cubicBezTo>
                  <a:cubicBezTo>
                    <a:pt x="1475763" y="2476245"/>
                    <a:pt x="1277823" y="2477515"/>
                    <a:pt x="1079883" y="2477515"/>
                  </a:cubicBezTo>
                  <a:cubicBezTo>
                    <a:pt x="1026913" y="2477515"/>
                    <a:pt x="976731" y="2476245"/>
                    <a:pt x="923761" y="2476245"/>
                  </a:cubicBezTo>
                  <a:cubicBezTo>
                    <a:pt x="831761" y="2474975"/>
                    <a:pt x="742548" y="2478785"/>
                    <a:pt x="650548" y="2477515"/>
                  </a:cubicBezTo>
                  <a:cubicBezTo>
                    <a:pt x="558547" y="2476245"/>
                    <a:pt x="463759" y="2474975"/>
                    <a:pt x="371759" y="2473705"/>
                  </a:cubicBezTo>
                  <a:cubicBezTo>
                    <a:pt x="276971" y="2472435"/>
                    <a:pt x="123637" y="2472435"/>
                    <a:pt x="41910" y="2469895"/>
                  </a:cubicBezTo>
                  <a:cubicBezTo>
                    <a:pt x="17780" y="2467355"/>
                    <a:pt x="19050" y="2466085"/>
                    <a:pt x="19050" y="2436081"/>
                  </a:cubicBezTo>
                  <a:cubicBezTo>
                    <a:pt x="19050" y="2430358"/>
                    <a:pt x="19050" y="2422726"/>
                    <a:pt x="19050" y="2417003"/>
                  </a:cubicBezTo>
                  <a:cubicBezTo>
                    <a:pt x="19050" y="2386478"/>
                    <a:pt x="19050" y="2357861"/>
                    <a:pt x="19050" y="2327336"/>
                  </a:cubicBezTo>
                  <a:cubicBezTo>
                    <a:pt x="19050" y="2220499"/>
                    <a:pt x="19050" y="2113662"/>
                    <a:pt x="19050" y="2006825"/>
                  </a:cubicBezTo>
                  <a:cubicBezTo>
                    <a:pt x="19050" y="1758811"/>
                    <a:pt x="19050" y="1510797"/>
                    <a:pt x="19050" y="1262782"/>
                  </a:cubicBezTo>
                  <a:cubicBezTo>
                    <a:pt x="19050" y="1199825"/>
                    <a:pt x="19050" y="1138775"/>
                    <a:pt x="17780" y="1075818"/>
                  </a:cubicBezTo>
                  <a:cubicBezTo>
                    <a:pt x="12700" y="818264"/>
                    <a:pt x="12700" y="560711"/>
                    <a:pt x="8890" y="305066"/>
                  </a:cubicBezTo>
                  <a:cubicBezTo>
                    <a:pt x="8890" y="249739"/>
                    <a:pt x="7620" y="194413"/>
                    <a:pt x="7620" y="139087"/>
                  </a:cubicBezTo>
                  <a:cubicBezTo>
                    <a:pt x="3810" y="83761"/>
                    <a:pt x="0" y="45150"/>
                    <a:pt x="0" y="12130"/>
                  </a:cubicBezTo>
                  <a:close/>
                  <a:moveTo>
                    <a:pt x="3480541" y="2457195"/>
                  </a:moveTo>
                  <a:cubicBezTo>
                    <a:pt x="3483080" y="2403648"/>
                    <a:pt x="3481811" y="2344506"/>
                    <a:pt x="3483080" y="2283457"/>
                  </a:cubicBezTo>
                  <a:cubicBezTo>
                    <a:pt x="3484350" y="2167081"/>
                    <a:pt x="3484350" y="2048797"/>
                    <a:pt x="3485621" y="1932421"/>
                  </a:cubicBezTo>
                  <a:cubicBezTo>
                    <a:pt x="3486891" y="1678683"/>
                    <a:pt x="3488161" y="1426854"/>
                    <a:pt x="3489430" y="1173116"/>
                  </a:cubicBezTo>
                  <a:cubicBezTo>
                    <a:pt x="3491971" y="856421"/>
                    <a:pt x="3497050" y="541633"/>
                    <a:pt x="3498321" y="224938"/>
                  </a:cubicBezTo>
                  <a:cubicBezTo>
                    <a:pt x="3498321" y="173427"/>
                    <a:pt x="3499591" y="121917"/>
                    <a:pt x="3498321" y="70550"/>
                  </a:cubicBezTo>
                  <a:cubicBezTo>
                    <a:pt x="3498321" y="61660"/>
                    <a:pt x="3497050" y="52770"/>
                    <a:pt x="3494511" y="43880"/>
                  </a:cubicBezTo>
                  <a:cubicBezTo>
                    <a:pt x="3493241" y="40070"/>
                    <a:pt x="3493241" y="36260"/>
                    <a:pt x="3491971" y="32450"/>
                  </a:cubicBezTo>
                  <a:cubicBezTo>
                    <a:pt x="3490700" y="23560"/>
                    <a:pt x="3491971" y="26100"/>
                    <a:pt x="3484350" y="23560"/>
                  </a:cubicBezTo>
                  <a:cubicBezTo>
                    <a:pt x="3470380" y="18480"/>
                    <a:pt x="3432861" y="22290"/>
                    <a:pt x="3402195" y="22290"/>
                  </a:cubicBezTo>
                  <a:cubicBezTo>
                    <a:pt x="3218194" y="28640"/>
                    <a:pt x="3034193" y="32450"/>
                    <a:pt x="2847405" y="28640"/>
                  </a:cubicBezTo>
                  <a:cubicBezTo>
                    <a:pt x="2482191" y="22290"/>
                    <a:pt x="2111402" y="21020"/>
                    <a:pt x="1746188" y="32450"/>
                  </a:cubicBezTo>
                  <a:cubicBezTo>
                    <a:pt x="1645824" y="36260"/>
                    <a:pt x="1545460" y="37530"/>
                    <a:pt x="1445096" y="37530"/>
                  </a:cubicBezTo>
                  <a:cubicBezTo>
                    <a:pt x="1358672" y="37530"/>
                    <a:pt x="1269459" y="33720"/>
                    <a:pt x="1183035" y="34990"/>
                  </a:cubicBezTo>
                  <a:cubicBezTo>
                    <a:pt x="1043640" y="37530"/>
                    <a:pt x="907034" y="36260"/>
                    <a:pt x="767639" y="36260"/>
                  </a:cubicBezTo>
                  <a:cubicBezTo>
                    <a:pt x="675639" y="36260"/>
                    <a:pt x="586426" y="45150"/>
                    <a:pt x="494426" y="46420"/>
                  </a:cubicBezTo>
                  <a:cubicBezTo>
                    <a:pt x="408001" y="47690"/>
                    <a:pt x="318789" y="41340"/>
                    <a:pt x="229576" y="38800"/>
                  </a:cubicBezTo>
                  <a:cubicBezTo>
                    <a:pt x="187758" y="37530"/>
                    <a:pt x="143152" y="36260"/>
                    <a:pt x="98546" y="34990"/>
                  </a:cubicBezTo>
                  <a:cubicBezTo>
                    <a:pt x="76243" y="33720"/>
                    <a:pt x="53939" y="33720"/>
                    <a:pt x="43180" y="32450"/>
                  </a:cubicBezTo>
                  <a:cubicBezTo>
                    <a:pt x="38100" y="32450"/>
                    <a:pt x="31750" y="31180"/>
                    <a:pt x="27940" y="32450"/>
                  </a:cubicBezTo>
                  <a:cubicBezTo>
                    <a:pt x="21590" y="34990"/>
                    <a:pt x="22860" y="32450"/>
                    <a:pt x="21590" y="41340"/>
                  </a:cubicBezTo>
                  <a:cubicBezTo>
                    <a:pt x="19050" y="56580"/>
                    <a:pt x="24130" y="76129"/>
                    <a:pt x="24130" y="99023"/>
                  </a:cubicBezTo>
                  <a:cubicBezTo>
                    <a:pt x="25400" y="127640"/>
                    <a:pt x="25400" y="156257"/>
                    <a:pt x="25400" y="184874"/>
                  </a:cubicBezTo>
                  <a:cubicBezTo>
                    <a:pt x="25400" y="303158"/>
                    <a:pt x="21590" y="419534"/>
                    <a:pt x="25400" y="537818"/>
                  </a:cubicBezTo>
                  <a:cubicBezTo>
                    <a:pt x="30480" y="678995"/>
                    <a:pt x="30480" y="820172"/>
                    <a:pt x="30480" y="961350"/>
                  </a:cubicBezTo>
                  <a:cubicBezTo>
                    <a:pt x="31750" y="1190286"/>
                    <a:pt x="31750" y="1419222"/>
                    <a:pt x="31750" y="1648159"/>
                  </a:cubicBezTo>
                  <a:cubicBezTo>
                    <a:pt x="31750" y="1873279"/>
                    <a:pt x="31750" y="2098400"/>
                    <a:pt x="33020" y="2323521"/>
                  </a:cubicBezTo>
                  <a:cubicBezTo>
                    <a:pt x="33020" y="2344506"/>
                    <a:pt x="33020" y="2367400"/>
                    <a:pt x="33020" y="2388386"/>
                  </a:cubicBezTo>
                  <a:cubicBezTo>
                    <a:pt x="33020" y="2407464"/>
                    <a:pt x="33020" y="2428450"/>
                    <a:pt x="39370" y="2449575"/>
                  </a:cubicBezTo>
                  <a:cubicBezTo>
                    <a:pt x="45720" y="2453385"/>
                    <a:pt x="79030" y="2453385"/>
                    <a:pt x="95758" y="2454655"/>
                  </a:cubicBezTo>
                  <a:cubicBezTo>
                    <a:pt x="123637" y="2455925"/>
                    <a:pt x="148728" y="2455925"/>
                    <a:pt x="173819" y="2455925"/>
                  </a:cubicBezTo>
                  <a:cubicBezTo>
                    <a:pt x="260243" y="2453385"/>
                    <a:pt x="343880" y="2454655"/>
                    <a:pt x="430305" y="2455925"/>
                  </a:cubicBezTo>
                  <a:cubicBezTo>
                    <a:pt x="472123" y="2455925"/>
                    <a:pt x="516729" y="2455925"/>
                    <a:pt x="558547" y="2457195"/>
                  </a:cubicBezTo>
                  <a:cubicBezTo>
                    <a:pt x="603154" y="2458465"/>
                    <a:pt x="650548" y="2463545"/>
                    <a:pt x="695154" y="2459735"/>
                  </a:cubicBezTo>
                  <a:cubicBezTo>
                    <a:pt x="778791" y="2453385"/>
                    <a:pt x="868003" y="2457195"/>
                    <a:pt x="951640" y="2457195"/>
                  </a:cubicBezTo>
                  <a:cubicBezTo>
                    <a:pt x="1007398" y="2457195"/>
                    <a:pt x="1063155" y="2461005"/>
                    <a:pt x="1118913" y="2461005"/>
                  </a:cubicBezTo>
                  <a:cubicBezTo>
                    <a:pt x="1166307" y="2461005"/>
                    <a:pt x="1216489" y="2461005"/>
                    <a:pt x="1263883" y="2459735"/>
                  </a:cubicBezTo>
                  <a:cubicBezTo>
                    <a:pt x="1489702" y="2458465"/>
                    <a:pt x="1712734" y="2457195"/>
                    <a:pt x="1935765" y="2459735"/>
                  </a:cubicBezTo>
                  <a:cubicBezTo>
                    <a:pt x="2024977" y="2461005"/>
                    <a:pt x="2114190" y="2458465"/>
                    <a:pt x="2203402" y="2458465"/>
                  </a:cubicBezTo>
                  <a:cubicBezTo>
                    <a:pt x="2289827" y="2457195"/>
                    <a:pt x="2376251" y="2453385"/>
                    <a:pt x="2462676" y="2457195"/>
                  </a:cubicBezTo>
                  <a:cubicBezTo>
                    <a:pt x="2549100" y="2461005"/>
                    <a:pt x="2638313" y="2458465"/>
                    <a:pt x="2724738" y="2462275"/>
                  </a:cubicBezTo>
                  <a:cubicBezTo>
                    <a:pt x="2813950" y="2466085"/>
                    <a:pt x="2903163" y="2461005"/>
                    <a:pt x="2992375" y="2461005"/>
                  </a:cubicBezTo>
                  <a:cubicBezTo>
                    <a:pt x="3078800" y="2461005"/>
                    <a:pt x="3168012" y="2461005"/>
                    <a:pt x="3254437" y="2462275"/>
                  </a:cubicBezTo>
                  <a:cubicBezTo>
                    <a:pt x="3340861" y="2459735"/>
                    <a:pt x="3421710" y="2457195"/>
                    <a:pt x="3480541" y="2457195"/>
                  </a:cubicBezTo>
                  <a:close/>
                </a:path>
              </a:pathLst>
            </a:custGeom>
            <a:solidFill>
              <a:srgbClr val="F8F7F2"/>
            </a:solidFill>
          </p:spPr>
          <p:txBody>
            <a:bodyPr/>
            <a:lstStyle/>
            <a:p>
              <a:endParaRPr lang="it-IT"/>
            </a:p>
          </p:txBody>
        </p:sp>
      </p:grpSp>
      <p:grpSp>
        <p:nvGrpSpPr>
          <p:cNvPr id="18" name="Group 18"/>
          <p:cNvGrpSpPr/>
          <p:nvPr/>
        </p:nvGrpSpPr>
        <p:grpSpPr>
          <a:xfrm>
            <a:off x="16333946" y="5428630"/>
            <a:ext cx="7561497" cy="1381617"/>
            <a:chOff x="0" y="0"/>
            <a:chExt cx="10081996" cy="1842156"/>
          </a:xfrm>
        </p:grpSpPr>
        <p:sp>
          <p:nvSpPr>
            <p:cNvPr id="19" name="Freeform 19"/>
            <p:cNvSpPr/>
            <p:nvPr/>
          </p:nvSpPr>
          <p:spPr>
            <a:xfrm>
              <a:off x="0" y="0"/>
              <a:ext cx="7320796" cy="1823544"/>
            </a:xfrm>
            <a:custGeom>
              <a:avLst/>
              <a:gdLst/>
              <a:ahLst/>
              <a:cxnLst/>
              <a:rect l="l" t="t" r="r" b="b"/>
              <a:pathLst>
                <a:path w="7320796" h="1823544">
                  <a:moveTo>
                    <a:pt x="0" y="0"/>
                  </a:moveTo>
                  <a:lnTo>
                    <a:pt x="7320796" y="0"/>
                  </a:lnTo>
                  <a:lnTo>
                    <a:pt x="7320796" y="1823544"/>
                  </a:lnTo>
                  <a:lnTo>
                    <a:pt x="0" y="182354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20" name="Freeform 20"/>
            <p:cNvSpPr/>
            <p:nvPr/>
          </p:nvSpPr>
          <p:spPr>
            <a:xfrm>
              <a:off x="2761200" y="18612"/>
              <a:ext cx="7320796" cy="1823544"/>
            </a:xfrm>
            <a:custGeom>
              <a:avLst/>
              <a:gdLst/>
              <a:ahLst/>
              <a:cxnLst/>
              <a:rect l="l" t="t" r="r" b="b"/>
              <a:pathLst>
                <a:path w="7320796" h="1823544">
                  <a:moveTo>
                    <a:pt x="0" y="0"/>
                  </a:moveTo>
                  <a:lnTo>
                    <a:pt x="7320796" y="0"/>
                  </a:lnTo>
                  <a:lnTo>
                    <a:pt x="7320796" y="1823544"/>
                  </a:lnTo>
                  <a:lnTo>
                    <a:pt x="0" y="182354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grpSp>
      <p:grpSp>
        <p:nvGrpSpPr>
          <p:cNvPr id="21" name="Group 21"/>
          <p:cNvGrpSpPr/>
          <p:nvPr/>
        </p:nvGrpSpPr>
        <p:grpSpPr>
          <a:xfrm>
            <a:off x="1051199" y="12635107"/>
            <a:ext cx="15103073" cy="4869697"/>
            <a:chOff x="0" y="0"/>
            <a:chExt cx="20137431" cy="6492929"/>
          </a:xfrm>
        </p:grpSpPr>
        <p:sp>
          <p:nvSpPr>
            <p:cNvPr id="22" name="Freeform 22"/>
            <p:cNvSpPr/>
            <p:nvPr/>
          </p:nvSpPr>
          <p:spPr>
            <a:xfrm>
              <a:off x="0" y="0"/>
              <a:ext cx="20137431" cy="5016051"/>
            </a:xfrm>
            <a:custGeom>
              <a:avLst/>
              <a:gdLst/>
              <a:ahLst/>
              <a:cxnLst/>
              <a:rect l="l" t="t" r="r" b="b"/>
              <a:pathLst>
                <a:path w="20137431" h="5016051">
                  <a:moveTo>
                    <a:pt x="0" y="0"/>
                  </a:moveTo>
                  <a:lnTo>
                    <a:pt x="20137431" y="0"/>
                  </a:lnTo>
                  <a:lnTo>
                    <a:pt x="20137431" y="5016051"/>
                  </a:lnTo>
                  <a:lnTo>
                    <a:pt x="0" y="50160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23" name="Freeform 23"/>
            <p:cNvSpPr/>
            <p:nvPr/>
          </p:nvSpPr>
          <p:spPr>
            <a:xfrm>
              <a:off x="6265981" y="0"/>
              <a:ext cx="13871450" cy="3455252"/>
            </a:xfrm>
            <a:custGeom>
              <a:avLst/>
              <a:gdLst/>
              <a:ahLst/>
              <a:cxnLst/>
              <a:rect l="l" t="t" r="r" b="b"/>
              <a:pathLst>
                <a:path w="13871450" h="3455252">
                  <a:moveTo>
                    <a:pt x="0" y="0"/>
                  </a:moveTo>
                  <a:lnTo>
                    <a:pt x="13871450" y="0"/>
                  </a:lnTo>
                  <a:lnTo>
                    <a:pt x="13871450" y="3455252"/>
                  </a:lnTo>
                  <a:lnTo>
                    <a:pt x="0" y="345525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24" name="Freeform 24"/>
            <p:cNvSpPr/>
            <p:nvPr/>
          </p:nvSpPr>
          <p:spPr>
            <a:xfrm>
              <a:off x="0" y="1476878"/>
              <a:ext cx="20137431" cy="5016051"/>
            </a:xfrm>
            <a:custGeom>
              <a:avLst/>
              <a:gdLst/>
              <a:ahLst/>
              <a:cxnLst/>
              <a:rect l="l" t="t" r="r" b="b"/>
              <a:pathLst>
                <a:path w="20137431" h="5016051">
                  <a:moveTo>
                    <a:pt x="0" y="0"/>
                  </a:moveTo>
                  <a:lnTo>
                    <a:pt x="20137431" y="0"/>
                  </a:lnTo>
                  <a:lnTo>
                    <a:pt x="20137431" y="5016051"/>
                  </a:lnTo>
                  <a:lnTo>
                    <a:pt x="0" y="50160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grpSp>
      <p:sp>
        <p:nvSpPr>
          <p:cNvPr id="25" name="Freeform 25"/>
          <p:cNvSpPr/>
          <p:nvPr/>
        </p:nvSpPr>
        <p:spPr>
          <a:xfrm>
            <a:off x="1115164" y="17816957"/>
            <a:ext cx="6470131" cy="1611651"/>
          </a:xfrm>
          <a:custGeom>
            <a:avLst/>
            <a:gdLst/>
            <a:ahLst/>
            <a:cxnLst/>
            <a:rect l="l" t="t" r="r" b="b"/>
            <a:pathLst>
              <a:path w="6470131" h="1611651">
                <a:moveTo>
                  <a:pt x="0" y="0"/>
                </a:moveTo>
                <a:lnTo>
                  <a:pt x="6470131" y="0"/>
                </a:lnTo>
                <a:lnTo>
                  <a:pt x="6470131" y="1611651"/>
                </a:lnTo>
                <a:lnTo>
                  <a:pt x="0" y="16116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26" name="Freeform 26"/>
          <p:cNvSpPr/>
          <p:nvPr/>
        </p:nvSpPr>
        <p:spPr>
          <a:xfrm>
            <a:off x="5424814" y="17800079"/>
            <a:ext cx="6470131" cy="1611651"/>
          </a:xfrm>
          <a:custGeom>
            <a:avLst/>
            <a:gdLst/>
            <a:ahLst/>
            <a:cxnLst/>
            <a:rect l="l" t="t" r="r" b="b"/>
            <a:pathLst>
              <a:path w="6470131" h="1611651">
                <a:moveTo>
                  <a:pt x="0" y="0"/>
                </a:moveTo>
                <a:lnTo>
                  <a:pt x="6470131" y="0"/>
                </a:lnTo>
                <a:lnTo>
                  <a:pt x="6470131" y="1611651"/>
                </a:lnTo>
                <a:lnTo>
                  <a:pt x="0" y="16116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27" name="Freeform 27"/>
          <p:cNvSpPr/>
          <p:nvPr/>
        </p:nvSpPr>
        <p:spPr>
          <a:xfrm>
            <a:off x="5853582" y="164660"/>
            <a:ext cx="2940883" cy="2934289"/>
          </a:xfrm>
          <a:custGeom>
            <a:avLst/>
            <a:gdLst/>
            <a:ahLst/>
            <a:cxnLst/>
            <a:rect l="l" t="t" r="r" b="b"/>
            <a:pathLst>
              <a:path w="2940883" h="2934289">
                <a:moveTo>
                  <a:pt x="0" y="0"/>
                </a:moveTo>
                <a:lnTo>
                  <a:pt x="2940883" y="0"/>
                </a:lnTo>
                <a:lnTo>
                  <a:pt x="2940883" y="2934289"/>
                </a:lnTo>
                <a:lnTo>
                  <a:pt x="0" y="2934289"/>
                </a:lnTo>
                <a:lnTo>
                  <a:pt x="0" y="0"/>
                </a:lnTo>
                <a:close/>
              </a:path>
            </a:pathLst>
          </a:custGeom>
          <a:blipFill>
            <a:blip r:embed="rId4"/>
            <a:stretch>
              <a:fillRect/>
            </a:stretch>
          </a:blipFill>
        </p:spPr>
        <p:txBody>
          <a:bodyPr/>
          <a:lstStyle/>
          <a:p>
            <a:endParaRPr lang="it-IT"/>
          </a:p>
        </p:txBody>
      </p:sp>
      <p:sp>
        <p:nvSpPr>
          <p:cNvPr id="28" name="Freeform 28"/>
          <p:cNvSpPr/>
          <p:nvPr/>
        </p:nvSpPr>
        <p:spPr>
          <a:xfrm>
            <a:off x="7218780" y="17816957"/>
            <a:ext cx="6470131" cy="1611651"/>
          </a:xfrm>
          <a:custGeom>
            <a:avLst/>
            <a:gdLst/>
            <a:ahLst/>
            <a:cxnLst/>
            <a:rect l="l" t="t" r="r" b="b"/>
            <a:pathLst>
              <a:path w="6470131" h="1611651">
                <a:moveTo>
                  <a:pt x="0" y="0"/>
                </a:moveTo>
                <a:lnTo>
                  <a:pt x="6470131" y="0"/>
                </a:lnTo>
                <a:lnTo>
                  <a:pt x="6470131" y="1611651"/>
                </a:lnTo>
                <a:lnTo>
                  <a:pt x="0" y="16116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29" name="Freeform 29"/>
          <p:cNvSpPr/>
          <p:nvPr/>
        </p:nvSpPr>
        <p:spPr>
          <a:xfrm>
            <a:off x="9717409" y="17824754"/>
            <a:ext cx="6470131" cy="1611651"/>
          </a:xfrm>
          <a:custGeom>
            <a:avLst/>
            <a:gdLst/>
            <a:ahLst/>
            <a:cxnLst/>
            <a:rect l="l" t="t" r="r" b="b"/>
            <a:pathLst>
              <a:path w="6470131" h="1611651">
                <a:moveTo>
                  <a:pt x="0" y="0"/>
                </a:moveTo>
                <a:lnTo>
                  <a:pt x="6470130" y="0"/>
                </a:lnTo>
                <a:lnTo>
                  <a:pt x="6470130" y="1611651"/>
                </a:lnTo>
                <a:lnTo>
                  <a:pt x="0" y="16116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30" name="Freeform 30"/>
          <p:cNvSpPr/>
          <p:nvPr/>
        </p:nvSpPr>
        <p:spPr>
          <a:xfrm>
            <a:off x="16456280" y="17783629"/>
            <a:ext cx="6470131" cy="1611651"/>
          </a:xfrm>
          <a:custGeom>
            <a:avLst/>
            <a:gdLst/>
            <a:ahLst/>
            <a:cxnLst/>
            <a:rect l="l" t="t" r="r" b="b"/>
            <a:pathLst>
              <a:path w="6470131" h="1611651">
                <a:moveTo>
                  <a:pt x="0" y="0"/>
                </a:moveTo>
                <a:lnTo>
                  <a:pt x="6470131" y="0"/>
                </a:lnTo>
                <a:lnTo>
                  <a:pt x="6470131" y="1611651"/>
                </a:lnTo>
                <a:lnTo>
                  <a:pt x="0" y="16116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31" name="Freeform 31"/>
          <p:cNvSpPr/>
          <p:nvPr/>
        </p:nvSpPr>
        <p:spPr>
          <a:xfrm>
            <a:off x="18896633" y="17800079"/>
            <a:ext cx="6470131" cy="1611651"/>
          </a:xfrm>
          <a:custGeom>
            <a:avLst/>
            <a:gdLst/>
            <a:ahLst/>
            <a:cxnLst/>
            <a:rect l="l" t="t" r="r" b="b"/>
            <a:pathLst>
              <a:path w="6470131" h="1611651">
                <a:moveTo>
                  <a:pt x="0" y="0"/>
                </a:moveTo>
                <a:lnTo>
                  <a:pt x="6470130" y="0"/>
                </a:lnTo>
                <a:lnTo>
                  <a:pt x="6470130" y="1611651"/>
                </a:lnTo>
                <a:lnTo>
                  <a:pt x="0" y="16116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32" name="Freeform 32"/>
          <p:cNvSpPr/>
          <p:nvPr/>
        </p:nvSpPr>
        <p:spPr>
          <a:xfrm>
            <a:off x="20690598" y="17816957"/>
            <a:ext cx="6470131" cy="1611651"/>
          </a:xfrm>
          <a:custGeom>
            <a:avLst/>
            <a:gdLst/>
            <a:ahLst/>
            <a:cxnLst/>
            <a:rect l="l" t="t" r="r" b="b"/>
            <a:pathLst>
              <a:path w="6470131" h="1611651">
                <a:moveTo>
                  <a:pt x="0" y="0"/>
                </a:moveTo>
                <a:lnTo>
                  <a:pt x="6470131" y="0"/>
                </a:lnTo>
                <a:lnTo>
                  <a:pt x="6470131" y="1611651"/>
                </a:lnTo>
                <a:lnTo>
                  <a:pt x="0" y="16116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33" name="Freeform 33"/>
          <p:cNvSpPr/>
          <p:nvPr/>
        </p:nvSpPr>
        <p:spPr>
          <a:xfrm>
            <a:off x="25366763" y="17824754"/>
            <a:ext cx="6470131" cy="1611651"/>
          </a:xfrm>
          <a:custGeom>
            <a:avLst/>
            <a:gdLst/>
            <a:ahLst/>
            <a:cxnLst/>
            <a:rect l="l" t="t" r="r" b="b"/>
            <a:pathLst>
              <a:path w="6470131" h="1611651">
                <a:moveTo>
                  <a:pt x="0" y="0"/>
                </a:moveTo>
                <a:lnTo>
                  <a:pt x="6470131" y="0"/>
                </a:lnTo>
                <a:lnTo>
                  <a:pt x="6470131" y="1611651"/>
                </a:lnTo>
                <a:lnTo>
                  <a:pt x="0" y="16116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grpSp>
        <p:nvGrpSpPr>
          <p:cNvPr id="34" name="Group 34"/>
          <p:cNvGrpSpPr/>
          <p:nvPr/>
        </p:nvGrpSpPr>
        <p:grpSpPr>
          <a:xfrm rot="-10800000">
            <a:off x="1078747" y="25485542"/>
            <a:ext cx="14648298" cy="11242704"/>
            <a:chOff x="0" y="0"/>
            <a:chExt cx="6045930" cy="4640307"/>
          </a:xfrm>
        </p:grpSpPr>
        <p:sp>
          <p:nvSpPr>
            <p:cNvPr id="35" name="Freeform 35"/>
            <p:cNvSpPr/>
            <p:nvPr/>
          </p:nvSpPr>
          <p:spPr>
            <a:xfrm>
              <a:off x="13970" y="17780"/>
              <a:ext cx="6015450" cy="4600937"/>
            </a:xfrm>
            <a:custGeom>
              <a:avLst/>
              <a:gdLst/>
              <a:ahLst/>
              <a:cxnLst/>
              <a:rect l="l" t="t" r="r" b="b"/>
              <a:pathLst>
                <a:path w="6015450" h="4600937">
                  <a:moveTo>
                    <a:pt x="5998940" y="4600937"/>
                  </a:moveTo>
                  <a:lnTo>
                    <a:pt x="15240" y="4593317"/>
                  </a:lnTo>
                  <a:lnTo>
                    <a:pt x="0" y="11430"/>
                  </a:lnTo>
                  <a:lnTo>
                    <a:pt x="6015450" y="0"/>
                  </a:lnTo>
                  <a:close/>
                </a:path>
              </a:pathLst>
            </a:custGeom>
            <a:solidFill>
              <a:srgbClr val="FDFDFD"/>
            </a:solidFill>
          </p:spPr>
          <p:txBody>
            <a:bodyPr/>
            <a:lstStyle/>
            <a:p>
              <a:endParaRPr lang="it-IT"/>
            </a:p>
          </p:txBody>
        </p:sp>
        <p:sp>
          <p:nvSpPr>
            <p:cNvPr id="36" name="Freeform 36"/>
            <p:cNvSpPr/>
            <p:nvPr/>
          </p:nvSpPr>
          <p:spPr>
            <a:xfrm>
              <a:off x="0" y="570"/>
              <a:ext cx="6049843" cy="4641103"/>
            </a:xfrm>
            <a:custGeom>
              <a:avLst/>
              <a:gdLst/>
              <a:ahLst/>
              <a:cxnLst/>
              <a:rect l="l" t="t" r="r" b="b"/>
              <a:pathLst>
                <a:path w="6049843" h="4641103">
                  <a:moveTo>
                    <a:pt x="0" y="12130"/>
                  </a:moveTo>
                  <a:cubicBezTo>
                    <a:pt x="41910" y="15940"/>
                    <a:pt x="171274" y="17210"/>
                    <a:pt x="331486" y="19750"/>
                  </a:cubicBezTo>
                  <a:cubicBezTo>
                    <a:pt x="491699" y="21020"/>
                    <a:pt x="656766" y="27370"/>
                    <a:pt x="821833" y="24830"/>
                  </a:cubicBezTo>
                  <a:cubicBezTo>
                    <a:pt x="899512" y="23560"/>
                    <a:pt x="977191" y="19750"/>
                    <a:pt x="1054869" y="17210"/>
                  </a:cubicBezTo>
                  <a:cubicBezTo>
                    <a:pt x="1137403" y="14670"/>
                    <a:pt x="1219936" y="14670"/>
                    <a:pt x="1302470" y="15940"/>
                  </a:cubicBezTo>
                  <a:cubicBezTo>
                    <a:pt x="1443263" y="17210"/>
                    <a:pt x="1584055" y="17210"/>
                    <a:pt x="1719993" y="15940"/>
                  </a:cubicBezTo>
                  <a:cubicBezTo>
                    <a:pt x="2069547" y="13400"/>
                    <a:pt x="2419102" y="17210"/>
                    <a:pt x="2773511" y="14670"/>
                  </a:cubicBezTo>
                  <a:cubicBezTo>
                    <a:pt x="3356101" y="8320"/>
                    <a:pt x="3938691" y="3240"/>
                    <a:pt x="4526137" y="7050"/>
                  </a:cubicBezTo>
                  <a:cubicBezTo>
                    <a:pt x="4856271" y="9590"/>
                    <a:pt x="5191261" y="13400"/>
                    <a:pt x="5521395" y="8320"/>
                  </a:cubicBezTo>
                  <a:cubicBezTo>
                    <a:pt x="5676752" y="5780"/>
                    <a:pt x="5832110" y="-1840"/>
                    <a:pt x="5987510" y="700"/>
                  </a:cubicBezTo>
                  <a:cubicBezTo>
                    <a:pt x="6000210" y="700"/>
                    <a:pt x="6025610" y="-3110"/>
                    <a:pt x="6034500" y="7050"/>
                  </a:cubicBezTo>
                  <a:cubicBezTo>
                    <a:pt x="6039580" y="12130"/>
                    <a:pt x="6038310" y="19750"/>
                    <a:pt x="6039580" y="26100"/>
                  </a:cubicBezTo>
                  <a:cubicBezTo>
                    <a:pt x="6040850" y="33720"/>
                    <a:pt x="6042120" y="42610"/>
                    <a:pt x="6044660" y="50230"/>
                  </a:cubicBezTo>
                  <a:cubicBezTo>
                    <a:pt x="6051010" y="110004"/>
                    <a:pt x="6049740" y="211794"/>
                    <a:pt x="6049740" y="313584"/>
                  </a:cubicBezTo>
                  <a:cubicBezTo>
                    <a:pt x="6049740" y="426279"/>
                    <a:pt x="6049740" y="538975"/>
                    <a:pt x="6049740" y="651671"/>
                  </a:cubicBezTo>
                  <a:cubicBezTo>
                    <a:pt x="6049740" y="898874"/>
                    <a:pt x="6048470" y="1142442"/>
                    <a:pt x="6045930" y="1389645"/>
                  </a:cubicBezTo>
                  <a:cubicBezTo>
                    <a:pt x="6043390" y="1600495"/>
                    <a:pt x="6040850" y="1807710"/>
                    <a:pt x="6040850" y="2018560"/>
                  </a:cubicBezTo>
                  <a:cubicBezTo>
                    <a:pt x="6039580" y="2476613"/>
                    <a:pt x="6038310" y="2938302"/>
                    <a:pt x="6038310" y="3399990"/>
                  </a:cubicBezTo>
                  <a:cubicBezTo>
                    <a:pt x="6037040" y="3770796"/>
                    <a:pt x="6039580" y="4145235"/>
                    <a:pt x="6035770" y="4516041"/>
                  </a:cubicBezTo>
                  <a:cubicBezTo>
                    <a:pt x="6035770" y="4559665"/>
                    <a:pt x="6034500" y="4600367"/>
                    <a:pt x="6033230" y="4615607"/>
                  </a:cubicBezTo>
                  <a:cubicBezTo>
                    <a:pt x="6031960" y="4630847"/>
                    <a:pt x="6026880" y="4642277"/>
                    <a:pt x="6010370" y="4641007"/>
                  </a:cubicBezTo>
                  <a:cubicBezTo>
                    <a:pt x="5988780" y="4638467"/>
                    <a:pt x="5914644" y="4634657"/>
                    <a:pt x="5827255" y="4635927"/>
                  </a:cubicBezTo>
                  <a:cubicBezTo>
                    <a:pt x="5497121" y="4638467"/>
                    <a:pt x="5171841" y="4635927"/>
                    <a:pt x="4841706" y="4633387"/>
                  </a:cubicBezTo>
                  <a:cubicBezTo>
                    <a:pt x="4186292" y="4628307"/>
                    <a:pt x="3530878" y="4633387"/>
                    <a:pt x="2875464" y="4629577"/>
                  </a:cubicBezTo>
                  <a:cubicBezTo>
                    <a:pt x="2530765" y="4627037"/>
                    <a:pt x="2186066" y="4628307"/>
                    <a:pt x="1841366" y="4628307"/>
                  </a:cubicBezTo>
                  <a:cubicBezTo>
                    <a:pt x="1749123" y="4628307"/>
                    <a:pt x="1661734" y="4627037"/>
                    <a:pt x="1569491" y="4627037"/>
                  </a:cubicBezTo>
                  <a:cubicBezTo>
                    <a:pt x="1409278" y="4625767"/>
                    <a:pt x="1253921" y="4629577"/>
                    <a:pt x="1093709" y="4628307"/>
                  </a:cubicBezTo>
                  <a:cubicBezTo>
                    <a:pt x="933496" y="4627037"/>
                    <a:pt x="768429" y="4625767"/>
                    <a:pt x="608217" y="4624497"/>
                  </a:cubicBezTo>
                  <a:cubicBezTo>
                    <a:pt x="443149" y="4623227"/>
                    <a:pt x="176129" y="4623227"/>
                    <a:pt x="41910" y="4620687"/>
                  </a:cubicBezTo>
                  <a:cubicBezTo>
                    <a:pt x="17780" y="4618147"/>
                    <a:pt x="19050" y="4616877"/>
                    <a:pt x="19050" y="4577842"/>
                  </a:cubicBezTo>
                  <a:cubicBezTo>
                    <a:pt x="19050" y="4566936"/>
                    <a:pt x="19050" y="4552394"/>
                    <a:pt x="19050" y="4541488"/>
                  </a:cubicBezTo>
                  <a:cubicBezTo>
                    <a:pt x="19050" y="4483323"/>
                    <a:pt x="19050" y="4428793"/>
                    <a:pt x="19050" y="4370627"/>
                  </a:cubicBezTo>
                  <a:cubicBezTo>
                    <a:pt x="19050" y="4167048"/>
                    <a:pt x="19050" y="3963468"/>
                    <a:pt x="19050" y="3759889"/>
                  </a:cubicBezTo>
                  <a:cubicBezTo>
                    <a:pt x="19050" y="3287294"/>
                    <a:pt x="19050" y="2814700"/>
                    <a:pt x="19050" y="2342105"/>
                  </a:cubicBezTo>
                  <a:cubicBezTo>
                    <a:pt x="19050" y="2222139"/>
                    <a:pt x="19050" y="2105808"/>
                    <a:pt x="17780" y="1985842"/>
                  </a:cubicBezTo>
                  <a:cubicBezTo>
                    <a:pt x="12700" y="1495070"/>
                    <a:pt x="12700" y="1004299"/>
                    <a:pt x="8890" y="517163"/>
                  </a:cubicBezTo>
                  <a:cubicBezTo>
                    <a:pt x="8890" y="411738"/>
                    <a:pt x="7620" y="306313"/>
                    <a:pt x="7620" y="200888"/>
                  </a:cubicBezTo>
                  <a:cubicBezTo>
                    <a:pt x="3810" y="95463"/>
                    <a:pt x="0" y="45150"/>
                    <a:pt x="0" y="12130"/>
                  </a:cubicBezTo>
                  <a:close/>
                  <a:moveTo>
                    <a:pt x="6006560" y="4607987"/>
                  </a:moveTo>
                  <a:cubicBezTo>
                    <a:pt x="6009100" y="4516041"/>
                    <a:pt x="6007830" y="4403345"/>
                    <a:pt x="6009100" y="4287014"/>
                  </a:cubicBezTo>
                  <a:cubicBezTo>
                    <a:pt x="6010370" y="4065258"/>
                    <a:pt x="6010370" y="3839867"/>
                    <a:pt x="6011640" y="3618111"/>
                  </a:cubicBezTo>
                  <a:cubicBezTo>
                    <a:pt x="6012910" y="3134610"/>
                    <a:pt x="6014180" y="2654745"/>
                    <a:pt x="6015450" y="2171244"/>
                  </a:cubicBezTo>
                  <a:cubicBezTo>
                    <a:pt x="6017990" y="1567777"/>
                    <a:pt x="6023070" y="967946"/>
                    <a:pt x="6024340" y="364479"/>
                  </a:cubicBezTo>
                  <a:cubicBezTo>
                    <a:pt x="6024340" y="266324"/>
                    <a:pt x="6025610" y="168170"/>
                    <a:pt x="6024340" y="70550"/>
                  </a:cubicBezTo>
                  <a:cubicBezTo>
                    <a:pt x="6024340" y="61660"/>
                    <a:pt x="6023070" y="52770"/>
                    <a:pt x="6020530" y="43880"/>
                  </a:cubicBezTo>
                  <a:cubicBezTo>
                    <a:pt x="6019260" y="40070"/>
                    <a:pt x="6019260" y="36260"/>
                    <a:pt x="6017990" y="32450"/>
                  </a:cubicBezTo>
                  <a:cubicBezTo>
                    <a:pt x="6016720" y="23560"/>
                    <a:pt x="6017990" y="26100"/>
                    <a:pt x="6010370" y="23560"/>
                  </a:cubicBezTo>
                  <a:cubicBezTo>
                    <a:pt x="5996400" y="18480"/>
                    <a:pt x="5938918" y="22290"/>
                    <a:pt x="5885514" y="22290"/>
                  </a:cubicBezTo>
                  <a:cubicBezTo>
                    <a:pt x="5565089" y="28640"/>
                    <a:pt x="5244664" y="32450"/>
                    <a:pt x="4919385" y="28640"/>
                  </a:cubicBezTo>
                  <a:cubicBezTo>
                    <a:pt x="4283391" y="22290"/>
                    <a:pt x="3637686" y="21020"/>
                    <a:pt x="3001692" y="32450"/>
                  </a:cubicBezTo>
                  <a:cubicBezTo>
                    <a:pt x="2826915" y="36260"/>
                    <a:pt x="2652138" y="37530"/>
                    <a:pt x="2477360" y="37530"/>
                  </a:cubicBezTo>
                  <a:cubicBezTo>
                    <a:pt x="2326858" y="37530"/>
                    <a:pt x="2171501" y="33720"/>
                    <a:pt x="2020998" y="34990"/>
                  </a:cubicBezTo>
                  <a:cubicBezTo>
                    <a:pt x="1778252" y="37530"/>
                    <a:pt x="1540361" y="36260"/>
                    <a:pt x="1297615" y="36260"/>
                  </a:cubicBezTo>
                  <a:cubicBezTo>
                    <a:pt x="1137403" y="36260"/>
                    <a:pt x="982045" y="45150"/>
                    <a:pt x="821833" y="46420"/>
                  </a:cubicBezTo>
                  <a:cubicBezTo>
                    <a:pt x="671331" y="47690"/>
                    <a:pt x="515973" y="41340"/>
                    <a:pt x="360616" y="38800"/>
                  </a:cubicBezTo>
                  <a:cubicBezTo>
                    <a:pt x="287792" y="37530"/>
                    <a:pt x="210113" y="36260"/>
                    <a:pt x="132435" y="34990"/>
                  </a:cubicBezTo>
                  <a:cubicBezTo>
                    <a:pt x="93595" y="33720"/>
                    <a:pt x="54756" y="33720"/>
                    <a:pt x="43180" y="32450"/>
                  </a:cubicBezTo>
                  <a:cubicBezTo>
                    <a:pt x="38100" y="32450"/>
                    <a:pt x="31750" y="31180"/>
                    <a:pt x="27940" y="32450"/>
                  </a:cubicBezTo>
                  <a:cubicBezTo>
                    <a:pt x="21590" y="34990"/>
                    <a:pt x="22860" y="32450"/>
                    <a:pt x="21590" y="41340"/>
                  </a:cubicBezTo>
                  <a:cubicBezTo>
                    <a:pt x="19050" y="56580"/>
                    <a:pt x="24130" y="80922"/>
                    <a:pt x="24130" y="124546"/>
                  </a:cubicBezTo>
                  <a:cubicBezTo>
                    <a:pt x="25400" y="179076"/>
                    <a:pt x="25400" y="233606"/>
                    <a:pt x="25400" y="288136"/>
                  </a:cubicBezTo>
                  <a:cubicBezTo>
                    <a:pt x="25400" y="513528"/>
                    <a:pt x="21590" y="735284"/>
                    <a:pt x="25400" y="960675"/>
                  </a:cubicBezTo>
                  <a:cubicBezTo>
                    <a:pt x="30480" y="1229690"/>
                    <a:pt x="30480" y="1498706"/>
                    <a:pt x="30480" y="1767721"/>
                  </a:cubicBezTo>
                  <a:cubicBezTo>
                    <a:pt x="31750" y="2203962"/>
                    <a:pt x="31750" y="2640204"/>
                    <a:pt x="31750" y="3076445"/>
                  </a:cubicBezTo>
                  <a:cubicBezTo>
                    <a:pt x="31750" y="3505415"/>
                    <a:pt x="31750" y="3934386"/>
                    <a:pt x="33020" y="4363357"/>
                  </a:cubicBezTo>
                  <a:cubicBezTo>
                    <a:pt x="33020" y="4403345"/>
                    <a:pt x="33020" y="4446969"/>
                    <a:pt x="33020" y="4486958"/>
                  </a:cubicBezTo>
                  <a:cubicBezTo>
                    <a:pt x="33020" y="4523312"/>
                    <a:pt x="33020" y="4563300"/>
                    <a:pt x="39370" y="4600367"/>
                  </a:cubicBezTo>
                  <a:cubicBezTo>
                    <a:pt x="45720" y="4604177"/>
                    <a:pt x="98450" y="4604177"/>
                    <a:pt x="127580" y="4605447"/>
                  </a:cubicBezTo>
                  <a:cubicBezTo>
                    <a:pt x="176129" y="4606717"/>
                    <a:pt x="219823" y="4606717"/>
                    <a:pt x="263517" y="4606717"/>
                  </a:cubicBezTo>
                  <a:cubicBezTo>
                    <a:pt x="414020" y="4604177"/>
                    <a:pt x="559667" y="4605447"/>
                    <a:pt x="710170" y="4606717"/>
                  </a:cubicBezTo>
                  <a:cubicBezTo>
                    <a:pt x="782994" y="4606717"/>
                    <a:pt x="860672" y="4606717"/>
                    <a:pt x="933496" y="4607987"/>
                  </a:cubicBezTo>
                  <a:cubicBezTo>
                    <a:pt x="1011175" y="4609257"/>
                    <a:pt x="1093709" y="4614337"/>
                    <a:pt x="1171387" y="4610527"/>
                  </a:cubicBezTo>
                  <a:cubicBezTo>
                    <a:pt x="1317035" y="4604177"/>
                    <a:pt x="1472392" y="4607987"/>
                    <a:pt x="1618040" y="4607987"/>
                  </a:cubicBezTo>
                  <a:cubicBezTo>
                    <a:pt x="1715138" y="4607987"/>
                    <a:pt x="1812236" y="4611797"/>
                    <a:pt x="1909335" y="4611797"/>
                  </a:cubicBezTo>
                  <a:cubicBezTo>
                    <a:pt x="1991869" y="4611797"/>
                    <a:pt x="2079257" y="4611797"/>
                    <a:pt x="2161791" y="4610527"/>
                  </a:cubicBezTo>
                  <a:cubicBezTo>
                    <a:pt x="2555039" y="4609257"/>
                    <a:pt x="2943433" y="4607987"/>
                    <a:pt x="3331826" y="4610527"/>
                  </a:cubicBezTo>
                  <a:cubicBezTo>
                    <a:pt x="3487184" y="4611797"/>
                    <a:pt x="3642541" y="4609257"/>
                    <a:pt x="3797899" y="4609257"/>
                  </a:cubicBezTo>
                  <a:cubicBezTo>
                    <a:pt x="3948401" y="4607987"/>
                    <a:pt x="4098904" y="4604177"/>
                    <a:pt x="4249406" y="4607987"/>
                  </a:cubicBezTo>
                  <a:cubicBezTo>
                    <a:pt x="4399909" y="4611797"/>
                    <a:pt x="4555266" y="4609257"/>
                    <a:pt x="4705769" y="4613067"/>
                  </a:cubicBezTo>
                  <a:cubicBezTo>
                    <a:pt x="4861126" y="4616877"/>
                    <a:pt x="5016483" y="4611797"/>
                    <a:pt x="5171841" y="4611797"/>
                  </a:cubicBezTo>
                  <a:cubicBezTo>
                    <a:pt x="5322344" y="4611797"/>
                    <a:pt x="5477701" y="4611797"/>
                    <a:pt x="5628203" y="4613067"/>
                  </a:cubicBezTo>
                  <a:cubicBezTo>
                    <a:pt x="5778706" y="4610527"/>
                    <a:pt x="5919498" y="4607987"/>
                    <a:pt x="6006560" y="4607987"/>
                  </a:cubicBezTo>
                  <a:close/>
                </a:path>
              </a:pathLst>
            </a:custGeom>
            <a:solidFill>
              <a:srgbClr val="F8F7F2"/>
            </a:solidFill>
          </p:spPr>
          <p:txBody>
            <a:bodyPr/>
            <a:lstStyle/>
            <a:p>
              <a:endParaRPr lang="it-IT"/>
            </a:p>
          </p:txBody>
        </p:sp>
      </p:grpSp>
      <p:grpSp>
        <p:nvGrpSpPr>
          <p:cNvPr id="37" name="Group 37"/>
          <p:cNvGrpSpPr/>
          <p:nvPr/>
        </p:nvGrpSpPr>
        <p:grpSpPr>
          <a:xfrm rot="-10800000">
            <a:off x="16485238" y="19428608"/>
            <a:ext cx="15356005" cy="4897699"/>
            <a:chOff x="0" y="0"/>
            <a:chExt cx="6067218" cy="1935100"/>
          </a:xfrm>
        </p:grpSpPr>
        <p:sp>
          <p:nvSpPr>
            <p:cNvPr id="38" name="Freeform 38"/>
            <p:cNvSpPr/>
            <p:nvPr/>
          </p:nvSpPr>
          <p:spPr>
            <a:xfrm>
              <a:off x="13970" y="17780"/>
              <a:ext cx="6036739" cy="1895731"/>
            </a:xfrm>
            <a:custGeom>
              <a:avLst/>
              <a:gdLst/>
              <a:ahLst/>
              <a:cxnLst/>
              <a:rect l="l" t="t" r="r" b="b"/>
              <a:pathLst>
                <a:path w="6036739" h="1895731">
                  <a:moveTo>
                    <a:pt x="6020228" y="1895731"/>
                  </a:moveTo>
                  <a:lnTo>
                    <a:pt x="15240" y="1888110"/>
                  </a:lnTo>
                  <a:lnTo>
                    <a:pt x="0" y="11430"/>
                  </a:lnTo>
                  <a:lnTo>
                    <a:pt x="6036739" y="0"/>
                  </a:lnTo>
                  <a:close/>
                </a:path>
              </a:pathLst>
            </a:custGeom>
            <a:solidFill>
              <a:srgbClr val="FDFDFD"/>
            </a:solidFill>
          </p:spPr>
          <p:txBody>
            <a:bodyPr/>
            <a:lstStyle/>
            <a:p>
              <a:endParaRPr lang="it-IT"/>
            </a:p>
          </p:txBody>
        </p:sp>
        <p:sp>
          <p:nvSpPr>
            <p:cNvPr id="39" name="Freeform 39"/>
            <p:cNvSpPr/>
            <p:nvPr/>
          </p:nvSpPr>
          <p:spPr>
            <a:xfrm>
              <a:off x="0" y="570"/>
              <a:ext cx="6071132" cy="1935897"/>
            </a:xfrm>
            <a:custGeom>
              <a:avLst/>
              <a:gdLst/>
              <a:ahLst/>
              <a:cxnLst/>
              <a:rect l="l" t="t" r="r" b="b"/>
              <a:pathLst>
                <a:path w="6071132" h="1935897">
                  <a:moveTo>
                    <a:pt x="0" y="12130"/>
                  </a:moveTo>
                  <a:cubicBezTo>
                    <a:pt x="41910" y="15940"/>
                    <a:pt x="171699" y="17210"/>
                    <a:pt x="332486" y="19750"/>
                  </a:cubicBezTo>
                  <a:cubicBezTo>
                    <a:pt x="493273" y="21020"/>
                    <a:pt x="658933" y="27370"/>
                    <a:pt x="824592" y="24830"/>
                  </a:cubicBezTo>
                  <a:cubicBezTo>
                    <a:pt x="902550" y="23560"/>
                    <a:pt x="980507" y="19750"/>
                    <a:pt x="1058465" y="17210"/>
                  </a:cubicBezTo>
                  <a:cubicBezTo>
                    <a:pt x="1141294" y="14670"/>
                    <a:pt x="1224124" y="14670"/>
                    <a:pt x="1306954" y="15940"/>
                  </a:cubicBezTo>
                  <a:cubicBezTo>
                    <a:pt x="1448252" y="17210"/>
                    <a:pt x="1589550" y="17210"/>
                    <a:pt x="1725975" y="15940"/>
                  </a:cubicBezTo>
                  <a:cubicBezTo>
                    <a:pt x="2076784" y="13400"/>
                    <a:pt x="2427592" y="17210"/>
                    <a:pt x="2783273" y="14670"/>
                  </a:cubicBezTo>
                  <a:cubicBezTo>
                    <a:pt x="3367954" y="8320"/>
                    <a:pt x="3952635" y="3240"/>
                    <a:pt x="4542188" y="7050"/>
                  </a:cubicBezTo>
                  <a:cubicBezTo>
                    <a:pt x="4873507" y="9590"/>
                    <a:pt x="5209698" y="13400"/>
                    <a:pt x="5541018" y="8320"/>
                  </a:cubicBezTo>
                  <a:cubicBezTo>
                    <a:pt x="5696932" y="5780"/>
                    <a:pt x="5852847" y="-1840"/>
                    <a:pt x="6008798" y="700"/>
                  </a:cubicBezTo>
                  <a:cubicBezTo>
                    <a:pt x="6021498" y="700"/>
                    <a:pt x="6046898" y="-3110"/>
                    <a:pt x="6055789" y="7050"/>
                  </a:cubicBezTo>
                  <a:cubicBezTo>
                    <a:pt x="6060868" y="12130"/>
                    <a:pt x="6059598" y="19750"/>
                    <a:pt x="6060868" y="26100"/>
                  </a:cubicBezTo>
                  <a:cubicBezTo>
                    <a:pt x="6062139" y="33720"/>
                    <a:pt x="6063409" y="42610"/>
                    <a:pt x="6065948" y="50230"/>
                  </a:cubicBezTo>
                  <a:cubicBezTo>
                    <a:pt x="6072298" y="86594"/>
                    <a:pt x="6071028" y="127544"/>
                    <a:pt x="6071028" y="168493"/>
                  </a:cubicBezTo>
                  <a:cubicBezTo>
                    <a:pt x="6071028" y="213831"/>
                    <a:pt x="6071028" y="259168"/>
                    <a:pt x="6071028" y="304505"/>
                  </a:cubicBezTo>
                  <a:cubicBezTo>
                    <a:pt x="6071028" y="403954"/>
                    <a:pt x="6069759" y="501941"/>
                    <a:pt x="6067218" y="601390"/>
                  </a:cubicBezTo>
                  <a:cubicBezTo>
                    <a:pt x="6064678" y="686215"/>
                    <a:pt x="6062139" y="769577"/>
                    <a:pt x="6062139" y="854401"/>
                  </a:cubicBezTo>
                  <a:cubicBezTo>
                    <a:pt x="6060868" y="1038675"/>
                    <a:pt x="6059598" y="1224411"/>
                    <a:pt x="6059598" y="1410147"/>
                  </a:cubicBezTo>
                  <a:cubicBezTo>
                    <a:pt x="6058328" y="1559321"/>
                    <a:pt x="6060868" y="1709958"/>
                    <a:pt x="6057059" y="1859132"/>
                  </a:cubicBezTo>
                  <a:cubicBezTo>
                    <a:pt x="6057059" y="1876682"/>
                    <a:pt x="6055789" y="1895160"/>
                    <a:pt x="6054518" y="1910401"/>
                  </a:cubicBezTo>
                  <a:cubicBezTo>
                    <a:pt x="6053248" y="1925641"/>
                    <a:pt x="6048168" y="1937070"/>
                    <a:pt x="6031659" y="1935801"/>
                  </a:cubicBezTo>
                  <a:cubicBezTo>
                    <a:pt x="6010068" y="1933260"/>
                    <a:pt x="5935677" y="1929451"/>
                    <a:pt x="5847974" y="1930720"/>
                  </a:cubicBezTo>
                  <a:cubicBezTo>
                    <a:pt x="5516656" y="1933260"/>
                    <a:pt x="5190209" y="1930720"/>
                    <a:pt x="4858890" y="1928180"/>
                  </a:cubicBezTo>
                  <a:cubicBezTo>
                    <a:pt x="4201124" y="1923101"/>
                    <a:pt x="3543358" y="1928180"/>
                    <a:pt x="2885592" y="1924370"/>
                  </a:cubicBezTo>
                  <a:cubicBezTo>
                    <a:pt x="2539656" y="1921830"/>
                    <a:pt x="2193720" y="1923101"/>
                    <a:pt x="1847784" y="1923101"/>
                  </a:cubicBezTo>
                  <a:cubicBezTo>
                    <a:pt x="1755209" y="1923101"/>
                    <a:pt x="1667507" y="1921830"/>
                    <a:pt x="1574933" y="1921830"/>
                  </a:cubicBezTo>
                  <a:cubicBezTo>
                    <a:pt x="1414146" y="1920560"/>
                    <a:pt x="1258231" y="1924370"/>
                    <a:pt x="1097443" y="1923101"/>
                  </a:cubicBezTo>
                  <a:cubicBezTo>
                    <a:pt x="936656" y="1921830"/>
                    <a:pt x="770997" y="1920560"/>
                    <a:pt x="610209" y="1919291"/>
                  </a:cubicBezTo>
                  <a:cubicBezTo>
                    <a:pt x="444550" y="1918020"/>
                    <a:pt x="176571" y="1918020"/>
                    <a:pt x="41910" y="1915480"/>
                  </a:cubicBezTo>
                  <a:cubicBezTo>
                    <a:pt x="17780" y="1912941"/>
                    <a:pt x="19050" y="1911670"/>
                    <a:pt x="19050" y="1883994"/>
                  </a:cubicBezTo>
                  <a:cubicBezTo>
                    <a:pt x="19050" y="1879607"/>
                    <a:pt x="19050" y="1873757"/>
                    <a:pt x="19050" y="1869369"/>
                  </a:cubicBezTo>
                  <a:cubicBezTo>
                    <a:pt x="19050" y="1845969"/>
                    <a:pt x="19050" y="1824032"/>
                    <a:pt x="19050" y="1800632"/>
                  </a:cubicBezTo>
                  <a:cubicBezTo>
                    <a:pt x="19050" y="1718733"/>
                    <a:pt x="19050" y="1636833"/>
                    <a:pt x="19050" y="1554934"/>
                  </a:cubicBezTo>
                  <a:cubicBezTo>
                    <a:pt x="19050" y="1364810"/>
                    <a:pt x="19050" y="1174686"/>
                    <a:pt x="19050" y="984563"/>
                  </a:cubicBezTo>
                  <a:cubicBezTo>
                    <a:pt x="19050" y="936301"/>
                    <a:pt x="19050" y="889501"/>
                    <a:pt x="17780" y="841239"/>
                  </a:cubicBezTo>
                  <a:cubicBezTo>
                    <a:pt x="12700" y="643803"/>
                    <a:pt x="12700" y="446366"/>
                    <a:pt x="8890" y="250393"/>
                  </a:cubicBezTo>
                  <a:cubicBezTo>
                    <a:pt x="8890" y="207981"/>
                    <a:pt x="7620" y="165568"/>
                    <a:pt x="7620" y="123156"/>
                  </a:cubicBezTo>
                  <a:cubicBezTo>
                    <a:pt x="3810" y="80744"/>
                    <a:pt x="0" y="45150"/>
                    <a:pt x="0" y="12130"/>
                  </a:cubicBezTo>
                  <a:close/>
                  <a:moveTo>
                    <a:pt x="6027848" y="1902780"/>
                  </a:moveTo>
                  <a:cubicBezTo>
                    <a:pt x="6030389" y="1859132"/>
                    <a:pt x="6029118" y="1813795"/>
                    <a:pt x="6030389" y="1766995"/>
                  </a:cubicBezTo>
                  <a:cubicBezTo>
                    <a:pt x="6031659" y="1677783"/>
                    <a:pt x="6031659" y="1587109"/>
                    <a:pt x="6032928" y="1497897"/>
                  </a:cubicBezTo>
                  <a:cubicBezTo>
                    <a:pt x="6034198" y="1303386"/>
                    <a:pt x="6035468" y="1110337"/>
                    <a:pt x="6036739" y="915826"/>
                  </a:cubicBezTo>
                  <a:cubicBezTo>
                    <a:pt x="6039278" y="673052"/>
                    <a:pt x="6044359" y="431742"/>
                    <a:pt x="6045628" y="188968"/>
                  </a:cubicBezTo>
                  <a:cubicBezTo>
                    <a:pt x="6045628" y="149481"/>
                    <a:pt x="6046898" y="109994"/>
                    <a:pt x="6045628" y="70550"/>
                  </a:cubicBezTo>
                  <a:cubicBezTo>
                    <a:pt x="6045628" y="61660"/>
                    <a:pt x="6044359" y="52770"/>
                    <a:pt x="6041818" y="43880"/>
                  </a:cubicBezTo>
                  <a:cubicBezTo>
                    <a:pt x="6040548" y="40070"/>
                    <a:pt x="6040548" y="36260"/>
                    <a:pt x="6039278" y="32450"/>
                  </a:cubicBezTo>
                  <a:cubicBezTo>
                    <a:pt x="6038009" y="23560"/>
                    <a:pt x="6039278" y="26100"/>
                    <a:pt x="6031659" y="23560"/>
                  </a:cubicBezTo>
                  <a:cubicBezTo>
                    <a:pt x="6017689" y="18480"/>
                    <a:pt x="5960039" y="22290"/>
                    <a:pt x="5906443" y="22290"/>
                  </a:cubicBezTo>
                  <a:cubicBezTo>
                    <a:pt x="5584868" y="28640"/>
                    <a:pt x="5263294" y="32450"/>
                    <a:pt x="4936847" y="28640"/>
                  </a:cubicBezTo>
                  <a:cubicBezTo>
                    <a:pt x="4298571" y="22290"/>
                    <a:pt x="3650549" y="21020"/>
                    <a:pt x="3012273" y="32450"/>
                  </a:cubicBezTo>
                  <a:cubicBezTo>
                    <a:pt x="2836869" y="36260"/>
                    <a:pt x="2661464" y="37530"/>
                    <a:pt x="2486060" y="37530"/>
                  </a:cubicBezTo>
                  <a:cubicBezTo>
                    <a:pt x="2335018" y="37530"/>
                    <a:pt x="2179103" y="33720"/>
                    <a:pt x="2028060" y="34990"/>
                  </a:cubicBezTo>
                  <a:cubicBezTo>
                    <a:pt x="1784443" y="37530"/>
                    <a:pt x="1545699" y="36260"/>
                    <a:pt x="1302082" y="36260"/>
                  </a:cubicBezTo>
                  <a:cubicBezTo>
                    <a:pt x="1141294" y="36260"/>
                    <a:pt x="985379" y="45150"/>
                    <a:pt x="824592" y="46420"/>
                  </a:cubicBezTo>
                  <a:cubicBezTo>
                    <a:pt x="673550" y="47690"/>
                    <a:pt x="517635" y="41340"/>
                    <a:pt x="361720" y="38800"/>
                  </a:cubicBezTo>
                  <a:cubicBezTo>
                    <a:pt x="288635" y="37530"/>
                    <a:pt x="210678" y="36260"/>
                    <a:pt x="132720" y="34990"/>
                  </a:cubicBezTo>
                  <a:cubicBezTo>
                    <a:pt x="93741" y="33720"/>
                    <a:pt x="54763" y="33720"/>
                    <a:pt x="43180" y="32450"/>
                  </a:cubicBezTo>
                  <a:cubicBezTo>
                    <a:pt x="38100" y="32450"/>
                    <a:pt x="31750" y="31180"/>
                    <a:pt x="27940" y="32450"/>
                  </a:cubicBezTo>
                  <a:cubicBezTo>
                    <a:pt x="21590" y="34990"/>
                    <a:pt x="22860" y="32450"/>
                    <a:pt x="21590" y="41340"/>
                  </a:cubicBezTo>
                  <a:cubicBezTo>
                    <a:pt x="19050" y="56580"/>
                    <a:pt x="24130" y="74894"/>
                    <a:pt x="24130" y="92444"/>
                  </a:cubicBezTo>
                  <a:cubicBezTo>
                    <a:pt x="25400" y="114381"/>
                    <a:pt x="25400" y="136319"/>
                    <a:pt x="25400" y="158256"/>
                  </a:cubicBezTo>
                  <a:cubicBezTo>
                    <a:pt x="25400" y="248930"/>
                    <a:pt x="21590" y="338142"/>
                    <a:pt x="25400" y="428817"/>
                  </a:cubicBezTo>
                  <a:cubicBezTo>
                    <a:pt x="30480" y="537041"/>
                    <a:pt x="30480" y="645265"/>
                    <a:pt x="30480" y="753489"/>
                  </a:cubicBezTo>
                  <a:cubicBezTo>
                    <a:pt x="31750" y="928988"/>
                    <a:pt x="31750" y="1104487"/>
                    <a:pt x="31750" y="1279986"/>
                  </a:cubicBezTo>
                  <a:cubicBezTo>
                    <a:pt x="31750" y="1452560"/>
                    <a:pt x="31750" y="1625133"/>
                    <a:pt x="33020" y="1797707"/>
                  </a:cubicBezTo>
                  <a:cubicBezTo>
                    <a:pt x="33020" y="1813795"/>
                    <a:pt x="33020" y="1831345"/>
                    <a:pt x="33020" y="1847432"/>
                  </a:cubicBezTo>
                  <a:cubicBezTo>
                    <a:pt x="33020" y="1862057"/>
                    <a:pt x="33020" y="1878144"/>
                    <a:pt x="39370" y="1895161"/>
                  </a:cubicBezTo>
                  <a:cubicBezTo>
                    <a:pt x="45720" y="1898970"/>
                    <a:pt x="98614" y="1898970"/>
                    <a:pt x="127848" y="1900241"/>
                  </a:cubicBezTo>
                  <a:cubicBezTo>
                    <a:pt x="176571" y="1901511"/>
                    <a:pt x="220422" y="1901511"/>
                    <a:pt x="264273" y="1901511"/>
                  </a:cubicBezTo>
                  <a:cubicBezTo>
                    <a:pt x="415316" y="1898970"/>
                    <a:pt x="561486" y="1900241"/>
                    <a:pt x="712529" y="1901511"/>
                  </a:cubicBezTo>
                  <a:cubicBezTo>
                    <a:pt x="785614" y="1901511"/>
                    <a:pt x="863571" y="1901511"/>
                    <a:pt x="936656" y="1902780"/>
                  </a:cubicBezTo>
                  <a:cubicBezTo>
                    <a:pt x="1014614" y="1904051"/>
                    <a:pt x="1097443" y="1909130"/>
                    <a:pt x="1175401" y="1905320"/>
                  </a:cubicBezTo>
                  <a:cubicBezTo>
                    <a:pt x="1321571" y="1898970"/>
                    <a:pt x="1477486" y="1902780"/>
                    <a:pt x="1623656" y="1902780"/>
                  </a:cubicBezTo>
                  <a:cubicBezTo>
                    <a:pt x="1721103" y="1902780"/>
                    <a:pt x="1818550" y="1906591"/>
                    <a:pt x="1915996" y="1906591"/>
                  </a:cubicBezTo>
                  <a:cubicBezTo>
                    <a:pt x="1998826" y="1906591"/>
                    <a:pt x="2086528" y="1906591"/>
                    <a:pt x="2169358" y="1905320"/>
                  </a:cubicBezTo>
                  <a:cubicBezTo>
                    <a:pt x="2564018" y="1904051"/>
                    <a:pt x="2953805" y="1902780"/>
                    <a:pt x="3343592" y="1905320"/>
                  </a:cubicBezTo>
                  <a:cubicBezTo>
                    <a:pt x="3499507" y="1906591"/>
                    <a:pt x="3655422" y="1904051"/>
                    <a:pt x="3811337" y="1904051"/>
                  </a:cubicBezTo>
                  <a:cubicBezTo>
                    <a:pt x="3962379" y="1902780"/>
                    <a:pt x="4113422" y="1898970"/>
                    <a:pt x="4264464" y="1902780"/>
                  </a:cubicBezTo>
                  <a:cubicBezTo>
                    <a:pt x="4415507" y="1906591"/>
                    <a:pt x="4571422" y="1904051"/>
                    <a:pt x="4722464" y="1907861"/>
                  </a:cubicBezTo>
                  <a:cubicBezTo>
                    <a:pt x="4878379" y="1911670"/>
                    <a:pt x="5034294" y="1906591"/>
                    <a:pt x="5190209" y="1906591"/>
                  </a:cubicBezTo>
                  <a:cubicBezTo>
                    <a:pt x="5341251" y="1906591"/>
                    <a:pt x="5497166" y="1906591"/>
                    <a:pt x="5648209" y="1907861"/>
                  </a:cubicBezTo>
                  <a:cubicBezTo>
                    <a:pt x="5799251" y="1905320"/>
                    <a:pt x="5940549" y="1902780"/>
                    <a:pt x="6027848" y="1902780"/>
                  </a:cubicBezTo>
                  <a:close/>
                </a:path>
              </a:pathLst>
            </a:custGeom>
            <a:solidFill>
              <a:srgbClr val="F8F7F2"/>
            </a:solidFill>
          </p:spPr>
          <p:txBody>
            <a:bodyPr/>
            <a:lstStyle/>
            <a:p>
              <a:endParaRPr lang="it-IT"/>
            </a:p>
          </p:txBody>
        </p:sp>
      </p:grpSp>
      <p:grpSp>
        <p:nvGrpSpPr>
          <p:cNvPr id="40" name="Group 40"/>
          <p:cNvGrpSpPr/>
          <p:nvPr/>
        </p:nvGrpSpPr>
        <p:grpSpPr>
          <a:xfrm rot="-10800000">
            <a:off x="1169783" y="19436405"/>
            <a:ext cx="15007236" cy="4889902"/>
            <a:chOff x="0" y="0"/>
            <a:chExt cx="5929419" cy="1932020"/>
          </a:xfrm>
        </p:grpSpPr>
        <p:sp>
          <p:nvSpPr>
            <p:cNvPr id="41" name="Freeform 41"/>
            <p:cNvSpPr/>
            <p:nvPr/>
          </p:nvSpPr>
          <p:spPr>
            <a:xfrm>
              <a:off x="13970" y="17780"/>
              <a:ext cx="5898939" cy="1892650"/>
            </a:xfrm>
            <a:custGeom>
              <a:avLst/>
              <a:gdLst/>
              <a:ahLst/>
              <a:cxnLst/>
              <a:rect l="l" t="t" r="r" b="b"/>
              <a:pathLst>
                <a:path w="5898939" h="1892650">
                  <a:moveTo>
                    <a:pt x="5882429" y="1892650"/>
                  </a:moveTo>
                  <a:lnTo>
                    <a:pt x="15240" y="1885030"/>
                  </a:lnTo>
                  <a:lnTo>
                    <a:pt x="0" y="11430"/>
                  </a:lnTo>
                  <a:lnTo>
                    <a:pt x="5898939" y="0"/>
                  </a:lnTo>
                  <a:close/>
                </a:path>
              </a:pathLst>
            </a:custGeom>
            <a:solidFill>
              <a:srgbClr val="FDFDFD"/>
            </a:solidFill>
          </p:spPr>
          <p:txBody>
            <a:bodyPr/>
            <a:lstStyle/>
            <a:p>
              <a:endParaRPr lang="it-IT"/>
            </a:p>
          </p:txBody>
        </p:sp>
        <p:sp>
          <p:nvSpPr>
            <p:cNvPr id="42" name="Freeform 42"/>
            <p:cNvSpPr/>
            <p:nvPr/>
          </p:nvSpPr>
          <p:spPr>
            <a:xfrm>
              <a:off x="0" y="570"/>
              <a:ext cx="5933332" cy="1932816"/>
            </a:xfrm>
            <a:custGeom>
              <a:avLst/>
              <a:gdLst/>
              <a:ahLst/>
              <a:cxnLst/>
              <a:rect l="l" t="t" r="r" b="b"/>
              <a:pathLst>
                <a:path w="5933332" h="1932816">
                  <a:moveTo>
                    <a:pt x="0" y="12130"/>
                  </a:moveTo>
                  <a:cubicBezTo>
                    <a:pt x="41910" y="15940"/>
                    <a:pt x="168948" y="17210"/>
                    <a:pt x="326014" y="19750"/>
                  </a:cubicBezTo>
                  <a:cubicBezTo>
                    <a:pt x="483080" y="21020"/>
                    <a:pt x="644906" y="27370"/>
                    <a:pt x="806732" y="24830"/>
                  </a:cubicBezTo>
                  <a:cubicBezTo>
                    <a:pt x="882885" y="23560"/>
                    <a:pt x="959038" y="19750"/>
                    <a:pt x="1035191" y="17210"/>
                  </a:cubicBezTo>
                  <a:cubicBezTo>
                    <a:pt x="1116104" y="14670"/>
                    <a:pt x="1197017" y="14670"/>
                    <a:pt x="1277930" y="15940"/>
                  </a:cubicBezTo>
                  <a:cubicBezTo>
                    <a:pt x="1415958" y="17210"/>
                    <a:pt x="1553986" y="17210"/>
                    <a:pt x="1687254" y="15940"/>
                  </a:cubicBezTo>
                  <a:cubicBezTo>
                    <a:pt x="2029943" y="13400"/>
                    <a:pt x="2372633" y="17210"/>
                    <a:pt x="2720082" y="14670"/>
                  </a:cubicBezTo>
                  <a:cubicBezTo>
                    <a:pt x="3291232" y="8320"/>
                    <a:pt x="3862382" y="3240"/>
                    <a:pt x="4438290" y="7050"/>
                  </a:cubicBezTo>
                  <a:cubicBezTo>
                    <a:pt x="4761942" y="9590"/>
                    <a:pt x="5090353" y="13400"/>
                    <a:pt x="5414004" y="8320"/>
                  </a:cubicBezTo>
                  <a:cubicBezTo>
                    <a:pt x="5566311" y="5780"/>
                    <a:pt x="5718617" y="-1840"/>
                    <a:pt x="5870999" y="700"/>
                  </a:cubicBezTo>
                  <a:cubicBezTo>
                    <a:pt x="5883699" y="700"/>
                    <a:pt x="5909099" y="-3110"/>
                    <a:pt x="5917989" y="7050"/>
                  </a:cubicBezTo>
                  <a:cubicBezTo>
                    <a:pt x="5923069" y="12130"/>
                    <a:pt x="5921799" y="19750"/>
                    <a:pt x="5923069" y="26100"/>
                  </a:cubicBezTo>
                  <a:cubicBezTo>
                    <a:pt x="5924339" y="33720"/>
                    <a:pt x="5925609" y="42610"/>
                    <a:pt x="5928149" y="50230"/>
                  </a:cubicBezTo>
                  <a:cubicBezTo>
                    <a:pt x="5934499" y="86567"/>
                    <a:pt x="5933229" y="127448"/>
                    <a:pt x="5933229" y="168328"/>
                  </a:cubicBezTo>
                  <a:cubicBezTo>
                    <a:pt x="5933229" y="213589"/>
                    <a:pt x="5933229" y="258849"/>
                    <a:pt x="5933229" y="304110"/>
                  </a:cubicBezTo>
                  <a:cubicBezTo>
                    <a:pt x="5933229" y="403391"/>
                    <a:pt x="5931959" y="501212"/>
                    <a:pt x="5929419" y="600493"/>
                  </a:cubicBezTo>
                  <a:cubicBezTo>
                    <a:pt x="5926879" y="685174"/>
                    <a:pt x="5924339" y="768394"/>
                    <a:pt x="5924339" y="853075"/>
                  </a:cubicBezTo>
                  <a:cubicBezTo>
                    <a:pt x="5923069" y="1037037"/>
                    <a:pt x="5921799" y="1222459"/>
                    <a:pt x="5921799" y="1407881"/>
                  </a:cubicBezTo>
                  <a:cubicBezTo>
                    <a:pt x="5920529" y="1556803"/>
                    <a:pt x="5923069" y="1707184"/>
                    <a:pt x="5919259" y="1856106"/>
                  </a:cubicBezTo>
                  <a:cubicBezTo>
                    <a:pt x="5919259" y="1873626"/>
                    <a:pt x="5917989" y="1892080"/>
                    <a:pt x="5916719" y="1907320"/>
                  </a:cubicBezTo>
                  <a:cubicBezTo>
                    <a:pt x="5915449" y="1922560"/>
                    <a:pt x="5910369" y="1933990"/>
                    <a:pt x="5893859" y="1932720"/>
                  </a:cubicBezTo>
                  <a:cubicBezTo>
                    <a:pt x="5872269" y="1930180"/>
                    <a:pt x="5799530" y="1926370"/>
                    <a:pt x="5713857" y="1927640"/>
                  </a:cubicBezTo>
                  <a:cubicBezTo>
                    <a:pt x="5390206" y="1930180"/>
                    <a:pt x="5071314" y="1927640"/>
                    <a:pt x="4747663" y="1925100"/>
                  </a:cubicBezTo>
                  <a:cubicBezTo>
                    <a:pt x="4105120" y="1920020"/>
                    <a:pt x="3462577" y="1925100"/>
                    <a:pt x="2820033" y="1921290"/>
                  </a:cubicBezTo>
                  <a:cubicBezTo>
                    <a:pt x="2482104" y="1918750"/>
                    <a:pt x="2144173" y="1920020"/>
                    <a:pt x="1806243" y="1920020"/>
                  </a:cubicBezTo>
                  <a:cubicBezTo>
                    <a:pt x="1715811" y="1920020"/>
                    <a:pt x="1630139" y="1918750"/>
                    <a:pt x="1539707" y="1918750"/>
                  </a:cubicBezTo>
                  <a:cubicBezTo>
                    <a:pt x="1382641" y="1917480"/>
                    <a:pt x="1230334" y="1921290"/>
                    <a:pt x="1073268" y="1920020"/>
                  </a:cubicBezTo>
                  <a:cubicBezTo>
                    <a:pt x="916202" y="1918750"/>
                    <a:pt x="754376" y="1917480"/>
                    <a:pt x="597310" y="1916210"/>
                  </a:cubicBezTo>
                  <a:cubicBezTo>
                    <a:pt x="435484" y="1914940"/>
                    <a:pt x="173708" y="1914940"/>
                    <a:pt x="41910" y="1912400"/>
                  </a:cubicBezTo>
                  <a:cubicBezTo>
                    <a:pt x="17780" y="1909860"/>
                    <a:pt x="19050" y="1908590"/>
                    <a:pt x="19050" y="1880927"/>
                  </a:cubicBezTo>
                  <a:cubicBezTo>
                    <a:pt x="19050" y="1876546"/>
                    <a:pt x="19050" y="1870706"/>
                    <a:pt x="19050" y="1866326"/>
                  </a:cubicBezTo>
                  <a:cubicBezTo>
                    <a:pt x="19050" y="1842966"/>
                    <a:pt x="19050" y="1821066"/>
                    <a:pt x="19050" y="1797706"/>
                  </a:cubicBezTo>
                  <a:cubicBezTo>
                    <a:pt x="19050" y="1715945"/>
                    <a:pt x="19050" y="1634184"/>
                    <a:pt x="19050" y="1552423"/>
                  </a:cubicBezTo>
                  <a:cubicBezTo>
                    <a:pt x="19050" y="1362621"/>
                    <a:pt x="19050" y="1172819"/>
                    <a:pt x="19050" y="983017"/>
                  </a:cubicBezTo>
                  <a:cubicBezTo>
                    <a:pt x="19050" y="934836"/>
                    <a:pt x="19050" y="888116"/>
                    <a:pt x="17780" y="839935"/>
                  </a:cubicBezTo>
                  <a:cubicBezTo>
                    <a:pt x="12700" y="642833"/>
                    <a:pt x="12700" y="445731"/>
                    <a:pt x="8890" y="250089"/>
                  </a:cubicBezTo>
                  <a:cubicBezTo>
                    <a:pt x="8890" y="207749"/>
                    <a:pt x="7620" y="165408"/>
                    <a:pt x="7620" y="123068"/>
                  </a:cubicBezTo>
                  <a:cubicBezTo>
                    <a:pt x="3810" y="80727"/>
                    <a:pt x="0" y="45150"/>
                    <a:pt x="0" y="12130"/>
                  </a:cubicBezTo>
                  <a:close/>
                  <a:moveTo>
                    <a:pt x="5890049" y="1899700"/>
                  </a:moveTo>
                  <a:cubicBezTo>
                    <a:pt x="5892589" y="1856106"/>
                    <a:pt x="5891319" y="1810846"/>
                    <a:pt x="5892589" y="1764125"/>
                  </a:cubicBezTo>
                  <a:cubicBezTo>
                    <a:pt x="5893859" y="1675064"/>
                    <a:pt x="5893859" y="1584543"/>
                    <a:pt x="5895129" y="1495482"/>
                  </a:cubicBezTo>
                  <a:cubicBezTo>
                    <a:pt x="5896399" y="1301300"/>
                    <a:pt x="5897669" y="1108578"/>
                    <a:pt x="5898939" y="914396"/>
                  </a:cubicBezTo>
                  <a:cubicBezTo>
                    <a:pt x="5901479" y="672034"/>
                    <a:pt x="5906559" y="431131"/>
                    <a:pt x="5907829" y="188768"/>
                  </a:cubicBezTo>
                  <a:cubicBezTo>
                    <a:pt x="5907829" y="149348"/>
                    <a:pt x="5909099" y="109928"/>
                    <a:pt x="5907829" y="70550"/>
                  </a:cubicBezTo>
                  <a:cubicBezTo>
                    <a:pt x="5907829" y="61660"/>
                    <a:pt x="5906559" y="52770"/>
                    <a:pt x="5904019" y="43880"/>
                  </a:cubicBezTo>
                  <a:cubicBezTo>
                    <a:pt x="5902749" y="40070"/>
                    <a:pt x="5902749" y="36260"/>
                    <a:pt x="5901479" y="32450"/>
                  </a:cubicBezTo>
                  <a:cubicBezTo>
                    <a:pt x="5900209" y="23560"/>
                    <a:pt x="5901479" y="26100"/>
                    <a:pt x="5893859" y="23560"/>
                  </a:cubicBezTo>
                  <a:cubicBezTo>
                    <a:pt x="5879889" y="18480"/>
                    <a:pt x="5823328" y="22290"/>
                    <a:pt x="5770973" y="22290"/>
                  </a:cubicBezTo>
                  <a:cubicBezTo>
                    <a:pt x="5456841" y="28640"/>
                    <a:pt x="5142708" y="32450"/>
                    <a:pt x="4823816" y="28640"/>
                  </a:cubicBezTo>
                  <a:cubicBezTo>
                    <a:pt x="4200311" y="22290"/>
                    <a:pt x="3567287" y="21020"/>
                    <a:pt x="2943783" y="32450"/>
                  </a:cubicBezTo>
                  <a:cubicBezTo>
                    <a:pt x="2772438" y="36260"/>
                    <a:pt x="2601093" y="37530"/>
                    <a:pt x="2429748" y="37530"/>
                  </a:cubicBezTo>
                  <a:cubicBezTo>
                    <a:pt x="2282201" y="37530"/>
                    <a:pt x="2129895" y="33720"/>
                    <a:pt x="1982348" y="34990"/>
                  </a:cubicBezTo>
                  <a:cubicBezTo>
                    <a:pt x="1744369" y="37530"/>
                    <a:pt x="1511149" y="36260"/>
                    <a:pt x="1273170" y="36260"/>
                  </a:cubicBezTo>
                  <a:cubicBezTo>
                    <a:pt x="1116104" y="36260"/>
                    <a:pt x="963798" y="45150"/>
                    <a:pt x="806732" y="46420"/>
                  </a:cubicBezTo>
                  <a:cubicBezTo>
                    <a:pt x="659185" y="47690"/>
                    <a:pt x="506878" y="41340"/>
                    <a:pt x="354572" y="38800"/>
                  </a:cubicBezTo>
                  <a:cubicBezTo>
                    <a:pt x="283178" y="37530"/>
                    <a:pt x="207025" y="36260"/>
                    <a:pt x="130871" y="34990"/>
                  </a:cubicBezTo>
                  <a:cubicBezTo>
                    <a:pt x="92795" y="33720"/>
                    <a:pt x="54718" y="33720"/>
                    <a:pt x="43180" y="32450"/>
                  </a:cubicBezTo>
                  <a:cubicBezTo>
                    <a:pt x="38100" y="32450"/>
                    <a:pt x="31750" y="31180"/>
                    <a:pt x="27940" y="32450"/>
                  </a:cubicBezTo>
                  <a:cubicBezTo>
                    <a:pt x="21590" y="34990"/>
                    <a:pt x="22860" y="32450"/>
                    <a:pt x="21590" y="41340"/>
                  </a:cubicBezTo>
                  <a:cubicBezTo>
                    <a:pt x="19050" y="56580"/>
                    <a:pt x="24130" y="74887"/>
                    <a:pt x="24130" y="92407"/>
                  </a:cubicBezTo>
                  <a:cubicBezTo>
                    <a:pt x="25400" y="114308"/>
                    <a:pt x="25400" y="136208"/>
                    <a:pt x="25400" y="158108"/>
                  </a:cubicBezTo>
                  <a:cubicBezTo>
                    <a:pt x="25400" y="248629"/>
                    <a:pt x="21590" y="337690"/>
                    <a:pt x="25400" y="428211"/>
                  </a:cubicBezTo>
                  <a:cubicBezTo>
                    <a:pt x="30480" y="536252"/>
                    <a:pt x="30480" y="644293"/>
                    <a:pt x="30480" y="752334"/>
                  </a:cubicBezTo>
                  <a:cubicBezTo>
                    <a:pt x="31750" y="927536"/>
                    <a:pt x="31750" y="1102738"/>
                    <a:pt x="31750" y="1277940"/>
                  </a:cubicBezTo>
                  <a:cubicBezTo>
                    <a:pt x="31750" y="1450222"/>
                    <a:pt x="31750" y="1622504"/>
                    <a:pt x="33020" y="1794786"/>
                  </a:cubicBezTo>
                  <a:cubicBezTo>
                    <a:pt x="33020" y="1810846"/>
                    <a:pt x="33020" y="1828366"/>
                    <a:pt x="33020" y="1844426"/>
                  </a:cubicBezTo>
                  <a:cubicBezTo>
                    <a:pt x="33020" y="1859026"/>
                    <a:pt x="33020" y="1875086"/>
                    <a:pt x="39370" y="1892080"/>
                  </a:cubicBezTo>
                  <a:cubicBezTo>
                    <a:pt x="45720" y="1895890"/>
                    <a:pt x="97554" y="1895890"/>
                    <a:pt x="126112" y="1897160"/>
                  </a:cubicBezTo>
                  <a:cubicBezTo>
                    <a:pt x="173708" y="1898430"/>
                    <a:pt x="216544" y="1898430"/>
                    <a:pt x="259380" y="1898430"/>
                  </a:cubicBezTo>
                  <a:cubicBezTo>
                    <a:pt x="406927" y="1895890"/>
                    <a:pt x="549714" y="1897160"/>
                    <a:pt x="697261" y="1898430"/>
                  </a:cubicBezTo>
                  <a:cubicBezTo>
                    <a:pt x="768655" y="1898430"/>
                    <a:pt x="844808" y="1898430"/>
                    <a:pt x="916202" y="1899700"/>
                  </a:cubicBezTo>
                  <a:cubicBezTo>
                    <a:pt x="992355" y="1900970"/>
                    <a:pt x="1073268" y="1906050"/>
                    <a:pt x="1149421" y="1902240"/>
                  </a:cubicBezTo>
                  <a:cubicBezTo>
                    <a:pt x="1292209" y="1895890"/>
                    <a:pt x="1444515" y="1899700"/>
                    <a:pt x="1587302" y="1899700"/>
                  </a:cubicBezTo>
                  <a:cubicBezTo>
                    <a:pt x="1682494" y="1899700"/>
                    <a:pt x="1777686" y="1903510"/>
                    <a:pt x="1872877" y="1903510"/>
                  </a:cubicBezTo>
                  <a:cubicBezTo>
                    <a:pt x="1953790" y="1903510"/>
                    <a:pt x="2039463" y="1903510"/>
                    <a:pt x="2120375" y="1902240"/>
                  </a:cubicBezTo>
                  <a:cubicBezTo>
                    <a:pt x="2505901" y="1900970"/>
                    <a:pt x="2886668" y="1899700"/>
                    <a:pt x="3267434" y="1902240"/>
                  </a:cubicBezTo>
                  <a:cubicBezTo>
                    <a:pt x="3419740" y="1903510"/>
                    <a:pt x="3572047" y="1900970"/>
                    <a:pt x="3724354" y="1900970"/>
                  </a:cubicBezTo>
                  <a:cubicBezTo>
                    <a:pt x="3871900" y="1899700"/>
                    <a:pt x="4019447" y="1895890"/>
                    <a:pt x="4166994" y="1899700"/>
                  </a:cubicBezTo>
                  <a:cubicBezTo>
                    <a:pt x="4314541" y="1903510"/>
                    <a:pt x="4466848" y="1900970"/>
                    <a:pt x="4614395" y="1904780"/>
                  </a:cubicBezTo>
                  <a:cubicBezTo>
                    <a:pt x="4766701" y="1908590"/>
                    <a:pt x="4919008" y="1903510"/>
                    <a:pt x="5071314" y="1903510"/>
                  </a:cubicBezTo>
                  <a:cubicBezTo>
                    <a:pt x="5218862" y="1903510"/>
                    <a:pt x="5371168" y="1903510"/>
                    <a:pt x="5518715" y="1904780"/>
                  </a:cubicBezTo>
                  <a:cubicBezTo>
                    <a:pt x="5666262" y="1902240"/>
                    <a:pt x="5804290" y="1899700"/>
                    <a:pt x="5890049" y="1899700"/>
                  </a:cubicBezTo>
                  <a:close/>
                </a:path>
              </a:pathLst>
            </a:custGeom>
            <a:solidFill>
              <a:srgbClr val="F8F7F2"/>
            </a:solidFill>
          </p:spPr>
          <p:txBody>
            <a:bodyPr/>
            <a:lstStyle/>
            <a:p>
              <a:endParaRPr lang="it-IT"/>
            </a:p>
          </p:txBody>
        </p:sp>
      </p:grpSp>
      <p:grpSp>
        <p:nvGrpSpPr>
          <p:cNvPr id="43" name="Group 43"/>
          <p:cNvGrpSpPr/>
          <p:nvPr/>
        </p:nvGrpSpPr>
        <p:grpSpPr>
          <a:xfrm rot="-10800000">
            <a:off x="24197636" y="5499677"/>
            <a:ext cx="7560086" cy="5346996"/>
            <a:chOff x="0" y="0"/>
            <a:chExt cx="3519911" cy="2489515"/>
          </a:xfrm>
        </p:grpSpPr>
        <p:sp>
          <p:nvSpPr>
            <p:cNvPr id="44" name="Freeform 44"/>
            <p:cNvSpPr/>
            <p:nvPr/>
          </p:nvSpPr>
          <p:spPr>
            <a:xfrm>
              <a:off x="13970" y="17780"/>
              <a:ext cx="3489430" cy="2450145"/>
            </a:xfrm>
            <a:custGeom>
              <a:avLst/>
              <a:gdLst/>
              <a:ahLst/>
              <a:cxnLst/>
              <a:rect l="l" t="t" r="r" b="b"/>
              <a:pathLst>
                <a:path w="3489430" h="2450145">
                  <a:moveTo>
                    <a:pt x="3472921" y="2450145"/>
                  </a:moveTo>
                  <a:lnTo>
                    <a:pt x="15240" y="2442525"/>
                  </a:lnTo>
                  <a:lnTo>
                    <a:pt x="0" y="11430"/>
                  </a:lnTo>
                  <a:lnTo>
                    <a:pt x="3489430" y="0"/>
                  </a:lnTo>
                  <a:close/>
                </a:path>
              </a:pathLst>
            </a:custGeom>
            <a:solidFill>
              <a:srgbClr val="FDFDFD"/>
            </a:solidFill>
          </p:spPr>
          <p:txBody>
            <a:bodyPr/>
            <a:lstStyle/>
            <a:p>
              <a:endParaRPr lang="it-IT"/>
            </a:p>
          </p:txBody>
        </p:sp>
        <p:sp>
          <p:nvSpPr>
            <p:cNvPr id="45" name="Freeform 45"/>
            <p:cNvSpPr/>
            <p:nvPr/>
          </p:nvSpPr>
          <p:spPr>
            <a:xfrm>
              <a:off x="0" y="570"/>
              <a:ext cx="3523824" cy="2490311"/>
            </a:xfrm>
            <a:custGeom>
              <a:avLst/>
              <a:gdLst/>
              <a:ahLst/>
              <a:cxnLst/>
              <a:rect l="l" t="t" r="r" b="b"/>
              <a:pathLst>
                <a:path w="3523824" h="2490311">
                  <a:moveTo>
                    <a:pt x="0" y="12130"/>
                  </a:moveTo>
                  <a:cubicBezTo>
                    <a:pt x="41910" y="15940"/>
                    <a:pt x="120849" y="17210"/>
                    <a:pt x="212849" y="19750"/>
                  </a:cubicBezTo>
                  <a:cubicBezTo>
                    <a:pt x="304849" y="21020"/>
                    <a:pt x="399638" y="27370"/>
                    <a:pt x="494426" y="24830"/>
                  </a:cubicBezTo>
                  <a:cubicBezTo>
                    <a:pt x="539032" y="23560"/>
                    <a:pt x="583638" y="19750"/>
                    <a:pt x="628245" y="17210"/>
                  </a:cubicBezTo>
                  <a:cubicBezTo>
                    <a:pt x="675639" y="14670"/>
                    <a:pt x="723033" y="14670"/>
                    <a:pt x="770427" y="15940"/>
                  </a:cubicBezTo>
                  <a:cubicBezTo>
                    <a:pt x="851276" y="17210"/>
                    <a:pt x="932125" y="17210"/>
                    <a:pt x="1010186" y="15940"/>
                  </a:cubicBezTo>
                  <a:cubicBezTo>
                    <a:pt x="1210914" y="13400"/>
                    <a:pt x="1411642" y="17210"/>
                    <a:pt x="1615158" y="14670"/>
                  </a:cubicBezTo>
                  <a:cubicBezTo>
                    <a:pt x="1949704" y="8320"/>
                    <a:pt x="2284251" y="3240"/>
                    <a:pt x="2621586" y="7050"/>
                  </a:cubicBezTo>
                  <a:cubicBezTo>
                    <a:pt x="2811162" y="9590"/>
                    <a:pt x="3003526" y="13400"/>
                    <a:pt x="3193103" y="8320"/>
                  </a:cubicBezTo>
                  <a:cubicBezTo>
                    <a:pt x="3282316" y="5780"/>
                    <a:pt x="3371528" y="-1840"/>
                    <a:pt x="3461491" y="700"/>
                  </a:cubicBezTo>
                  <a:cubicBezTo>
                    <a:pt x="3474191" y="700"/>
                    <a:pt x="3499591" y="-3110"/>
                    <a:pt x="3508480" y="7050"/>
                  </a:cubicBezTo>
                  <a:cubicBezTo>
                    <a:pt x="3513561" y="12130"/>
                    <a:pt x="3512291" y="19750"/>
                    <a:pt x="3513561" y="26100"/>
                  </a:cubicBezTo>
                  <a:cubicBezTo>
                    <a:pt x="3514830" y="33720"/>
                    <a:pt x="3516100" y="42610"/>
                    <a:pt x="3518641" y="50230"/>
                  </a:cubicBezTo>
                  <a:cubicBezTo>
                    <a:pt x="3524991" y="91392"/>
                    <a:pt x="3523721" y="144810"/>
                    <a:pt x="3523721" y="198229"/>
                  </a:cubicBezTo>
                  <a:cubicBezTo>
                    <a:pt x="3523721" y="257371"/>
                    <a:pt x="3523721" y="316512"/>
                    <a:pt x="3523721" y="375654"/>
                  </a:cubicBezTo>
                  <a:cubicBezTo>
                    <a:pt x="3523721" y="505385"/>
                    <a:pt x="3522450" y="633208"/>
                    <a:pt x="3519911" y="762938"/>
                  </a:cubicBezTo>
                  <a:cubicBezTo>
                    <a:pt x="3517371" y="873591"/>
                    <a:pt x="3514830" y="982335"/>
                    <a:pt x="3514830" y="1092988"/>
                  </a:cubicBezTo>
                  <a:cubicBezTo>
                    <a:pt x="3513561" y="1333371"/>
                    <a:pt x="3512291" y="1575662"/>
                    <a:pt x="3512291" y="1817953"/>
                  </a:cubicBezTo>
                  <a:cubicBezTo>
                    <a:pt x="3511021" y="2012549"/>
                    <a:pt x="3513561" y="2209052"/>
                    <a:pt x="3509750" y="2403648"/>
                  </a:cubicBezTo>
                  <a:cubicBezTo>
                    <a:pt x="3509750" y="2426542"/>
                    <a:pt x="3508480" y="2449575"/>
                    <a:pt x="3507211" y="2464815"/>
                  </a:cubicBezTo>
                  <a:cubicBezTo>
                    <a:pt x="3505941" y="2480055"/>
                    <a:pt x="3500861" y="2491485"/>
                    <a:pt x="3484350" y="2490215"/>
                  </a:cubicBezTo>
                  <a:cubicBezTo>
                    <a:pt x="3462761" y="2487675"/>
                    <a:pt x="3418922" y="2483865"/>
                    <a:pt x="3368740" y="2485135"/>
                  </a:cubicBezTo>
                  <a:cubicBezTo>
                    <a:pt x="3179164" y="2487675"/>
                    <a:pt x="2992375" y="2485135"/>
                    <a:pt x="2802798" y="2482595"/>
                  </a:cubicBezTo>
                  <a:cubicBezTo>
                    <a:pt x="2426433" y="2477515"/>
                    <a:pt x="2050068" y="2482595"/>
                    <a:pt x="1673703" y="2478785"/>
                  </a:cubicBezTo>
                  <a:cubicBezTo>
                    <a:pt x="1475763" y="2476245"/>
                    <a:pt x="1277823" y="2477515"/>
                    <a:pt x="1079883" y="2477515"/>
                  </a:cubicBezTo>
                  <a:cubicBezTo>
                    <a:pt x="1026913" y="2477515"/>
                    <a:pt x="976731" y="2476245"/>
                    <a:pt x="923761" y="2476245"/>
                  </a:cubicBezTo>
                  <a:cubicBezTo>
                    <a:pt x="831761" y="2474975"/>
                    <a:pt x="742548" y="2478785"/>
                    <a:pt x="650548" y="2477515"/>
                  </a:cubicBezTo>
                  <a:cubicBezTo>
                    <a:pt x="558547" y="2476245"/>
                    <a:pt x="463759" y="2474975"/>
                    <a:pt x="371759" y="2473705"/>
                  </a:cubicBezTo>
                  <a:cubicBezTo>
                    <a:pt x="276971" y="2472435"/>
                    <a:pt x="123637" y="2472435"/>
                    <a:pt x="41910" y="2469895"/>
                  </a:cubicBezTo>
                  <a:cubicBezTo>
                    <a:pt x="17780" y="2467355"/>
                    <a:pt x="19050" y="2466085"/>
                    <a:pt x="19050" y="2436081"/>
                  </a:cubicBezTo>
                  <a:cubicBezTo>
                    <a:pt x="19050" y="2430358"/>
                    <a:pt x="19050" y="2422726"/>
                    <a:pt x="19050" y="2417003"/>
                  </a:cubicBezTo>
                  <a:cubicBezTo>
                    <a:pt x="19050" y="2386478"/>
                    <a:pt x="19050" y="2357861"/>
                    <a:pt x="19050" y="2327336"/>
                  </a:cubicBezTo>
                  <a:cubicBezTo>
                    <a:pt x="19050" y="2220499"/>
                    <a:pt x="19050" y="2113662"/>
                    <a:pt x="19050" y="2006825"/>
                  </a:cubicBezTo>
                  <a:cubicBezTo>
                    <a:pt x="19050" y="1758811"/>
                    <a:pt x="19050" y="1510797"/>
                    <a:pt x="19050" y="1262782"/>
                  </a:cubicBezTo>
                  <a:cubicBezTo>
                    <a:pt x="19050" y="1199825"/>
                    <a:pt x="19050" y="1138775"/>
                    <a:pt x="17780" y="1075818"/>
                  </a:cubicBezTo>
                  <a:cubicBezTo>
                    <a:pt x="12700" y="818264"/>
                    <a:pt x="12700" y="560711"/>
                    <a:pt x="8890" y="305066"/>
                  </a:cubicBezTo>
                  <a:cubicBezTo>
                    <a:pt x="8890" y="249739"/>
                    <a:pt x="7620" y="194413"/>
                    <a:pt x="7620" y="139087"/>
                  </a:cubicBezTo>
                  <a:cubicBezTo>
                    <a:pt x="3810" y="83761"/>
                    <a:pt x="0" y="45150"/>
                    <a:pt x="0" y="12130"/>
                  </a:cubicBezTo>
                  <a:close/>
                  <a:moveTo>
                    <a:pt x="3480541" y="2457195"/>
                  </a:moveTo>
                  <a:cubicBezTo>
                    <a:pt x="3483080" y="2403648"/>
                    <a:pt x="3481811" y="2344506"/>
                    <a:pt x="3483080" y="2283457"/>
                  </a:cubicBezTo>
                  <a:cubicBezTo>
                    <a:pt x="3484350" y="2167081"/>
                    <a:pt x="3484350" y="2048797"/>
                    <a:pt x="3485621" y="1932421"/>
                  </a:cubicBezTo>
                  <a:cubicBezTo>
                    <a:pt x="3486891" y="1678683"/>
                    <a:pt x="3488161" y="1426854"/>
                    <a:pt x="3489430" y="1173116"/>
                  </a:cubicBezTo>
                  <a:cubicBezTo>
                    <a:pt x="3491971" y="856421"/>
                    <a:pt x="3497050" y="541633"/>
                    <a:pt x="3498321" y="224938"/>
                  </a:cubicBezTo>
                  <a:cubicBezTo>
                    <a:pt x="3498321" y="173427"/>
                    <a:pt x="3499591" y="121917"/>
                    <a:pt x="3498321" y="70550"/>
                  </a:cubicBezTo>
                  <a:cubicBezTo>
                    <a:pt x="3498321" y="61660"/>
                    <a:pt x="3497050" y="52770"/>
                    <a:pt x="3494511" y="43880"/>
                  </a:cubicBezTo>
                  <a:cubicBezTo>
                    <a:pt x="3493241" y="40070"/>
                    <a:pt x="3493241" y="36260"/>
                    <a:pt x="3491971" y="32450"/>
                  </a:cubicBezTo>
                  <a:cubicBezTo>
                    <a:pt x="3490700" y="23560"/>
                    <a:pt x="3491971" y="26100"/>
                    <a:pt x="3484350" y="23560"/>
                  </a:cubicBezTo>
                  <a:cubicBezTo>
                    <a:pt x="3470380" y="18480"/>
                    <a:pt x="3432861" y="22290"/>
                    <a:pt x="3402195" y="22290"/>
                  </a:cubicBezTo>
                  <a:cubicBezTo>
                    <a:pt x="3218194" y="28640"/>
                    <a:pt x="3034193" y="32450"/>
                    <a:pt x="2847405" y="28640"/>
                  </a:cubicBezTo>
                  <a:cubicBezTo>
                    <a:pt x="2482191" y="22290"/>
                    <a:pt x="2111402" y="21020"/>
                    <a:pt x="1746188" y="32450"/>
                  </a:cubicBezTo>
                  <a:cubicBezTo>
                    <a:pt x="1645824" y="36260"/>
                    <a:pt x="1545460" y="37530"/>
                    <a:pt x="1445096" y="37530"/>
                  </a:cubicBezTo>
                  <a:cubicBezTo>
                    <a:pt x="1358672" y="37530"/>
                    <a:pt x="1269459" y="33720"/>
                    <a:pt x="1183035" y="34990"/>
                  </a:cubicBezTo>
                  <a:cubicBezTo>
                    <a:pt x="1043640" y="37530"/>
                    <a:pt x="907034" y="36260"/>
                    <a:pt x="767639" y="36260"/>
                  </a:cubicBezTo>
                  <a:cubicBezTo>
                    <a:pt x="675639" y="36260"/>
                    <a:pt x="586426" y="45150"/>
                    <a:pt x="494426" y="46420"/>
                  </a:cubicBezTo>
                  <a:cubicBezTo>
                    <a:pt x="408001" y="47690"/>
                    <a:pt x="318789" y="41340"/>
                    <a:pt x="229576" y="38800"/>
                  </a:cubicBezTo>
                  <a:cubicBezTo>
                    <a:pt x="187758" y="37530"/>
                    <a:pt x="143152" y="36260"/>
                    <a:pt x="98546" y="34990"/>
                  </a:cubicBezTo>
                  <a:cubicBezTo>
                    <a:pt x="76243" y="33720"/>
                    <a:pt x="53939" y="33720"/>
                    <a:pt x="43180" y="32450"/>
                  </a:cubicBezTo>
                  <a:cubicBezTo>
                    <a:pt x="38100" y="32450"/>
                    <a:pt x="31750" y="31180"/>
                    <a:pt x="27940" y="32450"/>
                  </a:cubicBezTo>
                  <a:cubicBezTo>
                    <a:pt x="21590" y="34990"/>
                    <a:pt x="22860" y="32450"/>
                    <a:pt x="21590" y="41340"/>
                  </a:cubicBezTo>
                  <a:cubicBezTo>
                    <a:pt x="19050" y="56580"/>
                    <a:pt x="24130" y="76129"/>
                    <a:pt x="24130" y="99023"/>
                  </a:cubicBezTo>
                  <a:cubicBezTo>
                    <a:pt x="25400" y="127640"/>
                    <a:pt x="25400" y="156257"/>
                    <a:pt x="25400" y="184874"/>
                  </a:cubicBezTo>
                  <a:cubicBezTo>
                    <a:pt x="25400" y="303158"/>
                    <a:pt x="21590" y="419534"/>
                    <a:pt x="25400" y="537818"/>
                  </a:cubicBezTo>
                  <a:cubicBezTo>
                    <a:pt x="30480" y="678995"/>
                    <a:pt x="30480" y="820172"/>
                    <a:pt x="30480" y="961350"/>
                  </a:cubicBezTo>
                  <a:cubicBezTo>
                    <a:pt x="31750" y="1190286"/>
                    <a:pt x="31750" y="1419222"/>
                    <a:pt x="31750" y="1648159"/>
                  </a:cubicBezTo>
                  <a:cubicBezTo>
                    <a:pt x="31750" y="1873279"/>
                    <a:pt x="31750" y="2098400"/>
                    <a:pt x="33020" y="2323521"/>
                  </a:cubicBezTo>
                  <a:cubicBezTo>
                    <a:pt x="33020" y="2344506"/>
                    <a:pt x="33020" y="2367400"/>
                    <a:pt x="33020" y="2388386"/>
                  </a:cubicBezTo>
                  <a:cubicBezTo>
                    <a:pt x="33020" y="2407464"/>
                    <a:pt x="33020" y="2428450"/>
                    <a:pt x="39370" y="2449575"/>
                  </a:cubicBezTo>
                  <a:cubicBezTo>
                    <a:pt x="45720" y="2453385"/>
                    <a:pt x="79030" y="2453385"/>
                    <a:pt x="95758" y="2454655"/>
                  </a:cubicBezTo>
                  <a:cubicBezTo>
                    <a:pt x="123637" y="2455925"/>
                    <a:pt x="148728" y="2455925"/>
                    <a:pt x="173819" y="2455925"/>
                  </a:cubicBezTo>
                  <a:cubicBezTo>
                    <a:pt x="260243" y="2453385"/>
                    <a:pt x="343880" y="2454655"/>
                    <a:pt x="430305" y="2455925"/>
                  </a:cubicBezTo>
                  <a:cubicBezTo>
                    <a:pt x="472123" y="2455925"/>
                    <a:pt x="516729" y="2455925"/>
                    <a:pt x="558547" y="2457195"/>
                  </a:cubicBezTo>
                  <a:cubicBezTo>
                    <a:pt x="603154" y="2458465"/>
                    <a:pt x="650548" y="2463545"/>
                    <a:pt x="695154" y="2459735"/>
                  </a:cubicBezTo>
                  <a:cubicBezTo>
                    <a:pt x="778791" y="2453385"/>
                    <a:pt x="868003" y="2457195"/>
                    <a:pt x="951640" y="2457195"/>
                  </a:cubicBezTo>
                  <a:cubicBezTo>
                    <a:pt x="1007398" y="2457195"/>
                    <a:pt x="1063155" y="2461005"/>
                    <a:pt x="1118913" y="2461005"/>
                  </a:cubicBezTo>
                  <a:cubicBezTo>
                    <a:pt x="1166307" y="2461005"/>
                    <a:pt x="1216489" y="2461005"/>
                    <a:pt x="1263883" y="2459735"/>
                  </a:cubicBezTo>
                  <a:cubicBezTo>
                    <a:pt x="1489702" y="2458465"/>
                    <a:pt x="1712734" y="2457195"/>
                    <a:pt x="1935765" y="2459735"/>
                  </a:cubicBezTo>
                  <a:cubicBezTo>
                    <a:pt x="2024977" y="2461005"/>
                    <a:pt x="2114190" y="2458465"/>
                    <a:pt x="2203402" y="2458465"/>
                  </a:cubicBezTo>
                  <a:cubicBezTo>
                    <a:pt x="2289827" y="2457195"/>
                    <a:pt x="2376251" y="2453385"/>
                    <a:pt x="2462676" y="2457195"/>
                  </a:cubicBezTo>
                  <a:cubicBezTo>
                    <a:pt x="2549100" y="2461005"/>
                    <a:pt x="2638313" y="2458465"/>
                    <a:pt x="2724738" y="2462275"/>
                  </a:cubicBezTo>
                  <a:cubicBezTo>
                    <a:pt x="2813950" y="2466085"/>
                    <a:pt x="2903163" y="2461005"/>
                    <a:pt x="2992375" y="2461005"/>
                  </a:cubicBezTo>
                  <a:cubicBezTo>
                    <a:pt x="3078800" y="2461005"/>
                    <a:pt x="3168012" y="2461005"/>
                    <a:pt x="3254437" y="2462275"/>
                  </a:cubicBezTo>
                  <a:cubicBezTo>
                    <a:pt x="3340861" y="2459735"/>
                    <a:pt x="3421710" y="2457195"/>
                    <a:pt x="3480541" y="2457195"/>
                  </a:cubicBezTo>
                  <a:close/>
                </a:path>
              </a:pathLst>
            </a:custGeom>
            <a:solidFill>
              <a:srgbClr val="F8F7F2"/>
            </a:solidFill>
          </p:spPr>
          <p:txBody>
            <a:bodyPr/>
            <a:lstStyle/>
            <a:p>
              <a:endParaRPr lang="it-IT"/>
            </a:p>
          </p:txBody>
        </p:sp>
      </p:grpSp>
      <p:grpSp>
        <p:nvGrpSpPr>
          <p:cNvPr id="46" name="Group 46"/>
          <p:cNvGrpSpPr/>
          <p:nvPr/>
        </p:nvGrpSpPr>
        <p:grpSpPr>
          <a:xfrm>
            <a:off x="24188709" y="5471395"/>
            <a:ext cx="7561497" cy="1381617"/>
            <a:chOff x="0" y="0"/>
            <a:chExt cx="10081996" cy="1842156"/>
          </a:xfrm>
        </p:grpSpPr>
        <p:sp>
          <p:nvSpPr>
            <p:cNvPr id="47" name="Freeform 47"/>
            <p:cNvSpPr/>
            <p:nvPr/>
          </p:nvSpPr>
          <p:spPr>
            <a:xfrm>
              <a:off x="0" y="0"/>
              <a:ext cx="7320796" cy="1823544"/>
            </a:xfrm>
            <a:custGeom>
              <a:avLst/>
              <a:gdLst/>
              <a:ahLst/>
              <a:cxnLst/>
              <a:rect l="l" t="t" r="r" b="b"/>
              <a:pathLst>
                <a:path w="7320796" h="1823544">
                  <a:moveTo>
                    <a:pt x="0" y="0"/>
                  </a:moveTo>
                  <a:lnTo>
                    <a:pt x="7320796" y="0"/>
                  </a:lnTo>
                  <a:lnTo>
                    <a:pt x="7320796" y="1823544"/>
                  </a:lnTo>
                  <a:lnTo>
                    <a:pt x="0" y="182354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48" name="Freeform 48"/>
            <p:cNvSpPr/>
            <p:nvPr/>
          </p:nvSpPr>
          <p:spPr>
            <a:xfrm>
              <a:off x="2761200" y="18612"/>
              <a:ext cx="7320796" cy="1823544"/>
            </a:xfrm>
            <a:custGeom>
              <a:avLst/>
              <a:gdLst/>
              <a:ahLst/>
              <a:cxnLst/>
              <a:rect l="l" t="t" r="r" b="b"/>
              <a:pathLst>
                <a:path w="7320796" h="1823544">
                  <a:moveTo>
                    <a:pt x="0" y="0"/>
                  </a:moveTo>
                  <a:lnTo>
                    <a:pt x="7320796" y="0"/>
                  </a:lnTo>
                  <a:lnTo>
                    <a:pt x="7320796" y="1823544"/>
                  </a:lnTo>
                  <a:lnTo>
                    <a:pt x="0" y="182354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grpSp>
      <p:sp>
        <p:nvSpPr>
          <p:cNvPr id="49" name="Freeform 49"/>
          <p:cNvSpPr/>
          <p:nvPr/>
        </p:nvSpPr>
        <p:spPr>
          <a:xfrm>
            <a:off x="29245503" y="542286"/>
            <a:ext cx="2916036" cy="2962738"/>
          </a:xfrm>
          <a:custGeom>
            <a:avLst/>
            <a:gdLst/>
            <a:ahLst/>
            <a:cxnLst/>
            <a:rect l="l" t="t" r="r" b="b"/>
            <a:pathLst>
              <a:path w="2916036" h="2962738">
                <a:moveTo>
                  <a:pt x="0" y="0"/>
                </a:moveTo>
                <a:lnTo>
                  <a:pt x="2916036" y="0"/>
                </a:lnTo>
                <a:lnTo>
                  <a:pt x="2916036" y="2962738"/>
                </a:lnTo>
                <a:lnTo>
                  <a:pt x="0" y="2962738"/>
                </a:lnTo>
                <a:lnTo>
                  <a:pt x="0" y="0"/>
                </a:lnTo>
                <a:close/>
              </a:path>
            </a:pathLst>
          </a:custGeom>
          <a:blipFill>
            <a:blip r:embed="rId5"/>
            <a:stretch>
              <a:fillRect l="-6602" r="-6602"/>
            </a:stretch>
          </a:blipFill>
        </p:spPr>
        <p:txBody>
          <a:bodyPr/>
          <a:lstStyle/>
          <a:p>
            <a:endParaRPr lang="it-IT"/>
          </a:p>
        </p:txBody>
      </p:sp>
      <p:sp>
        <p:nvSpPr>
          <p:cNvPr id="50" name="Freeform 50"/>
          <p:cNvSpPr/>
          <p:nvPr/>
        </p:nvSpPr>
        <p:spPr>
          <a:xfrm>
            <a:off x="2578113" y="29692596"/>
            <a:ext cx="11758328" cy="6884338"/>
          </a:xfrm>
          <a:custGeom>
            <a:avLst/>
            <a:gdLst/>
            <a:ahLst/>
            <a:cxnLst/>
            <a:rect l="l" t="t" r="r" b="b"/>
            <a:pathLst>
              <a:path w="11758328" h="6884338">
                <a:moveTo>
                  <a:pt x="0" y="0"/>
                </a:moveTo>
                <a:lnTo>
                  <a:pt x="11758328" y="0"/>
                </a:lnTo>
                <a:lnTo>
                  <a:pt x="11758328" y="6884339"/>
                </a:lnTo>
                <a:lnTo>
                  <a:pt x="0" y="6884339"/>
                </a:lnTo>
                <a:lnTo>
                  <a:pt x="0" y="0"/>
                </a:lnTo>
                <a:close/>
              </a:path>
            </a:pathLst>
          </a:custGeom>
          <a:blipFill>
            <a:blip r:embed="rId6"/>
            <a:stretch>
              <a:fillRect l="-13020" r="-10267"/>
            </a:stretch>
          </a:blipFill>
        </p:spPr>
        <p:txBody>
          <a:bodyPr/>
          <a:lstStyle/>
          <a:p>
            <a:endParaRPr lang="it-IT"/>
          </a:p>
        </p:txBody>
      </p:sp>
      <p:grpSp>
        <p:nvGrpSpPr>
          <p:cNvPr id="51" name="Group 51"/>
          <p:cNvGrpSpPr/>
          <p:nvPr/>
        </p:nvGrpSpPr>
        <p:grpSpPr>
          <a:xfrm>
            <a:off x="16250583" y="12551648"/>
            <a:ext cx="15547915" cy="5108156"/>
            <a:chOff x="0" y="0"/>
            <a:chExt cx="20730553" cy="6810875"/>
          </a:xfrm>
        </p:grpSpPr>
        <p:sp>
          <p:nvSpPr>
            <p:cNvPr id="52" name="Freeform 52"/>
            <p:cNvSpPr/>
            <p:nvPr/>
          </p:nvSpPr>
          <p:spPr>
            <a:xfrm>
              <a:off x="12188" y="0"/>
              <a:ext cx="20718365" cy="5160756"/>
            </a:xfrm>
            <a:custGeom>
              <a:avLst/>
              <a:gdLst/>
              <a:ahLst/>
              <a:cxnLst/>
              <a:rect l="l" t="t" r="r" b="b"/>
              <a:pathLst>
                <a:path w="20718365" h="5160756">
                  <a:moveTo>
                    <a:pt x="0" y="0"/>
                  </a:moveTo>
                  <a:lnTo>
                    <a:pt x="20718365" y="0"/>
                  </a:lnTo>
                  <a:lnTo>
                    <a:pt x="20718365" y="5160756"/>
                  </a:lnTo>
                  <a:lnTo>
                    <a:pt x="0" y="516075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53" name="Freeform 53"/>
            <p:cNvSpPr/>
            <p:nvPr/>
          </p:nvSpPr>
          <p:spPr>
            <a:xfrm>
              <a:off x="0" y="1650119"/>
              <a:ext cx="20718365" cy="5160756"/>
            </a:xfrm>
            <a:custGeom>
              <a:avLst/>
              <a:gdLst/>
              <a:ahLst/>
              <a:cxnLst/>
              <a:rect l="l" t="t" r="r" b="b"/>
              <a:pathLst>
                <a:path w="20718365" h="5160756">
                  <a:moveTo>
                    <a:pt x="0" y="0"/>
                  </a:moveTo>
                  <a:lnTo>
                    <a:pt x="20718365" y="0"/>
                  </a:lnTo>
                  <a:lnTo>
                    <a:pt x="20718365" y="5160756"/>
                  </a:lnTo>
                  <a:lnTo>
                    <a:pt x="0" y="516075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it-IT"/>
            </a:p>
          </p:txBody>
        </p:sp>
        <p:sp>
          <p:nvSpPr>
            <p:cNvPr id="54" name="TextBox 54"/>
            <p:cNvSpPr txBox="1"/>
            <p:nvPr/>
          </p:nvSpPr>
          <p:spPr>
            <a:xfrm>
              <a:off x="367296" y="174442"/>
              <a:ext cx="16554366" cy="1108583"/>
            </a:xfrm>
            <a:prstGeom prst="rect">
              <a:avLst/>
            </a:prstGeom>
          </p:spPr>
          <p:txBody>
            <a:bodyPr lIns="0" tIns="0" rIns="0" bIns="0" rtlCol="0" anchor="t">
              <a:spAutoFit/>
            </a:bodyPr>
            <a:lstStyle/>
            <a:p>
              <a:pPr algn="l">
                <a:lnSpc>
                  <a:spcPts val="6498"/>
                </a:lnSpc>
              </a:pPr>
              <a:r>
                <a:rPr lang="en-US" sz="4641" b="1">
                  <a:solidFill>
                    <a:srgbClr val="7A4900"/>
                  </a:solidFill>
                  <a:latin typeface="Times New Roman MT Bold"/>
                  <a:ea typeface="Times New Roman MT Bold"/>
                  <a:cs typeface="Times New Roman MT Bold"/>
                  <a:sym typeface="Times New Roman MT Bold"/>
                </a:rPr>
                <a:t>MATERIALS</a:t>
              </a:r>
            </a:p>
          </p:txBody>
        </p:sp>
      </p:grpSp>
      <p:grpSp>
        <p:nvGrpSpPr>
          <p:cNvPr id="55" name="Group 55"/>
          <p:cNvGrpSpPr/>
          <p:nvPr/>
        </p:nvGrpSpPr>
        <p:grpSpPr>
          <a:xfrm rot="-10800000">
            <a:off x="16586432" y="25476017"/>
            <a:ext cx="15323427" cy="11184834"/>
            <a:chOff x="0" y="0"/>
            <a:chExt cx="6324582" cy="4616422"/>
          </a:xfrm>
        </p:grpSpPr>
        <p:sp>
          <p:nvSpPr>
            <p:cNvPr id="56" name="Freeform 56"/>
            <p:cNvSpPr/>
            <p:nvPr/>
          </p:nvSpPr>
          <p:spPr>
            <a:xfrm>
              <a:off x="13970" y="17780"/>
              <a:ext cx="6294102" cy="4577052"/>
            </a:xfrm>
            <a:custGeom>
              <a:avLst/>
              <a:gdLst/>
              <a:ahLst/>
              <a:cxnLst/>
              <a:rect l="l" t="t" r="r" b="b"/>
              <a:pathLst>
                <a:path w="6294102" h="4577052">
                  <a:moveTo>
                    <a:pt x="6277592" y="4577052"/>
                  </a:moveTo>
                  <a:lnTo>
                    <a:pt x="15240" y="4569432"/>
                  </a:lnTo>
                  <a:lnTo>
                    <a:pt x="0" y="11430"/>
                  </a:lnTo>
                  <a:lnTo>
                    <a:pt x="6294102" y="0"/>
                  </a:lnTo>
                  <a:close/>
                </a:path>
              </a:pathLst>
            </a:custGeom>
            <a:solidFill>
              <a:srgbClr val="FDFDFD"/>
            </a:solidFill>
          </p:spPr>
          <p:txBody>
            <a:bodyPr/>
            <a:lstStyle/>
            <a:p>
              <a:endParaRPr lang="it-IT"/>
            </a:p>
          </p:txBody>
        </p:sp>
        <p:sp>
          <p:nvSpPr>
            <p:cNvPr id="57" name="Freeform 57"/>
            <p:cNvSpPr/>
            <p:nvPr/>
          </p:nvSpPr>
          <p:spPr>
            <a:xfrm>
              <a:off x="0" y="570"/>
              <a:ext cx="6328496" cy="4617218"/>
            </a:xfrm>
            <a:custGeom>
              <a:avLst/>
              <a:gdLst/>
              <a:ahLst/>
              <a:cxnLst/>
              <a:rect l="l" t="t" r="r" b="b"/>
              <a:pathLst>
                <a:path w="6328496" h="4617218">
                  <a:moveTo>
                    <a:pt x="0" y="12130"/>
                  </a:moveTo>
                  <a:cubicBezTo>
                    <a:pt x="41910" y="15940"/>
                    <a:pt x="176836" y="17210"/>
                    <a:pt x="344573" y="19750"/>
                  </a:cubicBezTo>
                  <a:cubicBezTo>
                    <a:pt x="512310" y="21020"/>
                    <a:pt x="685130" y="27370"/>
                    <a:pt x="857950" y="24830"/>
                  </a:cubicBezTo>
                  <a:cubicBezTo>
                    <a:pt x="939277" y="23560"/>
                    <a:pt x="1020604" y="19750"/>
                    <a:pt x="1101931" y="17210"/>
                  </a:cubicBezTo>
                  <a:cubicBezTo>
                    <a:pt x="1188341" y="14670"/>
                    <a:pt x="1274751" y="14670"/>
                    <a:pt x="1361161" y="15940"/>
                  </a:cubicBezTo>
                  <a:cubicBezTo>
                    <a:pt x="1508566" y="17210"/>
                    <a:pt x="1655972" y="17210"/>
                    <a:pt x="1798294" y="15940"/>
                  </a:cubicBezTo>
                  <a:cubicBezTo>
                    <a:pt x="2164266" y="13400"/>
                    <a:pt x="2530237" y="17210"/>
                    <a:pt x="2901292" y="14670"/>
                  </a:cubicBezTo>
                  <a:cubicBezTo>
                    <a:pt x="3511245" y="8320"/>
                    <a:pt x="4121198" y="3240"/>
                    <a:pt x="4736233" y="7050"/>
                  </a:cubicBezTo>
                  <a:cubicBezTo>
                    <a:pt x="5081873" y="9590"/>
                    <a:pt x="5432596" y="13400"/>
                    <a:pt x="5778236" y="8320"/>
                  </a:cubicBezTo>
                  <a:cubicBezTo>
                    <a:pt x="5940890" y="5780"/>
                    <a:pt x="6103543" y="-1840"/>
                    <a:pt x="6266162" y="700"/>
                  </a:cubicBezTo>
                  <a:cubicBezTo>
                    <a:pt x="6278862" y="700"/>
                    <a:pt x="6304262" y="-3110"/>
                    <a:pt x="6313152" y="7050"/>
                  </a:cubicBezTo>
                  <a:cubicBezTo>
                    <a:pt x="6318232" y="12130"/>
                    <a:pt x="6316962" y="19750"/>
                    <a:pt x="6318232" y="26100"/>
                  </a:cubicBezTo>
                  <a:cubicBezTo>
                    <a:pt x="6319502" y="33720"/>
                    <a:pt x="6320772" y="42610"/>
                    <a:pt x="6323312" y="50230"/>
                  </a:cubicBezTo>
                  <a:cubicBezTo>
                    <a:pt x="6329662" y="109798"/>
                    <a:pt x="6328392" y="211050"/>
                    <a:pt x="6328392" y="312303"/>
                  </a:cubicBezTo>
                  <a:cubicBezTo>
                    <a:pt x="6328392" y="424404"/>
                    <a:pt x="6328392" y="536504"/>
                    <a:pt x="6328392" y="648605"/>
                  </a:cubicBezTo>
                  <a:cubicBezTo>
                    <a:pt x="6328392" y="894504"/>
                    <a:pt x="6327122" y="1136787"/>
                    <a:pt x="6324582" y="1382685"/>
                  </a:cubicBezTo>
                  <a:cubicBezTo>
                    <a:pt x="6322042" y="1592423"/>
                    <a:pt x="6319502" y="1798544"/>
                    <a:pt x="6319502" y="2008281"/>
                  </a:cubicBezTo>
                  <a:cubicBezTo>
                    <a:pt x="6318232" y="2463917"/>
                    <a:pt x="6316962" y="2923169"/>
                    <a:pt x="6316962" y="3382421"/>
                  </a:cubicBezTo>
                  <a:cubicBezTo>
                    <a:pt x="6315692" y="3751270"/>
                    <a:pt x="6318232" y="4123734"/>
                    <a:pt x="6314422" y="4492582"/>
                  </a:cubicBezTo>
                  <a:cubicBezTo>
                    <a:pt x="6314422" y="4535976"/>
                    <a:pt x="6313152" y="4576482"/>
                    <a:pt x="6311882" y="4591722"/>
                  </a:cubicBezTo>
                  <a:cubicBezTo>
                    <a:pt x="6310612" y="4606962"/>
                    <a:pt x="6305532" y="4618392"/>
                    <a:pt x="6289022" y="4617122"/>
                  </a:cubicBezTo>
                  <a:cubicBezTo>
                    <a:pt x="6267432" y="4614582"/>
                    <a:pt x="6189954" y="4610772"/>
                    <a:pt x="6098461" y="4612042"/>
                  </a:cubicBezTo>
                  <a:cubicBezTo>
                    <a:pt x="5752821" y="4614582"/>
                    <a:pt x="5412264" y="4612042"/>
                    <a:pt x="5066624" y="4609502"/>
                  </a:cubicBezTo>
                  <a:cubicBezTo>
                    <a:pt x="4380427" y="4604422"/>
                    <a:pt x="3694231" y="4609502"/>
                    <a:pt x="3008034" y="4605692"/>
                  </a:cubicBezTo>
                  <a:cubicBezTo>
                    <a:pt x="2647145" y="4603152"/>
                    <a:pt x="2286256" y="4604422"/>
                    <a:pt x="1925368" y="4604422"/>
                  </a:cubicBezTo>
                  <a:cubicBezTo>
                    <a:pt x="1828792" y="4604422"/>
                    <a:pt x="1737299" y="4603152"/>
                    <a:pt x="1640723" y="4603152"/>
                  </a:cubicBezTo>
                  <a:cubicBezTo>
                    <a:pt x="1472986" y="4601882"/>
                    <a:pt x="1310332" y="4605692"/>
                    <a:pt x="1142595" y="4604422"/>
                  </a:cubicBezTo>
                  <a:cubicBezTo>
                    <a:pt x="974858" y="4603152"/>
                    <a:pt x="802038" y="4601882"/>
                    <a:pt x="634301" y="4600612"/>
                  </a:cubicBezTo>
                  <a:cubicBezTo>
                    <a:pt x="461481" y="4599342"/>
                    <a:pt x="181919" y="4599342"/>
                    <a:pt x="41910" y="4596802"/>
                  </a:cubicBezTo>
                  <a:cubicBezTo>
                    <a:pt x="17780" y="4594262"/>
                    <a:pt x="19050" y="4592992"/>
                    <a:pt x="19050" y="4554057"/>
                  </a:cubicBezTo>
                  <a:cubicBezTo>
                    <a:pt x="19050" y="4543208"/>
                    <a:pt x="19050" y="4528743"/>
                    <a:pt x="19050" y="4517895"/>
                  </a:cubicBezTo>
                  <a:cubicBezTo>
                    <a:pt x="19050" y="4460036"/>
                    <a:pt x="19050" y="4405794"/>
                    <a:pt x="19050" y="4347936"/>
                  </a:cubicBezTo>
                  <a:cubicBezTo>
                    <a:pt x="19050" y="4145431"/>
                    <a:pt x="19050" y="3942926"/>
                    <a:pt x="19050" y="3740421"/>
                  </a:cubicBezTo>
                  <a:cubicBezTo>
                    <a:pt x="19050" y="3270320"/>
                    <a:pt x="19050" y="2800220"/>
                    <a:pt x="19050" y="2330119"/>
                  </a:cubicBezTo>
                  <a:cubicBezTo>
                    <a:pt x="19050" y="2210786"/>
                    <a:pt x="19050" y="2095069"/>
                    <a:pt x="17780" y="1975736"/>
                  </a:cubicBezTo>
                  <a:cubicBezTo>
                    <a:pt x="12700" y="1487554"/>
                    <a:pt x="12700" y="999373"/>
                    <a:pt x="8890" y="514808"/>
                  </a:cubicBezTo>
                  <a:cubicBezTo>
                    <a:pt x="8890" y="409939"/>
                    <a:pt x="7620" y="305070"/>
                    <a:pt x="7620" y="200202"/>
                  </a:cubicBezTo>
                  <a:cubicBezTo>
                    <a:pt x="3810" y="95333"/>
                    <a:pt x="0" y="45150"/>
                    <a:pt x="0" y="12130"/>
                  </a:cubicBezTo>
                  <a:close/>
                  <a:moveTo>
                    <a:pt x="6285212" y="4584102"/>
                  </a:moveTo>
                  <a:cubicBezTo>
                    <a:pt x="6287752" y="4492582"/>
                    <a:pt x="6286482" y="4380481"/>
                    <a:pt x="6287752" y="4264764"/>
                  </a:cubicBezTo>
                  <a:cubicBezTo>
                    <a:pt x="6289022" y="4044178"/>
                    <a:pt x="6289022" y="3819977"/>
                    <a:pt x="6290292" y="3599391"/>
                  </a:cubicBezTo>
                  <a:cubicBezTo>
                    <a:pt x="6291562" y="3118442"/>
                    <a:pt x="6292832" y="2641109"/>
                    <a:pt x="6294102" y="2160160"/>
                  </a:cubicBezTo>
                  <a:cubicBezTo>
                    <a:pt x="6296642" y="1559877"/>
                    <a:pt x="6301722" y="963211"/>
                    <a:pt x="6302992" y="362929"/>
                  </a:cubicBezTo>
                  <a:cubicBezTo>
                    <a:pt x="6302992" y="265293"/>
                    <a:pt x="6304262" y="167656"/>
                    <a:pt x="6302992" y="70550"/>
                  </a:cubicBezTo>
                  <a:cubicBezTo>
                    <a:pt x="6302992" y="61660"/>
                    <a:pt x="6301722" y="52770"/>
                    <a:pt x="6299182" y="43880"/>
                  </a:cubicBezTo>
                  <a:cubicBezTo>
                    <a:pt x="6297912" y="40070"/>
                    <a:pt x="6297912" y="36260"/>
                    <a:pt x="6296642" y="32450"/>
                  </a:cubicBezTo>
                  <a:cubicBezTo>
                    <a:pt x="6295372" y="23560"/>
                    <a:pt x="6296642" y="26100"/>
                    <a:pt x="6289022" y="23560"/>
                  </a:cubicBezTo>
                  <a:cubicBezTo>
                    <a:pt x="6275052" y="18480"/>
                    <a:pt x="6215368" y="22290"/>
                    <a:pt x="6159456" y="22290"/>
                  </a:cubicBezTo>
                  <a:cubicBezTo>
                    <a:pt x="5823982" y="28640"/>
                    <a:pt x="5488508" y="32450"/>
                    <a:pt x="5147951" y="28640"/>
                  </a:cubicBezTo>
                  <a:cubicBezTo>
                    <a:pt x="4482086" y="22290"/>
                    <a:pt x="3806055" y="21020"/>
                    <a:pt x="3140190" y="32450"/>
                  </a:cubicBezTo>
                  <a:cubicBezTo>
                    <a:pt x="2957204" y="36260"/>
                    <a:pt x="2774218" y="37530"/>
                    <a:pt x="2591233" y="37530"/>
                  </a:cubicBezTo>
                  <a:cubicBezTo>
                    <a:pt x="2433662" y="37530"/>
                    <a:pt x="2271007" y="33720"/>
                    <a:pt x="2113436" y="34990"/>
                  </a:cubicBezTo>
                  <a:cubicBezTo>
                    <a:pt x="1859289" y="37530"/>
                    <a:pt x="1610225" y="36260"/>
                    <a:pt x="1356078" y="36260"/>
                  </a:cubicBezTo>
                  <a:cubicBezTo>
                    <a:pt x="1188341" y="36260"/>
                    <a:pt x="1025687" y="45150"/>
                    <a:pt x="857950" y="46420"/>
                  </a:cubicBezTo>
                  <a:cubicBezTo>
                    <a:pt x="700379" y="47690"/>
                    <a:pt x="537725" y="41340"/>
                    <a:pt x="375071" y="38800"/>
                  </a:cubicBezTo>
                  <a:cubicBezTo>
                    <a:pt x="298827" y="37530"/>
                    <a:pt x="217500" y="36260"/>
                    <a:pt x="136173" y="34990"/>
                  </a:cubicBezTo>
                  <a:cubicBezTo>
                    <a:pt x="95509" y="33720"/>
                    <a:pt x="54846" y="33720"/>
                    <a:pt x="43180" y="32450"/>
                  </a:cubicBezTo>
                  <a:cubicBezTo>
                    <a:pt x="38100" y="32450"/>
                    <a:pt x="31750" y="31180"/>
                    <a:pt x="27940" y="32450"/>
                  </a:cubicBezTo>
                  <a:cubicBezTo>
                    <a:pt x="21590" y="34990"/>
                    <a:pt x="22860" y="32450"/>
                    <a:pt x="21590" y="41340"/>
                  </a:cubicBezTo>
                  <a:cubicBezTo>
                    <a:pt x="19050" y="56580"/>
                    <a:pt x="24130" y="80869"/>
                    <a:pt x="24130" y="124262"/>
                  </a:cubicBezTo>
                  <a:cubicBezTo>
                    <a:pt x="25400" y="178505"/>
                    <a:pt x="25400" y="232747"/>
                    <a:pt x="25400" y="286990"/>
                  </a:cubicBezTo>
                  <a:cubicBezTo>
                    <a:pt x="25400" y="511191"/>
                    <a:pt x="21590" y="731777"/>
                    <a:pt x="25400" y="955979"/>
                  </a:cubicBezTo>
                  <a:cubicBezTo>
                    <a:pt x="30480" y="1223575"/>
                    <a:pt x="30480" y="1491170"/>
                    <a:pt x="30480" y="1758766"/>
                  </a:cubicBezTo>
                  <a:cubicBezTo>
                    <a:pt x="31750" y="2192705"/>
                    <a:pt x="31750" y="2626644"/>
                    <a:pt x="31750" y="3060583"/>
                  </a:cubicBezTo>
                  <a:cubicBezTo>
                    <a:pt x="31750" y="3487290"/>
                    <a:pt x="31750" y="3913997"/>
                    <a:pt x="33020" y="4340703"/>
                  </a:cubicBezTo>
                  <a:cubicBezTo>
                    <a:pt x="33020" y="4380481"/>
                    <a:pt x="33020" y="4423875"/>
                    <a:pt x="33020" y="4463653"/>
                  </a:cubicBezTo>
                  <a:cubicBezTo>
                    <a:pt x="33020" y="4499815"/>
                    <a:pt x="33020" y="4539592"/>
                    <a:pt x="39370" y="4576482"/>
                  </a:cubicBezTo>
                  <a:cubicBezTo>
                    <a:pt x="45720" y="4580292"/>
                    <a:pt x="100592" y="4580292"/>
                    <a:pt x="131090" y="4581562"/>
                  </a:cubicBezTo>
                  <a:cubicBezTo>
                    <a:pt x="181919" y="4582832"/>
                    <a:pt x="227666" y="4582832"/>
                    <a:pt x="273412" y="4582832"/>
                  </a:cubicBezTo>
                  <a:cubicBezTo>
                    <a:pt x="430983" y="4580292"/>
                    <a:pt x="583472" y="4581562"/>
                    <a:pt x="741043" y="4582832"/>
                  </a:cubicBezTo>
                  <a:cubicBezTo>
                    <a:pt x="817287" y="4582832"/>
                    <a:pt x="898614" y="4582832"/>
                    <a:pt x="974858" y="4584102"/>
                  </a:cubicBezTo>
                  <a:cubicBezTo>
                    <a:pt x="1056185" y="4585372"/>
                    <a:pt x="1142595" y="4590452"/>
                    <a:pt x="1223922" y="4586642"/>
                  </a:cubicBezTo>
                  <a:cubicBezTo>
                    <a:pt x="1376410" y="4580292"/>
                    <a:pt x="1539064" y="4584102"/>
                    <a:pt x="1691552" y="4584102"/>
                  </a:cubicBezTo>
                  <a:cubicBezTo>
                    <a:pt x="1793211" y="4584102"/>
                    <a:pt x="1894870" y="4587912"/>
                    <a:pt x="1996529" y="4587912"/>
                  </a:cubicBezTo>
                  <a:cubicBezTo>
                    <a:pt x="2082939" y="4587912"/>
                    <a:pt x="2174431" y="4587912"/>
                    <a:pt x="2260841" y="4586642"/>
                  </a:cubicBezTo>
                  <a:cubicBezTo>
                    <a:pt x="2672560" y="4585372"/>
                    <a:pt x="3079195" y="4584102"/>
                    <a:pt x="3485830" y="4586642"/>
                  </a:cubicBezTo>
                  <a:cubicBezTo>
                    <a:pt x="3648484" y="4587912"/>
                    <a:pt x="3811138" y="4585372"/>
                    <a:pt x="3973792" y="4585372"/>
                  </a:cubicBezTo>
                  <a:cubicBezTo>
                    <a:pt x="4131363" y="4584102"/>
                    <a:pt x="4288934" y="4580292"/>
                    <a:pt x="4446505" y="4584102"/>
                  </a:cubicBezTo>
                  <a:cubicBezTo>
                    <a:pt x="4604076" y="4587912"/>
                    <a:pt x="4766731" y="4585372"/>
                    <a:pt x="4924302" y="4589182"/>
                  </a:cubicBezTo>
                  <a:cubicBezTo>
                    <a:pt x="5086956" y="4592992"/>
                    <a:pt x="5249610" y="4587912"/>
                    <a:pt x="5412264" y="4587912"/>
                  </a:cubicBezTo>
                  <a:cubicBezTo>
                    <a:pt x="5569835" y="4587912"/>
                    <a:pt x="5732489" y="4587912"/>
                    <a:pt x="5890060" y="4589182"/>
                  </a:cubicBezTo>
                  <a:cubicBezTo>
                    <a:pt x="6047631" y="4586642"/>
                    <a:pt x="6195037" y="4584102"/>
                    <a:pt x="6285212" y="4584102"/>
                  </a:cubicBezTo>
                  <a:close/>
                </a:path>
              </a:pathLst>
            </a:custGeom>
            <a:solidFill>
              <a:srgbClr val="F8F7F2"/>
            </a:solidFill>
          </p:spPr>
          <p:txBody>
            <a:bodyPr/>
            <a:lstStyle/>
            <a:p>
              <a:endParaRPr lang="it-IT"/>
            </a:p>
          </p:txBody>
        </p:sp>
      </p:grpSp>
      <p:sp>
        <p:nvSpPr>
          <p:cNvPr id="58" name="Freeform 58"/>
          <p:cNvSpPr/>
          <p:nvPr/>
        </p:nvSpPr>
        <p:spPr>
          <a:xfrm>
            <a:off x="16665133" y="25972177"/>
            <a:ext cx="7294210" cy="6981685"/>
          </a:xfrm>
          <a:custGeom>
            <a:avLst/>
            <a:gdLst/>
            <a:ahLst/>
            <a:cxnLst/>
            <a:rect l="l" t="t" r="r" b="b"/>
            <a:pathLst>
              <a:path w="7294210" h="6981685">
                <a:moveTo>
                  <a:pt x="0" y="0"/>
                </a:moveTo>
                <a:lnTo>
                  <a:pt x="7294210" y="0"/>
                </a:lnTo>
                <a:lnTo>
                  <a:pt x="7294210" y="6981685"/>
                </a:lnTo>
                <a:lnTo>
                  <a:pt x="0" y="6981685"/>
                </a:lnTo>
                <a:lnTo>
                  <a:pt x="0" y="0"/>
                </a:lnTo>
                <a:close/>
              </a:path>
            </a:pathLst>
          </a:custGeom>
          <a:blipFill>
            <a:blip r:embed="rId7"/>
            <a:stretch>
              <a:fillRect l="-12828" t="-8020" r="-23636"/>
            </a:stretch>
          </a:blipFill>
        </p:spPr>
        <p:txBody>
          <a:bodyPr/>
          <a:lstStyle/>
          <a:p>
            <a:endParaRPr lang="it-IT"/>
          </a:p>
        </p:txBody>
      </p:sp>
      <p:sp>
        <p:nvSpPr>
          <p:cNvPr id="59" name="Freeform 59"/>
          <p:cNvSpPr/>
          <p:nvPr/>
        </p:nvSpPr>
        <p:spPr>
          <a:xfrm>
            <a:off x="24202130" y="26128168"/>
            <a:ext cx="7215668" cy="6440073"/>
          </a:xfrm>
          <a:custGeom>
            <a:avLst/>
            <a:gdLst/>
            <a:ahLst/>
            <a:cxnLst/>
            <a:rect l="l" t="t" r="r" b="b"/>
            <a:pathLst>
              <a:path w="7215668" h="6440073">
                <a:moveTo>
                  <a:pt x="0" y="0"/>
                </a:moveTo>
                <a:lnTo>
                  <a:pt x="7215668" y="0"/>
                </a:lnTo>
                <a:lnTo>
                  <a:pt x="7215668" y="6440073"/>
                </a:lnTo>
                <a:lnTo>
                  <a:pt x="0" y="6440073"/>
                </a:lnTo>
                <a:lnTo>
                  <a:pt x="0" y="0"/>
                </a:lnTo>
                <a:close/>
              </a:path>
            </a:pathLst>
          </a:custGeom>
          <a:blipFill>
            <a:blip r:embed="rId8"/>
            <a:stretch>
              <a:fillRect t="-5084" b="-5084"/>
            </a:stretch>
          </a:blipFill>
        </p:spPr>
        <p:txBody>
          <a:bodyPr/>
          <a:lstStyle/>
          <a:p>
            <a:endParaRPr lang="it-IT"/>
          </a:p>
        </p:txBody>
      </p:sp>
      <p:sp>
        <p:nvSpPr>
          <p:cNvPr id="60" name="TextBox 60"/>
          <p:cNvSpPr txBox="1"/>
          <p:nvPr/>
        </p:nvSpPr>
        <p:spPr>
          <a:xfrm>
            <a:off x="10006191" y="805955"/>
            <a:ext cx="18025594" cy="2292994"/>
          </a:xfrm>
          <a:prstGeom prst="rect">
            <a:avLst/>
          </a:prstGeom>
        </p:spPr>
        <p:txBody>
          <a:bodyPr lIns="0" tIns="0" rIns="0" bIns="0" rtlCol="0" anchor="t">
            <a:spAutoFit/>
          </a:bodyPr>
          <a:lstStyle/>
          <a:p>
            <a:pPr algn="ctr">
              <a:lnSpc>
                <a:spcPts val="5657"/>
              </a:lnSpc>
            </a:pPr>
            <a:r>
              <a:rPr lang="en-US" sz="5657" spc="5">
                <a:solidFill>
                  <a:srgbClr val="171810"/>
                </a:solidFill>
                <a:latin typeface="Times New Roman MT"/>
                <a:ea typeface="Times New Roman MT"/>
                <a:cs typeface="Times New Roman MT"/>
                <a:sym typeface="Times New Roman MT"/>
              </a:rPr>
              <a:t>Implicit Error Monitoring and Perceived Eco-Anxiety:</a:t>
            </a:r>
          </a:p>
          <a:p>
            <a:pPr algn="ctr">
              <a:lnSpc>
                <a:spcPts val="5657"/>
              </a:lnSpc>
            </a:pPr>
            <a:r>
              <a:rPr lang="en-US" sz="5657" spc="5">
                <a:solidFill>
                  <a:srgbClr val="171810"/>
                </a:solidFill>
                <a:latin typeface="Times New Roman MT"/>
                <a:ea typeface="Times New Roman MT"/>
                <a:cs typeface="Times New Roman MT"/>
                <a:sym typeface="Times New Roman MT"/>
              </a:rPr>
              <a:t>The Relationship Between Environmental Dimension and Personal Variables</a:t>
            </a:r>
          </a:p>
        </p:txBody>
      </p:sp>
      <p:sp>
        <p:nvSpPr>
          <p:cNvPr id="61" name="TextBox 61"/>
          <p:cNvSpPr txBox="1"/>
          <p:nvPr/>
        </p:nvSpPr>
        <p:spPr>
          <a:xfrm>
            <a:off x="1078747" y="6850962"/>
            <a:ext cx="6839231" cy="2743962"/>
          </a:xfrm>
          <a:prstGeom prst="rect">
            <a:avLst/>
          </a:prstGeom>
        </p:spPr>
        <p:txBody>
          <a:bodyPr lIns="0" tIns="0" rIns="0" bIns="0" rtlCol="0" anchor="t">
            <a:spAutoFit/>
          </a:bodyPr>
          <a:lstStyle/>
          <a:p>
            <a:pPr algn="l">
              <a:lnSpc>
                <a:spcPts val="4209"/>
              </a:lnSpc>
            </a:pPr>
            <a:r>
              <a:rPr lang="en-US" sz="3450" b="1">
                <a:solidFill>
                  <a:srgbClr val="171810"/>
                </a:solidFill>
                <a:latin typeface="Times New Roman MT Bold"/>
                <a:ea typeface="Times New Roman MT Bold"/>
                <a:cs typeface="Times New Roman MT Bold"/>
                <a:sym typeface="Times New Roman MT Bold"/>
              </a:rPr>
              <a:t>Climate change affects mental health. Eco-anxiety, Eco-guilt and Eco-grief represent a complex emotional response linked to the perception of environmental threats.</a:t>
            </a:r>
          </a:p>
        </p:txBody>
      </p:sp>
      <p:sp>
        <p:nvSpPr>
          <p:cNvPr id="62" name="TextBox 62"/>
          <p:cNvSpPr txBox="1"/>
          <p:nvPr/>
        </p:nvSpPr>
        <p:spPr>
          <a:xfrm>
            <a:off x="5768518" y="3072721"/>
            <a:ext cx="10719533" cy="705577"/>
          </a:xfrm>
          <a:prstGeom prst="rect">
            <a:avLst/>
          </a:prstGeom>
        </p:spPr>
        <p:txBody>
          <a:bodyPr lIns="0" tIns="0" rIns="0" bIns="0" rtlCol="0" anchor="t">
            <a:spAutoFit/>
          </a:bodyPr>
          <a:lstStyle/>
          <a:p>
            <a:pPr algn="l">
              <a:lnSpc>
                <a:spcPts val="4905"/>
              </a:lnSpc>
            </a:pPr>
            <a:r>
              <a:rPr lang="en-US" sz="4087">
                <a:solidFill>
                  <a:srgbClr val="171810"/>
                </a:solidFill>
                <a:latin typeface="Times New Roman MT"/>
                <a:ea typeface="Times New Roman MT"/>
                <a:cs typeface="Times New Roman MT"/>
                <a:sym typeface="Times New Roman MT"/>
              </a:rPr>
              <a:t>Vlad A L, Berardo G,  Scandola M</a:t>
            </a:r>
          </a:p>
        </p:txBody>
      </p:sp>
      <p:sp>
        <p:nvSpPr>
          <p:cNvPr id="63" name="TextBox 63"/>
          <p:cNvSpPr txBox="1"/>
          <p:nvPr/>
        </p:nvSpPr>
        <p:spPr>
          <a:xfrm>
            <a:off x="1766280" y="5775384"/>
            <a:ext cx="4915351" cy="696824"/>
          </a:xfrm>
          <a:prstGeom prst="rect">
            <a:avLst/>
          </a:prstGeom>
        </p:spPr>
        <p:txBody>
          <a:bodyPr lIns="0" tIns="0" rIns="0" bIns="0" rtlCol="0" anchor="t">
            <a:spAutoFit/>
          </a:bodyPr>
          <a:lstStyle/>
          <a:p>
            <a:pPr marL="0" lvl="0" indent="0" algn="ctr">
              <a:lnSpc>
                <a:spcPts val="4745"/>
              </a:lnSpc>
              <a:spcBef>
                <a:spcPct val="0"/>
              </a:spcBef>
            </a:pPr>
            <a:r>
              <a:rPr lang="en-US" sz="4842">
                <a:solidFill>
                  <a:srgbClr val="F8F7F2"/>
                </a:solidFill>
                <a:latin typeface="True Typewriter"/>
                <a:ea typeface="True Typewriter"/>
                <a:cs typeface="True Typewriter"/>
                <a:sym typeface="True Typewriter"/>
              </a:rPr>
              <a:t>ECO-EMOTIONS</a:t>
            </a:r>
          </a:p>
        </p:txBody>
      </p:sp>
      <p:sp>
        <p:nvSpPr>
          <p:cNvPr id="64" name="TextBox 64"/>
          <p:cNvSpPr txBox="1"/>
          <p:nvPr/>
        </p:nvSpPr>
        <p:spPr>
          <a:xfrm>
            <a:off x="8827352" y="6900880"/>
            <a:ext cx="6671264" cy="2743953"/>
          </a:xfrm>
          <a:prstGeom prst="rect">
            <a:avLst/>
          </a:prstGeom>
        </p:spPr>
        <p:txBody>
          <a:bodyPr lIns="0" tIns="0" rIns="0" bIns="0" rtlCol="0" anchor="t">
            <a:spAutoFit/>
          </a:bodyPr>
          <a:lstStyle/>
          <a:p>
            <a:pPr algn="l">
              <a:lnSpc>
                <a:spcPts val="4213"/>
              </a:lnSpc>
            </a:pPr>
            <a:r>
              <a:rPr lang="en-US" sz="3453" b="1">
                <a:solidFill>
                  <a:srgbClr val="171810"/>
                </a:solidFill>
                <a:latin typeface="Times New Roman MT Bold"/>
                <a:ea typeface="Times New Roman MT Bold"/>
                <a:cs typeface="Times New Roman MT Bold"/>
                <a:sym typeface="Times New Roman MT Bold"/>
              </a:rPr>
              <a:t>This study aims to explore the relationship between eco-emotions, environmental responsibility, and implicit cognitive processes related to conflict monitoring.</a:t>
            </a:r>
          </a:p>
        </p:txBody>
      </p:sp>
      <p:sp>
        <p:nvSpPr>
          <p:cNvPr id="65" name="TextBox 65"/>
          <p:cNvSpPr txBox="1"/>
          <p:nvPr/>
        </p:nvSpPr>
        <p:spPr>
          <a:xfrm>
            <a:off x="10190843" y="5798198"/>
            <a:ext cx="4219510" cy="697679"/>
          </a:xfrm>
          <a:prstGeom prst="rect">
            <a:avLst/>
          </a:prstGeom>
        </p:spPr>
        <p:txBody>
          <a:bodyPr lIns="0" tIns="0" rIns="0" bIns="0" rtlCol="0" anchor="t">
            <a:spAutoFit/>
          </a:bodyPr>
          <a:lstStyle/>
          <a:p>
            <a:pPr marL="0" lvl="0" indent="0" algn="ctr">
              <a:lnSpc>
                <a:spcPts val="4759"/>
              </a:lnSpc>
              <a:spcBef>
                <a:spcPct val="0"/>
              </a:spcBef>
            </a:pPr>
            <a:r>
              <a:rPr lang="en-US" sz="4856">
                <a:solidFill>
                  <a:srgbClr val="F8F7F2"/>
                </a:solidFill>
                <a:latin typeface="True Typewriter"/>
                <a:ea typeface="True Typewriter"/>
                <a:cs typeface="True Typewriter"/>
                <a:sym typeface="True Typewriter"/>
              </a:rPr>
              <a:t>GOALS</a:t>
            </a:r>
          </a:p>
        </p:txBody>
      </p:sp>
      <p:sp>
        <p:nvSpPr>
          <p:cNvPr id="66" name="TextBox 66"/>
          <p:cNvSpPr txBox="1"/>
          <p:nvPr/>
        </p:nvSpPr>
        <p:spPr>
          <a:xfrm>
            <a:off x="16956467" y="6850962"/>
            <a:ext cx="6481413" cy="3810754"/>
          </a:xfrm>
          <a:prstGeom prst="rect">
            <a:avLst/>
          </a:prstGeom>
        </p:spPr>
        <p:txBody>
          <a:bodyPr lIns="0" tIns="0" rIns="0" bIns="0" rtlCol="0" anchor="t">
            <a:spAutoFit/>
          </a:bodyPr>
          <a:lstStyle/>
          <a:p>
            <a:pPr algn="l">
              <a:lnSpc>
                <a:spcPts val="4213"/>
              </a:lnSpc>
            </a:pPr>
            <a:r>
              <a:rPr lang="en-US" sz="3453" b="1">
                <a:solidFill>
                  <a:srgbClr val="171810"/>
                </a:solidFill>
                <a:latin typeface="Times New Roman MT Bold"/>
                <a:ea typeface="Times New Roman MT Bold"/>
                <a:cs typeface="Times New Roman MT Bold"/>
                <a:sym typeface="Times New Roman MT Bold"/>
              </a:rPr>
              <a:t>Eco-emotions influence decision-making and behavioral processes. Conflict monitoring, mediated by ACC activity, enables the regulation of discrepancies between automatic responses and expected behaviors.</a:t>
            </a:r>
          </a:p>
        </p:txBody>
      </p:sp>
      <p:sp>
        <p:nvSpPr>
          <p:cNvPr id="67" name="TextBox 67"/>
          <p:cNvSpPr txBox="1"/>
          <p:nvPr/>
        </p:nvSpPr>
        <p:spPr>
          <a:xfrm>
            <a:off x="18013161" y="5585115"/>
            <a:ext cx="4219510" cy="1106746"/>
          </a:xfrm>
          <a:prstGeom prst="rect">
            <a:avLst/>
          </a:prstGeom>
        </p:spPr>
        <p:txBody>
          <a:bodyPr lIns="0" tIns="0" rIns="0" bIns="0" rtlCol="0" anchor="t">
            <a:spAutoFit/>
          </a:bodyPr>
          <a:lstStyle/>
          <a:p>
            <a:pPr marL="0" lvl="0" indent="0" algn="ctr">
              <a:lnSpc>
                <a:spcPts val="4073"/>
              </a:lnSpc>
              <a:spcBef>
                <a:spcPct val="0"/>
              </a:spcBef>
            </a:pPr>
            <a:r>
              <a:rPr lang="en-US" sz="4156">
                <a:solidFill>
                  <a:srgbClr val="F8F7F2"/>
                </a:solidFill>
                <a:latin typeface="True Typewriter"/>
                <a:ea typeface="True Typewriter"/>
                <a:cs typeface="True Typewriter"/>
                <a:sym typeface="True Typewriter"/>
              </a:rPr>
              <a:t>THEORETICAL FRAMEWORK</a:t>
            </a:r>
          </a:p>
        </p:txBody>
      </p:sp>
      <p:sp>
        <p:nvSpPr>
          <p:cNvPr id="68" name="TextBox 68"/>
          <p:cNvSpPr txBox="1"/>
          <p:nvPr/>
        </p:nvSpPr>
        <p:spPr>
          <a:xfrm>
            <a:off x="5527368" y="4129071"/>
            <a:ext cx="14148238" cy="1417944"/>
          </a:xfrm>
          <a:prstGeom prst="rect">
            <a:avLst/>
          </a:prstGeom>
        </p:spPr>
        <p:txBody>
          <a:bodyPr lIns="0" tIns="0" rIns="0" bIns="0" rtlCol="0" anchor="t">
            <a:spAutoFit/>
          </a:bodyPr>
          <a:lstStyle/>
          <a:p>
            <a:pPr algn="l">
              <a:lnSpc>
                <a:spcPts val="5254"/>
              </a:lnSpc>
            </a:pPr>
            <a:r>
              <a:rPr lang="en-US" sz="4379">
                <a:solidFill>
                  <a:srgbClr val="171810"/>
                </a:solidFill>
                <a:latin typeface="Times New Roman MT"/>
                <a:ea typeface="Times New Roman MT"/>
                <a:cs typeface="Times New Roman MT"/>
                <a:sym typeface="Times New Roman MT"/>
              </a:rPr>
              <a:t>Department of human sciences, University of Verona</a:t>
            </a:r>
          </a:p>
          <a:p>
            <a:pPr algn="l">
              <a:lnSpc>
                <a:spcPts val="5254"/>
              </a:lnSpc>
            </a:pPr>
            <a:endParaRPr lang="en-US" sz="4379">
              <a:solidFill>
                <a:srgbClr val="171810"/>
              </a:solidFill>
              <a:latin typeface="Times New Roman MT"/>
              <a:ea typeface="Times New Roman MT"/>
              <a:cs typeface="Times New Roman MT"/>
              <a:sym typeface="Times New Roman MT"/>
            </a:endParaRPr>
          </a:p>
        </p:txBody>
      </p:sp>
      <p:sp>
        <p:nvSpPr>
          <p:cNvPr id="69" name="TextBox 69"/>
          <p:cNvSpPr txBox="1"/>
          <p:nvPr/>
        </p:nvSpPr>
        <p:spPr>
          <a:xfrm>
            <a:off x="26460607" y="3852382"/>
            <a:ext cx="13150568" cy="761086"/>
          </a:xfrm>
          <a:prstGeom prst="rect">
            <a:avLst/>
          </a:prstGeom>
        </p:spPr>
        <p:txBody>
          <a:bodyPr lIns="0" tIns="0" rIns="0" bIns="0" rtlCol="0" anchor="t">
            <a:spAutoFit/>
          </a:bodyPr>
          <a:lstStyle/>
          <a:p>
            <a:pPr algn="l">
              <a:lnSpc>
                <a:spcPts val="5371"/>
              </a:lnSpc>
            </a:pPr>
            <a:r>
              <a:rPr lang="en-US" sz="4476">
                <a:solidFill>
                  <a:srgbClr val="171810"/>
                </a:solidFill>
                <a:latin typeface="Times New Roman MT"/>
                <a:ea typeface="Times New Roman MT"/>
                <a:cs typeface="Times New Roman MT"/>
                <a:sym typeface="Times New Roman MT"/>
              </a:rPr>
              <a:t>annalaura.vlad@univr.it</a:t>
            </a:r>
          </a:p>
        </p:txBody>
      </p:sp>
      <p:sp>
        <p:nvSpPr>
          <p:cNvPr id="70" name="TextBox 70"/>
          <p:cNvSpPr txBox="1"/>
          <p:nvPr/>
        </p:nvSpPr>
        <p:spPr>
          <a:xfrm>
            <a:off x="32152014" y="7397191"/>
            <a:ext cx="9525" cy="4978399"/>
          </a:xfrm>
          <a:prstGeom prst="rect">
            <a:avLst/>
          </a:prstGeom>
        </p:spPr>
        <p:txBody>
          <a:bodyPr lIns="0" tIns="0" rIns="0" bIns="0" rtlCol="0" anchor="t">
            <a:spAutoFit/>
          </a:bodyPr>
          <a:lstStyle/>
          <a:p>
            <a:pPr algn="ctr">
              <a:lnSpc>
                <a:spcPts val="40600"/>
              </a:lnSpc>
            </a:pPr>
            <a:endParaRPr/>
          </a:p>
        </p:txBody>
      </p:sp>
      <p:sp>
        <p:nvSpPr>
          <p:cNvPr id="71" name="TextBox 71"/>
          <p:cNvSpPr txBox="1"/>
          <p:nvPr/>
        </p:nvSpPr>
        <p:spPr>
          <a:xfrm>
            <a:off x="742043" y="10856198"/>
            <a:ext cx="31051969" cy="1781694"/>
          </a:xfrm>
          <a:prstGeom prst="rect">
            <a:avLst/>
          </a:prstGeom>
        </p:spPr>
        <p:txBody>
          <a:bodyPr lIns="0" tIns="0" rIns="0" bIns="0" rtlCol="0" anchor="t">
            <a:spAutoFit/>
          </a:bodyPr>
          <a:lstStyle/>
          <a:p>
            <a:pPr algn="ctr">
              <a:lnSpc>
                <a:spcPts val="6796"/>
              </a:lnSpc>
            </a:pPr>
            <a:r>
              <a:rPr lang="en-US" sz="4854" b="1">
                <a:solidFill>
                  <a:srgbClr val="FFFFFF"/>
                </a:solidFill>
                <a:latin typeface="Times New Roman MT Bold"/>
                <a:ea typeface="Times New Roman MT Bold"/>
                <a:cs typeface="Times New Roman MT Bold"/>
                <a:sym typeface="Times New Roman MT Bold"/>
              </a:rPr>
              <a:t>How do perceived environmental responsibility and eco-emotions (eco-anxiety, eco-guilt, eco-grief) influence implicit conflict monitoring in cognitive tasks?</a:t>
            </a:r>
          </a:p>
        </p:txBody>
      </p:sp>
      <p:sp>
        <p:nvSpPr>
          <p:cNvPr id="72" name="TextBox 72"/>
          <p:cNvSpPr txBox="1"/>
          <p:nvPr/>
        </p:nvSpPr>
        <p:spPr>
          <a:xfrm>
            <a:off x="3314678" y="12629429"/>
            <a:ext cx="10576116" cy="751108"/>
          </a:xfrm>
          <a:prstGeom prst="rect">
            <a:avLst/>
          </a:prstGeom>
        </p:spPr>
        <p:txBody>
          <a:bodyPr lIns="0" tIns="0" rIns="0" bIns="0" rtlCol="0" anchor="t">
            <a:spAutoFit/>
          </a:bodyPr>
          <a:lstStyle/>
          <a:p>
            <a:pPr algn="l">
              <a:lnSpc>
                <a:spcPts val="5535"/>
              </a:lnSpc>
            </a:pPr>
            <a:r>
              <a:rPr lang="en-US" sz="3953" b="1">
                <a:solidFill>
                  <a:srgbClr val="7A4900"/>
                </a:solidFill>
                <a:latin typeface="Times New Roman MT Bold"/>
                <a:ea typeface="Times New Roman MT Bold"/>
                <a:cs typeface="Times New Roman MT Bold"/>
                <a:sym typeface="Times New Roman MT Bold"/>
              </a:rPr>
              <a:t>SAMPLE DESCTIPTION</a:t>
            </a:r>
          </a:p>
        </p:txBody>
      </p:sp>
      <p:sp>
        <p:nvSpPr>
          <p:cNvPr id="85" name="TextBox 85"/>
          <p:cNvSpPr txBox="1"/>
          <p:nvPr/>
        </p:nvSpPr>
        <p:spPr>
          <a:xfrm>
            <a:off x="24750684" y="6896159"/>
            <a:ext cx="6527301" cy="3277373"/>
          </a:xfrm>
          <a:prstGeom prst="rect">
            <a:avLst/>
          </a:prstGeom>
        </p:spPr>
        <p:txBody>
          <a:bodyPr lIns="0" tIns="0" rIns="0" bIns="0" rtlCol="0" anchor="t">
            <a:spAutoFit/>
          </a:bodyPr>
          <a:lstStyle/>
          <a:p>
            <a:pPr algn="l">
              <a:lnSpc>
                <a:spcPts val="4203"/>
              </a:lnSpc>
            </a:pPr>
            <a:r>
              <a:rPr lang="en-US" sz="3445" b="1">
                <a:solidFill>
                  <a:srgbClr val="171810"/>
                </a:solidFill>
                <a:latin typeface="Times New Roman MT Bold"/>
                <a:ea typeface="Times New Roman MT Bold"/>
                <a:cs typeface="Times New Roman MT Bold"/>
                <a:sym typeface="Times New Roman MT Bold"/>
              </a:rPr>
              <a:t>The environmental responsibility condition will influence conflict monitoring, leading to measurable differences in the ability to regulate discrepancies between automatic responses and expected behaviors.</a:t>
            </a:r>
          </a:p>
        </p:txBody>
      </p:sp>
      <p:sp>
        <p:nvSpPr>
          <p:cNvPr id="86" name="TextBox 86"/>
          <p:cNvSpPr txBox="1"/>
          <p:nvPr/>
        </p:nvSpPr>
        <p:spPr>
          <a:xfrm>
            <a:off x="25796848" y="5884861"/>
            <a:ext cx="4219510" cy="592784"/>
          </a:xfrm>
          <a:prstGeom prst="rect">
            <a:avLst/>
          </a:prstGeom>
        </p:spPr>
        <p:txBody>
          <a:bodyPr lIns="0" tIns="0" rIns="0" bIns="0" rtlCol="0" anchor="t">
            <a:spAutoFit/>
          </a:bodyPr>
          <a:lstStyle/>
          <a:p>
            <a:pPr marL="0" lvl="0" indent="0" algn="ctr">
              <a:lnSpc>
                <a:spcPts val="4073"/>
              </a:lnSpc>
              <a:spcBef>
                <a:spcPct val="0"/>
              </a:spcBef>
            </a:pPr>
            <a:r>
              <a:rPr lang="en-US" sz="4156">
                <a:solidFill>
                  <a:srgbClr val="F8F7F2"/>
                </a:solidFill>
                <a:latin typeface="True Typewriter"/>
                <a:ea typeface="True Typewriter"/>
                <a:cs typeface="True Typewriter"/>
                <a:sym typeface="True Typewriter"/>
              </a:rPr>
              <a:t>HYPOTHESIS</a:t>
            </a:r>
          </a:p>
        </p:txBody>
      </p:sp>
      <p:sp>
        <p:nvSpPr>
          <p:cNvPr id="87" name="TextBox 87"/>
          <p:cNvSpPr txBox="1"/>
          <p:nvPr/>
        </p:nvSpPr>
        <p:spPr>
          <a:xfrm>
            <a:off x="1645525" y="13259629"/>
            <a:ext cx="13122066" cy="3939967"/>
          </a:xfrm>
          <a:prstGeom prst="rect">
            <a:avLst/>
          </a:prstGeom>
        </p:spPr>
        <p:txBody>
          <a:bodyPr lIns="0" tIns="0" rIns="0" bIns="0" rtlCol="0" anchor="t">
            <a:spAutoFit/>
          </a:bodyPr>
          <a:lstStyle/>
          <a:p>
            <a:pPr algn="l">
              <a:lnSpc>
                <a:spcPts val="3816"/>
              </a:lnSpc>
              <a:spcBef>
                <a:spcPct val="0"/>
              </a:spcBef>
            </a:pPr>
            <a:r>
              <a:rPr lang="en-US" sz="3180" b="1">
                <a:solidFill>
                  <a:srgbClr val="FDFDFD"/>
                </a:solidFill>
                <a:latin typeface="Times New Roman MT Bold"/>
                <a:ea typeface="Times New Roman MT Bold"/>
                <a:cs typeface="Times New Roman MT Bold"/>
                <a:sym typeface="Times New Roman MT Bold"/>
              </a:rPr>
              <a:t>32 participants</a:t>
            </a:r>
          </a:p>
          <a:p>
            <a:pPr algn="l">
              <a:lnSpc>
                <a:spcPts val="3816"/>
              </a:lnSpc>
              <a:spcBef>
                <a:spcPct val="0"/>
              </a:spcBef>
            </a:pPr>
            <a:r>
              <a:rPr lang="en-US" sz="3180" b="1">
                <a:solidFill>
                  <a:srgbClr val="FDFDFD"/>
                </a:solidFill>
                <a:latin typeface="Times New Roman MT Bold"/>
                <a:ea typeface="Times New Roman MT Bold"/>
                <a:cs typeface="Times New Roman MT Bold"/>
                <a:sym typeface="Times New Roman MT Bold"/>
              </a:rPr>
              <a:t>Sex: 15 males, 17 females</a:t>
            </a:r>
          </a:p>
          <a:p>
            <a:pPr algn="l">
              <a:lnSpc>
                <a:spcPts val="3816"/>
              </a:lnSpc>
              <a:spcBef>
                <a:spcPct val="0"/>
              </a:spcBef>
            </a:pPr>
            <a:r>
              <a:rPr lang="en-US" sz="3180" b="1">
                <a:solidFill>
                  <a:srgbClr val="FDFDFD"/>
                </a:solidFill>
                <a:latin typeface="Times New Roman MT Bold"/>
                <a:ea typeface="Times New Roman MT Bold"/>
                <a:cs typeface="Times New Roman MT Bold"/>
                <a:sym typeface="Times New Roman MT Bold"/>
              </a:rPr>
              <a:t>Age: 18–40 years</a:t>
            </a:r>
          </a:p>
          <a:p>
            <a:pPr algn="l">
              <a:lnSpc>
                <a:spcPts val="3816"/>
              </a:lnSpc>
              <a:spcBef>
                <a:spcPct val="0"/>
              </a:spcBef>
            </a:pPr>
            <a:r>
              <a:rPr lang="en-US" sz="3180" b="1">
                <a:solidFill>
                  <a:srgbClr val="FDFDFD"/>
                </a:solidFill>
                <a:latin typeface="Times New Roman MT Bold"/>
                <a:ea typeface="Times New Roman MT Bold"/>
                <a:cs typeface="Times New Roman MT Bold"/>
                <a:sym typeface="Times New Roman MT Bold"/>
              </a:rPr>
              <a:t>Females: M = 23.88, SD = 4.94</a:t>
            </a:r>
          </a:p>
          <a:p>
            <a:pPr algn="l">
              <a:lnSpc>
                <a:spcPts val="3816"/>
              </a:lnSpc>
              <a:spcBef>
                <a:spcPct val="0"/>
              </a:spcBef>
            </a:pPr>
            <a:r>
              <a:rPr lang="en-US" sz="3180" b="1">
                <a:solidFill>
                  <a:srgbClr val="FDFDFD"/>
                </a:solidFill>
                <a:latin typeface="Times New Roman MT Bold"/>
                <a:ea typeface="Times New Roman MT Bold"/>
                <a:cs typeface="Times New Roman MT Bold"/>
                <a:sym typeface="Times New Roman MT Bold"/>
              </a:rPr>
              <a:t>Males: M = 23.80, SD = 2.73</a:t>
            </a:r>
          </a:p>
          <a:p>
            <a:pPr algn="l">
              <a:lnSpc>
                <a:spcPts val="3816"/>
              </a:lnSpc>
              <a:spcBef>
                <a:spcPct val="0"/>
              </a:spcBef>
            </a:pPr>
            <a:r>
              <a:rPr lang="en-US" sz="3180" b="1">
                <a:solidFill>
                  <a:srgbClr val="FDFDFD"/>
                </a:solidFill>
                <a:latin typeface="Times New Roman MT Bold"/>
                <a:ea typeface="Times New Roman MT Bold"/>
                <a:cs typeface="Times New Roman MT Bold"/>
                <a:sym typeface="Times New Roman MT Bold"/>
              </a:rPr>
              <a:t>Education: high school diploma or higher</a:t>
            </a:r>
          </a:p>
          <a:p>
            <a:pPr algn="l">
              <a:lnSpc>
                <a:spcPts val="3816"/>
              </a:lnSpc>
              <a:spcBef>
                <a:spcPct val="0"/>
              </a:spcBef>
            </a:pPr>
            <a:r>
              <a:rPr lang="en-US" sz="3180" b="1">
                <a:solidFill>
                  <a:srgbClr val="FDFDFD"/>
                </a:solidFill>
                <a:latin typeface="Times New Roman MT Bold"/>
                <a:ea typeface="Times New Roman MT Bold"/>
                <a:cs typeface="Times New Roman MT Bold"/>
                <a:sym typeface="Times New Roman MT Bold"/>
              </a:rPr>
              <a:t>Exclusion criteria: certified diagnoses of learning disorders</a:t>
            </a:r>
          </a:p>
          <a:p>
            <a:pPr algn="l">
              <a:lnSpc>
                <a:spcPts val="3816"/>
              </a:lnSpc>
              <a:spcBef>
                <a:spcPct val="0"/>
              </a:spcBef>
            </a:pPr>
            <a:r>
              <a:rPr lang="en-US" sz="3180" b="1">
                <a:solidFill>
                  <a:srgbClr val="FDFDFD"/>
                </a:solidFill>
                <a:latin typeface="Times New Roman MT Bold"/>
                <a:ea typeface="Times New Roman MT Bold"/>
                <a:cs typeface="Times New Roman MT Bold"/>
                <a:sym typeface="Times New Roman MT Bold"/>
              </a:rPr>
              <a:t>Participation: voluntary and unpaid</a:t>
            </a:r>
          </a:p>
        </p:txBody>
      </p:sp>
      <p:sp>
        <p:nvSpPr>
          <p:cNvPr id="88" name="TextBox 88"/>
          <p:cNvSpPr txBox="1"/>
          <p:nvPr/>
        </p:nvSpPr>
        <p:spPr>
          <a:xfrm>
            <a:off x="16586432" y="13610670"/>
            <a:ext cx="6519209" cy="3553834"/>
          </a:xfrm>
          <a:prstGeom prst="rect">
            <a:avLst/>
          </a:prstGeom>
        </p:spPr>
        <p:txBody>
          <a:bodyPr lIns="0" tIns="0" rIns="0" bIns="0" rtlCol="0" anchor="t">
            <a:spAutoFit/>
          </a:bodyPr>
          <a:lstStyle/>
          <a:p>
            <a:pPr marL="716900" lvl="1" indent="-358450" algn="l">
              <a:lnSpc>
                <a:spcPts val="3984"/>
              </a:lnSpc>
              <a:spcBef>
                <a:spcPct val="0"/>
              </a:spcBef>
              <a:buFont typeface="Arial"/>
              <a:buChar char="•"/>
            </a:pPr>
            <a:r>
              <a:rPr lang="en-US" sz="3320" b="1">
                <a:solidFill>
                  <a:srgbClr val="FDFDFD"/>
                </a:solidFill>
                <a:latin typeface="Times New Roman MT Bold"/>
                <a:ea typeface="Times New Roman MT Bold"/>
                <a:cs typeface="Times New Roman MT Bold"/>
                <a:sym typeface="Times New Roman MT Bold"/>
              </a:rPr>
              <a:t>EGuiQ-11 </a:t>
            </a:r>
          </a:p>
          <a:p>
            <a:pPr marL="716900" lvl="1" indent="-358450" algn="l">
              <a:lnSpc>
                <a:spcPts val="3984"/>
              </a:lnSpc>
              <a:spcBef>
                <a:spcPct val="0"/>
              </a:spcBef>
              <a:buFont typeface="Arial"/>
              <a:buChar char="•"/>
            </a:pPr>
            <a:r>
              <a:rPr lang="en-US" sz="3320" b="1">
                <a:solidFill>
                  <a:srgbClr val="FDFDFD"/>
                </a:solidFill>
                <a:latin typeface="Times New Roman MT Bold"/>
                <a:ea typeface="Times New Roman MT Bold"/>
                <a:cs typeface="Times New Roman MT Bold"/>
                <a:sym typeface="Times New Roman MT Bold"/>
              </a:rPr>
              <a:t>EGriQ-6 </a:t>
            </a:r>
          </a:p>
          <a:p>
            <a:pPr marL="716900" lvl="1" indent="-358450" algn="l">
              <a:lnSpc>
                <a:spcPts val="3984"/>
              </a:lnSpc>
              <a:spcBef>
                <a:spcPct val="0"/>
              </a:spcBef>
              <a:buFont typeface="Arial"/>
              <a:buChar char="•"/>
            </a:pPr>
            <a:r>
              <a:rPr lang="en-US" sz="3320" b="1">
                <a:solidFill>
                  <a:srgbClr val="FDFDFD"/>
                </a:solidFill>
                <a:latin typeface="Times New Roman MT Bold"/>
                <a:ea typeface="Times New Roman MT Bold"/>
                <a:cs typeface="Times New Roman MT Bold"/>
                <a:sym typeface="Times New Roman MT Bold"/>
              </a:rPr>
              <a:t>EAQ-22 </a:t>
            </a:r>
          </a:p>
          <a:p>
            <a:pPr marL="716900" lvl="1" indent="-358450" algn="l">
              <a:lnSpc>
                <a:spcPts val="3984"/>
              </a:lnSpc>
              <a:spcBef>
                <a:spcPct val="0"/>
              </a:spcBef>
              <a:buFont typeface="Arial"/>
              <a:buChar char="•"/>
            </a:pPr>
            <a:r>
              <a:rPr lang="en-US" sz="3320" b="1">
                <a:solidFill>
                  <a:srgbClr val="FDFDFD"/>
                </a:solidFill>
                <a:latin typeface="Times New Roman MT Bold"/>
                <a:ea typeface="Times New Roman MT Bold"/>
                <a:cs typeface="Times New Roman MT Bold"/>
                <a:sym typeface="Times New Roman MT Bold"/>
              </a:rPr>
              <a:t>OC–AN Scale </a:t>
            </a:r>
          </a:p>
          <a:p>
            <a:pPr marL="716900" lvl="1" indent="-358450" algn="l">
              <a:lnSpc>
                <a:spcPts val="3984"/>
              </a:lnSpc>
              <a:spcBef>
                <a:spcPct val="0"/>
              </a:spcBef>
              <a:buFont typeface="Arial"/>
              <a:buChar char="•"/>
            </a:pPr>
            <a:r>
              <a:rPr lang="en-US" sz="3320" b="1">
                <a:solidFill>
                  <a:srgbClr val="FDFDFD"/>
                </a:solidFill>
                <a:latin typeface="Times New Roman MT Bold"/>
                <a:ea typeface="Times New Roman MT Bold"/>
                <a:cs typeface="Times New Roman MT Bold"/>
                <a:sym typeface="Times New Roman MT Bold"/>
              </a:rPr>
              <a:t>HADS </a:t>
            </a:r>
          </a:p>
          <a:p>
            <a:pPr marL="716900" lvl="1" indent="-358450" algn="l">
              <a:lnSpc>
                <a:spcPts val="3984"/>
              </a:lnSpc>
              <a:spcBef>
                <a:spcPct val="0"/>
              </a:spcBef>
              <a:buFont typeface="Arial"/>
              <a:buChar char="•"/>
            </a:pPr>
            <a:r>
              <a:rPr lang="en-US" sz="3320" b="1">
                <a:solidFill>
                  <a:srgbClr val="FDFDFD"/>
                </a:solidFill>
                <a:latin typeface="Times New Roman MT Bold"/>
                <a:ea typeface="Times New Roman MT Bold"/>
                <a:cs typeface="Times New Roman MT Bold"/>
                <a:sym typeface="Times New Roman MT Bold"/>
              </a:rPr>
              <a:t>IRI </a:t>
            </a:r>
          </a:p>
          <a:p>
            <a:pPr marL="716900" lvl="1" indent="-358450" algn="l">
              <a:lnSpc>
                <a:spcPts val="3984"/>
              </a:lnSpc>
              <a:spcBef>
                <a:spcPct val="0"/>
              </a:spcBef>
              <a:buFont typeface="Arial"/>
              <a:buChar char="•"/>
            </a:pPr>
            <a:r>
              <a:rPr lang="en-US" sz="3320" b="1">
                <a:solidFill>
                  <a:srgbClr val="FDFDFD"/>
                </a:solidFill>
                <a:latin typeface="Times New Roman MT Bold"/>
                <a:ea typeface="Times New Roman MT Bold"/>
                <a:cs typeface="Times New Roman MT Bold"/>
                <a:sym typeface="Times New Roman MT Bold"/>
              </a:rPr>
              <a:t>BIS-11 </a:t>
            </a:r>
          </a:p>
        </p:txBody>
      </p:sp>
      <p:sp>
        <p:nvSpPr>
          <p:cNvPr id="89" name="TextBox 89"/>
          <p:cNvSpPr txBox="1"/>
          <p:nvPr/>
        </p:nvSpPr>
        <p:spPr>
          <a:xfrm>
            <a:off x="23247939" y="13700505"/>
            <a:ext cx="7825579" cy="3067739"/>
          </a:xfrm>
          <a:prstGeom prst="rect">
            <a:avLst/>
          </a:prstGeom>
        </p:spPr>
        <p:txBody>
          <a:bodyPr lIns="0" tIns="0" rIns="0" bIns="0" rtlCol="0" anchor="t">
            <a:spAutoFit/>
          </a:bodyPr>
          <a:lstStyle/>
          <a:p>
            <a:pPr marL="715933" lvl="1" indent="-357967" algn="l">
              <a:lnSpc>
                <a:spcPts val="3979"/>
              </a:lnSpc>
              <a:buFont typeface="Arial"/>
              <a:buChar char="•"/>
            </a:pPr>
            <a:r>
              <a:rPr lang="en-US" sz="3316" b="1">
                <a:solidFill>
                  <a:srgbClr val="FDFDFD"/>
                </a:solidFill>
                <a:latin typeface="Times New Roman MT Bold"/>
                <a:ea typeface="Times New Roman MT Bold"/>
                <a:cs typeface="Times New Roman MT Bold"/>
                <a:sym typeface="Times New Roman MT Bold"/>
              </a:rPr>
              <a:t>BIS/BAS Scale </a:t>
            </a:r>
          </a:p>
          <a:p>
            <a:pPr marL="715933" lvl="1" indent="-357967" algn="l">
              <a:lnSpc>
                <a:spcPts val="3979"/>
              </a:lnSpc>
              <a:spcBef>
                <a:spcPct val="0"/>
              </a:spcBef>
              <a:buFont typeface="Arial"/>
              <a:buChar char="•"/>
            </a:pPr>
            <a:r>
              <a:rPr lang="en-US" sz="3316" b="1">
                <a:solidFill>
                  <a:srgbClr val="FDFDFD"/>
                </a:solidFill>
                <a:latin typeface="Times New Roman MT Bold"/>
                <a:ea typeface="Times New Roman MT Bold"/>
                <a:cs typeface="Times New Roman MT Bold"/>
                <a:sym typeface="Times New Roman MT Bold"/>
              </a:rPr>
              <a:t>GEB-26  </a:t>
            </a:r>
          </a:p>
          <a:p>
            <a:pPr marL="715933" lvl="1" indent="-357967" algn="l">
              <a:lnSpc>
                <a:spcPts val="3979"/>
              </a:lnSpc>
              <a:spcBef>
                <a:spcPct val="0"/>
              </a:spcBef>
              <a:buFont typeface="Arial"/>
              <a:buChar char="•"/>
            </a:pPr>
            <a:r>
              <a:rPr lang="en-US" sz="3316" b="1">
                <a:solidFill>
                  <a:srgbClr val="FDFDFD"/>
                </a:solidFill>
                <a:latin typeface="Times New Roman MT Bold"/>
                <a:ea typeface="Times New Roman MT Bold"/>
                <a:cs typeface="Times New Roman MT Bold"/>
                <a:sym typeface="Times New Roman MT Bold"/>
              </a:rPr>
              <a:t>PEBS  </a:t>
            </a:r>
          </a:p>
          <a:p>
            <a:pPr marL="715933" lvl="1" indent="-357967" algn="l">
              <a:lnSpc>
                <a:spcPts val="3979"/>
              </a:lnSpc>
              <a:spcBef>
                <a:spcPct val="0"/>
              </a:spcBef>
              <a:buFont typeface="Arial"/>
              <a:buChar char="•"/>
            </a:pPr>
            <a:r>
              <a:rPr lang="en-US" sz="3316" b="1">
                <a:solidFill>
                  <a:srgbClr val="FDFDFD"/>
                </a:solidFill>
                <a:latin typeface="Times New Roman MT Bold"/>
                <a:ea typeface="Times New Roman MT Bold"/>
                <a:cs typeface="Times New Roman MT Bold"/>
                <a:sym typeface="Times New Roman MT Bold"/>
              </a:rPr>
              <a:t>Single Category IAT </a:t>
            </a:r>
          </a:p>
          <a:p>
            <a:pPr marL="715933" lvl="1" indent="-357967" algn="l">
              <a:lnSpc>
                <a:spcPts val="3979"/>
              </a:lnSpc>
              <a:spcBef>
                <a:spcPct val="0"/>
              </a:spcBef>
              <a:buFont typeface="Arial"/>
              <a:buChar char="•"/>
            </a:pPr>
            <a:r>
              <a:rPr lang="en-US" sz="3316" b="1">
                <a:solidFill>
                  <a:srgbClr val="FDFDFD"/>
                </a:solidFill>
                <a:latin typeface="Times New Roman MT Bold"/>
                <a:ea typeface="Times New Roman MT Bold"/>
                <a:cs typeface="Times New Roman MT Bold"/>
                <a:sym typeface="Times New Roman MT Bold"/>
              </a:rPr>
              <a:t>Pollution-Distancing Task</a:t>
            </a:r>
          </a:p>
          <a:p>
            <a:pPr marL="715933" lvl="1" indent="-357967" algn="l">
              <a:lnSpc>
                <a:spcPts val="3979"/>
              </a:lnSpc>
              <a:spcBef>
                <a:spcPct val="0"/>
              </a:spcBef>
              <a:buFont typeface="Arial"/>
              <a:buChar char="•"/>
            </a:pPr>
            <a:r>
              <a:rPr lang="en-US" sz="3316" b="1">
                <a:solidFill>
                  <a:srgbClr val="FDFDFD"/>
                </a:solidFill>
                <a:latin typeface="Times New Roman MT Bold"/>
                <a:ea typeface="Times New Roman MT Bold"/>
                <a:cs typeface="Times New Roman MT Bold"/>
                <a:sym typeface="Times New Roman MT Bold"/>
              </a:rPr>
              <a:t>Eco-Flanker Task</a:t>
            </a:r>
          </a:p>
        </p:txBody>
      </p:sp>
      <p:sp>
        <p:nvSpPr>
          <p:cNvPr id="90" name="TextBox 90"/>
          <p:cNvSpPr txBox="1"/>
          <p:nvPr/>
        </p:nvSpPr>
        <p:spPr>
          <a:xfrm>
            <a:off x="3215571" y="18150699"/>
            <a:ext cx="10576116" cy="871257"/>
          </a:xfrm>
          <a:prstGeom prst="rect">
            <a:avLst/>
          </a:prstGeom>
        </p:spPr>
        <p:txBody>
          <a:bodyPr lIns="0" tIns="0" rIns="0" bIns="0" rtlCol="0" anchor="t">
            <a:spAutoFit/>
          </a:bodyPr>
          <a:lstStyle/>
          <a:p>
            <a:pPr algn="ctr">
              <a:lnSpc>
                <a:spcPts val="6381"/>
              </a:lnSpc>
            </a:pPr>
            <a:r>
              <a:rPr lang="en-US" sz="4558" b="1">
                <a:solidFill>
                  <a:srgbClr val="FDFDFD"/>
                </a:solidFill>
                <a:latin typeface="Times New Roman MT Bold"/>
                <a:ea typeface="Times New Roman MT Bold"/>
                <a:cs typeface="Times New Roman MT Bold"/>
                <a:sym typeface="Times New Roman MT Bold"/>
              </a:rPr>
              <a:t>EXPERIMENTAL PROCEDURE</a:t>
            </a:r>
          </a:p>
        </p:txBody>
      </p:sp>
      <p:sp>
        <p:nvSpPr>
          <p:cNvPr id="91" name="TextBox 91"/>
          <p:cNvSpPr txBox="1"/>
          <p:nvPr/>
        </p:nvSpPr>
        <p:spPr>
          <a:xfrm>
            <a:off x="1638377" y="19484030"/>
            <a:ext cx="13060555" cy="4344162"/>
          </a:xfrm>
          <a:prstGeom prst="rect">
            <a:avLst/>
          </a:prstGeom>
        </p:spPr>
        <p:txBody>
          <a:bodyPr lIns="0" tIns="0" rIns="0" bIns="0" rtlCol="0" anchor="t">
            <a:spAutoFit/>
          </a:bodyPr>
          <a:lstStyle/>
          <a:p>
            <a:pPr algn="l">
              <a:lnSpc>
                <a:spcPts val="4209"/>
              </a:lnSpc>
            </a:pPr>
            <a:r>
              <a:rPr lang="en-US" sz="3450" b="1">
                <a:solidFill>
                  <a:srgbClr val="171810"/>
                </a:solidFill>
                <a:latin typeface="Times New Roman MT Bold"/>
                <a:ea typeface="Times New Roman MT Bold"/>
                <a:cs typeface="Times New Roman MT Bold"/>
                <a:sym typeface="Times New Roman MT Bold"/>
              </a:rPr>
              <a:t>The sessions were conducted in person, in a controlled and distraction-free environment, and participants were tested individually at different times.</a:t>
            </a:r>
          </a:p>
          <a:p>
            <a:pPr algn="l">
              <a:lnSpc>
                <a:spcPts val="4209"/>
              </a:lnSpc>
            </a:pPr>
            <a:r>
              <a:rPr lang="en-US" sz="3450" b="1">
                <a:solidFill>
                  <a:srgbClr val="171810"/>
                </a:solidFill>
                <a:latin typeface="Times New Roman MT Bold"/>
                <a:ea typeface="Times New Roman MT Bold"/>
                <a:cs typeface="Times New Roman MT Bold"/>
                <a:sym typeface="Times New Roman MT Bold"/>
              </a:rPr>
              <a:t>The order of administration of the instruments was randomized using a Latin square design (4×4), employing multiple versions of some tasks to counterbalance the experimental conditions.</a:t>
            </a:r>
          </a:p>
          <a:p>
            <a:pPr algn="l">
              <a:lnSpc>
                <a:spcPts val="4209"/>
              </a:lnSpc>
            </a:pPr>
            <a:r>
              <a:rPr lang="en-US" sz="3450" b="1">
                <a:solidFill>
                  <a:srgbClr val="171810"/>
                </a:solidFill>
                <a:latin typeface="Times New Roman MT Bold"/>
                <a:ea typeface="Times New Roman MT Bold"/>
                <a:cs typeface="Times New Roman MT Bold"/>
                <a:sym typeface="Times New Roman MT Bold"/>
              </a:rPr>
              <a:t>The overall session duration was 65–80 minutes.</a:t>
            </a:r>
          </a:p>
          <a:p>
            <a:pPr algn="l">
              <a:lnSpc>
                <a:spcPts val="4209"/>
              </a:lnSpc>
            </a:pPr>
            <a:r>
              <a:rPr lang="en-US" sz="3450" b="1">
                <a:solidFill>
                  <a:srgbClr val="171810"/>
                </a:solidFill>
                <a:latin typeface="Times New Roman MT Bold"/>
                <a:ea typeface="Times New Roman MT Bold"/>
                <a:cs typeface="Times New Roman MT Bold"/>
                <a:sym typeface="Times New Roman MT Bold"/>
              </a:rPr>
              <a:t>Data were prepared for analysis using OpenSesame software.</a:t>
            </a:r>
          </a:p>
        </p:txBody>
      </p:sp>
      <p:sp>
        <p:nvSpPr>
          <p:cNvPr id="92" name="TextBox 92"/>
          <p:cNvSpPr txBox="1"/>
          <p:nvPr/>
        </p:nvSpPr>
        <p:spPr>
          <a:xfrm>
            <a:off x="18896633" y="18104464"/>
            <a:ext cx="10576116" cy="871257"/>
          </a:xfrm>
          <a:prstGeom prst="rect">
            <a:avLst/>
          </a:prstGeom>
        </p:spPr>
        <p:txBody>
          <a:bodyPr lIns="0" tIns="0" rIns="0" bIns="0" rtlCol="0" anchor="t">
            <a:spAutoFit/>
          </a:bodyPr>
          <a:lstStyle/>
          <a:p>
            <a:pPr algn="ctr">
              <a:lnSpc>
                <a:spcPts val="6381"/>
              </a:lnSpc>
            </a:pPr>
            <a:r>
              <a:rPr lang="en-US" sz="4558" b="1">
                <a:solidFill>
                  <a:srgbClr val="FDFDFD"/>
                </a:solidFill>
                <a:latin typeface="Times New Roman MT Bold"/>
                <a:ea typeface="Times New Roman MT Bold"/>
                <a:cs typeface="Times New Roman MT Bold"/>
                <a:sym typeface="Times New Roman MT Bold"/>
              </a:rPr>
              <a:t>STATISTICAL ANALYSES</a:t>
            </a:r>
          </a:p>
        </p:txBody>
      </p:sp>
      <p:sp>
        <p:nvSpPr>
          <p:cNvPr id="93" name="TextBox 93"/>
          <p:cNvSpPr txBox="1"/>
          <p:nvPr/>
        </p:nvSpPr>
        <p:spPr>
          <a:xfrm>
            <a:off x="16512801" y="19474505"/>
            <a:ext cx="13060555" cy="4877562"/>
          </a:xfrm>
          <a:prstGeom prst="rect">
            <a:avLst/>
          </a:prstGeom>
        </p:spPr>
        <p:txBody>
          <a:bodyPr lIns="0" tIns="0" rIns="0" bIns="0" rtlCol="0" anchor="t">
            <a:spAutoFit/>
          </a:bodyPr>
          <a:lstStyle/>
          <a:p>
            <a:pPr marL="744855" lvl="1" indent="-372428" algn="l">
              <a:lnSpc>
                <a:spcPts val="4209"/>
              </a:lnSpc>
              <a:buFont typeface="Arial"/>
              <a:buChar char="•"/>
            </a:pPr>
            <a:r>
              <a:rPr lang="en-US" sz="3450" b="1">
                <a:solidFill>
                  <a:srgbClr val="171810"/>
                </a:solidFill>
                <a:latin typeface="Times New Roman MT Bold"/>
                <a:ea typeface="Times New Roman MT Bold"/>
                <a:cs typeface="Times New Roman MT Bold"/>
                <a:sym typeface="Times New Roman MT Bold"/>
              </a:rPr>
              <a:t>Analysis of questionnaire scores, reaction times, and behavioral indices</a:t>
            </a:r>
          </a:p>
          <a:p>
            <a:pPr marL="744855" lvl="1" indent="-372428" algn="l">
              <a:lnSpc>
                <a:spcPts val="4209"/>
              </a:lnSpc>
              <a:buFont typeface="Arial"/>
              <a:buChar char="•"/>
            </a:pPr>
            <a:r>
              <a:rPr lang="en-US" sz="3450" b="1">
                <a:solidFill>
                  <a:srgbClr val="171810"/>
                </a:solidFill>
                <a:latin typeface="Times New Roman MT Bold"/>
                <a:ea typeface="Times New Roman MT Bold"/>
                <a:cs typeface="Times New Roman MT Bold"/>
                <a:sym typeface="Times New Roman MT Bold"/>
              </a:rPr>
              <a:t>Computation of the Congruency Effect (CE = incongruent RT − congruent RT)</a:t>
            </a:r>
          </a:p>
          <a:p>
            <a:pPr marL="744855" lvl="1" indent="-372428" algn="l">
              <a:lnSpc>
                <a:spcPts val="4209"/>
              </a:lnSpc>
              <a:buFont typeface="Arial"/>
              <a:buChar char="•"/>
            </a:pPr>
            <a:r>
              <a:rPr lang="en-US" sz="3450" b="1">
                <a:solidFill>
                  <a:srgbClr val="171810"/>
                </a:solidFill>
                <a:latin typeface="Times New Roman MT Bold"/>
                <a:ea typeface="Times New Roman MT Bold"/>
                <a:cs typeface="Times New Roman MT Bold"/>
                <a:sym typeface="Times New Roman MT Bold"/>
              </a:rPr>
              <a:t>Analysis of RTs as a function of condition, congruency, and distance</a:t>
            </a:r>
          </a:p>
          <a:p>
            <a:pPr marL="744855" lvl="1" indent="-372428" algn="l">
              <a:lnSpc>
                <a:spcPts val="4209"/>
              </a:lnSpc>
              <a:buFont typeface="Arial"/>
              <a:buChar char="•"/>
            </a:pPr>
            <a:r>
              <a:rPr lang="en-US" sz="3450" b="1">
                <a:solidFill>
                  <a:srgbClr val="171810"/>
                </a:solidFill>
                <a:latin typeface="Times New Roman MT Bold"/>
                <a:ea typeface="Times New Roman MT Bold"/>
                <a:cs typeface="Times New Roman MT Bold"/>
                <a:sym typeface="Times New Roman MT Bold"/>
              </a:rPr>
              <a:t>Descriptive statistics and exploratory factor analyses</a:t>
            </a:r>
          </a:p>
          <a:p>
            <a:pPr marL="744855" lvl="1" indent="-372428" algn="l">
              <a:lnSpc>
                <a:spcPts val="4209"/>
              </a:lnSpc>
              <a:buFont typeface="Arial"/>
              <a:buChar char="•"/>
            </a:pPr>
            <a:r>
              <a:rPr lang="en-US" sz="3450" b="1">
                <a:solidFill>
                  <a:srgbClr val="171810"/>
                </a:solidFill>
                <a:latin typeface="Times New Roman MT Bold"/>
                <a:ea typeface="Times New Roman MT Bold"/>
                <a:cs typeface="Times New Roman MT Bold"/>
                <a:sym typeface="Times New Roman MT Bold"/>
              </a:rPr>
              <a:t>Post-hoc contrasts and Pearson correlations with psychological variables</a:t>
            </a:r>
          </a:p>
        </p:txBody>
      </p:sp>
      <p:sp>
        <p:nvSpPr>
          <p:cNvPr id="94" name="TextBox 94"/>
          <p:cNvSpPr txBox="1"/>
          <p:nvPr/>
        </p:nvSpPr>
        <p:spPr>
          <a:xfrm>
            <a:off x="10979969" y="24542567"/>
            <a:ext cx="10576116" cy="1117681"/>
          </a:xfrm>
          <a:prstGeom prst="rect">
            <a:avLst/>
          </a:prstGeom>
        </p:spPr>
        <p:txBody>
          <a:bodyPr lIns="0" tIns="0" rIns="0" bIns="0" rtlCol="0" anchor="t">
            <a:spAutoFit/>
          </a:bodyPr>
          <a:lstStyle/>
          <a:p>
            <a:pPr algn="ctr">
              <a:lnSpc>
                <a:spcPts val="8220"/>
              </a:lnSpc>
            </a:pPr>
            <a:r>
              <a:rPr lang="en-US" sz="5871" b="1">
                <a:solidFill>
                  <a:srgbClr val="FFFFFF"/>
                </a:solidFill>
                <a:latin typeface="Times New Roman MT Bold"/>
                <a:ea typeface="Times New Roman MT Bold"/>
                <a:cs typeface="Times New Roman MT Bold"/>
                <a:sym typeface="Times New Roman MT Bold"/>
              </a:rPr>
              <a:t>RESULTS</a:t>
            </a:r>
          </a:p>
        </p:txBody>
      </p:sp>
      <p:sp>
        <p:nvSpPr>
          <p:cNvPr id="95" name="TextBox 95"/>
          <p:cNvSpPr txBox="1"/>
          <p:nvPr/>
        </p:nvSpPr>
        <p:spPr>
          <a:xfrm>
            <a:off x="1268901" y="25491094"/>
            <a:ext cx="14427258" cy="3505243"/>
          </a:xfrm>
          <a:prstGeom prst="rect">
            <a:avLst/>
          </a:prstGeom>
        </p:spPr>
        <p:txBody>
          <a:bodyPr lIns="0" tIns="0" rIns="0" bIns="0" rtlCol="0" anchor="t">
            <a:spAutoFit/>
          </a:bodyPr>
          <a:lstStyle/>
          <a:p>
            <a:pPr algn="l">
              <a:lnSpc>
                <a:spcPts val="4554"/>
              </a:lnSpc>
            </a:pPr>
            <a:r>
              <a:rPr lang="en-US" sz="3733" b="1">
                <a:solidFill>
                  <a:srgbClr val="7A4900"/>
                </a:solidFill>
                <a:latin typeface="Times New Roman MT Bold"/>
                <a:ea typeface="Times New Roman MT Bold"/>
                <a:cs typeface="Times New Roman MT Bold"/>
                <a:sym typeface="Times New Roman MT Bold"/>
              </a:rPr>
              <a:t>Experimental condition: </a:t>
            </a:r>
            <a:r>
              <a:rPr lang="en-US" sz="3733" b="1">
                <a:solidFill>
                  <a:srgbClr val="171810"/>
                </a:solidFill>
                <a:latin typeface="Times New Roman MT Bold"/>
                <a:ea typeface="Times New Roman MT Bold"/>
                <a:cs typeface="Times New Roman MT Bold"/>
                <a:sym typeface="Times New Roman MT Bold"/>
              </a:rPr>
              <a:t>Reaction times were significantly slower in the pollution condition compared to the no-pollution condition (F = 15.02, p &lt; .001; Δ = 11.3 ms; 458 ms vs. 447 ms).</a:t>
            </a:r>
          </a:p>
          <a:p>
            <a:pPr algn="l">
              <a:lnSpc>
                <a:spcPts val="4554"/>
              </a:lnSpc>
            </a:pPr>
            <a:r>
              <a:rPr lang="en-US" sz="3733" b="1">
                <a:solidFill>
                  <a:srgbClr val="7A4900"/>
                </a:solidFill>
                <a:latin typeface="Times New Roman MT Bold"/>
                <a:ea typeface="Times New Roman MT Bold"/>
                <a:cs typeface="Times New Roman MT Bold"/>
                <a:sym typeface="Times New Roman MT Bold"/>
              </a:rPr>
              <a:t>Congruency:</a:t>
            </a:r>
            <a:r>
              <a:rPr lang="en-US" sz="3733" b="1">
                <a:solidFill>
                  <a:srgbClr val="171810"/>
                </a:solidFill>
                <a:latin typeface="Times New Roman MT Bold"/>
                <a:ea typeface="Times New Roman MT Bold"/>
                <a:cs typeface="Times New Roman MT Bold"/>
                <a:sym typeface="Times New Roman MT Bold"/>
              </a:rPr>
              <a:t> Reaction times were significantly slower on incongruent trials compared to congruent trials (F = 289.58, p &lt; .001; Δ = 49.5 ms; 477 ms vs. 428 ms).</a:t>
            </a:r>
          </a:p>
        </p:txBody>
      </p:sp>
      <p:sp>
        <p:nvSpPr>
          <p:cNvPr id="96" name="TextBox 96"/>
          <p:cNvSpPr txBox="1"/>
          <p:nvPr/>
        </p:nvSpPr>
        <p:spPr>
          <a:xfrm>
            <a:off x="16828860" y="33030062"/>
            <a:ext cx="7243344" cy="3277337"/>
          </a:xfrm>
          <a:prstGeom prst="rect">
            <a:avLst/>
          </a:prstGeom>
        </p:spPr>
        <p:txBody>
          <a:bodyPr lIns="0" tIns="0" rIns="0" bIns="0" rtlCol="0" anchor="t">
            <a:spAutoFit/>
          </a:bodyPr>
          <a:lstStyle/>
          <a:p>
            <a:pPr algn="l">
              <a:lnSpc>
                <a:spcPts val="4221"/>
              </a:lnSpc>
            </a:pPr>
            <a:r>
              <a:rPr lang="en-US" sz="3459" b="1">
                <a:solidFill>
                  <a:srgbClr val="171810"/>
                </a:solidFill>
                <a:latin typeface="Times New Roman MT Bold"/>
                <a:ea typeface="Times New Roman MT Bold"/>
                <a:cs typeface="Times New Roman MT Bold"/>
                <a:sym typeface="Times New Roman MT Bold"/>
              </a:rPr>
              <a:t>In the Pollution condition, the Congruency Effect showed the highest correlation with ecological grief (r = .42).</a:t>
            </a:r>
          </a:p>
          <a:p>
            <a:pPr algn="l">
              <a:lnSpc>
                <a:spcPts val="4221"/>
              </a:lnSpc>
            </a:pPr>
            <a:r>
              <a:rPr lang="en-US" sz="3459" b="1">
                <a:solidFill>
                  <a:srgbClr val="171810"/>
                </a:solidFill>
                <a:latin typeface="Times New Roman MT Bold"/>
                <a:ea typeface="Times New Roman MT Bold"/>
                <a:cs typeface="Times New Roman MT Bold"/>
                <a:sym typeface="Times New Roman MT Bold"/>
              </a:rPr>
              <a:t>A positive association also emerged between CE and empathy (r = .32).</a:t>
            </a:r>
          </a:p>
        </p:txBody>
      </p:sp>
      <p:sp>
        <p:nvSpPr>
          <p:cNvPr id="97" name="TextBox 97"/>
          <p:cNvSpPr txBox="1"/>
          <p:nvPr/>
        </p:nvSpPr>
        <p:spPr>
          <a:xfrm>
            <a:off x="24386252" y="32877662"/>
            <a:ext cx="7430841" cy="3802223"/>
          </a:xfrm>
          <a:prstGeom prst="rect">
            <a:avLst/>
          </a:prstGeom>
        </p:spPr>
        <p:txBody>
          <a:bodyPr lIns="0" tIns="0" rIns="0" bIns="0" rtlCol="0" anchor="t">
            <a:spAutoFit/>
          </a:bodyPr>
          <a:lstStyle/>
          <a:p>
            <a:pPr algn="l">
              <a:lnSpc>
                <a:spcPts val="3735"/>
              </a:lnSpc>
            </a:pPr>
            <a:r>
              <a:rPr lang="en-US" sz="3061" b="1">
                <a:solidFill>
                  <a:srgbClr val="171810"/>
                </a:solidFill>
                <a:latin typeface="Times New Roman MT Bold"/>
                <a:ea typeface="Times New Roman MT Bold"/>
                <a:cs typeface="Times New Roman MT Bold"/>
                <a:sym typeface="Times New Roman MT Bold"/>
              </a:rPr>
              <a:t>In the No Pollution condition, the Congruency Effect showed a positive correlation with consumption-related pro-environmental behaviours (r = .38).</a:t>
            </a:r>
          </a:p>
          <a:p>
            <a:pPr algn="l">
              <a:lnSpc>
                <a:spcPts val="3735"/>
              </a:lnSpc>
            </a:pPr>
            <a:r>
              <a:rPr lang="en-US" sz="3061" b="1">
                <a:solidFill>
                  <a:srgbClr val="171810"/>
                </a:solidFill>
                <a:latin typeface="Times New Roman MT Bold"/>
                <a:ea typeface="Times New Roman MT Bold"/>
                <a:cs typeface="Times New Roman MT Bold"/>
                <a:sym typeface="Times New Roman MT Bold"/>
              </a:rPr>
              <a:t>A significant correlation emerged with personal distress (r = .39).</a:t>
            </a:r>
          </a:p>
          <a:p>
            <a:pPr algn="l">
              <a:lnSpc>
                <a:spcPts val="3735"/>
              </a:lnSpc>
            </a:pPr>
            <a:r>
              <a:rPr lang="en-US" sz="3061" b="1">
                <a:solidFill>
                  <a:srgbClr val="171810"/>
                </a:solidFill>
                <a:latin typeface="Times New Roman MT Bold"/>
                <a:ea typeface="Times New Roman MT Bold"/>
                <a:cs typeface="Times New Roman MT Bold"/>
                <a:sym typeface="Times New Roman MT Bold"/>
              </a:rPr>
              <a:t>A positive correlation was observed with ecological grief (r = .38).</a:t>
            </a:r>
          </a:p>
        </p:txBody>
      </p:sp>
      <p:sp>
        <p:nvSpPr>
          <p:cNvPr id="98" name="TextBox 98"/>
          <p:cNvSpPr txBox="1"/>
          <p:nvPr/>
        </p:nvSpPr>
        <p:spPr>
          <a:xfrm>
            <a:off x="22421063" y="40436411"/>
            <a:ext cx="10333827" cy="2552700"/>
          </a:xfrm>
          <a:prstGeom prst="rect">
            <a:avLst/>
          </a:prstGeom>
        </p:spPr>
        <p:txBody>
          <a:bodyPr lIns="0" tIns="0" rIns="0" bIns="0" rtlCol="0" anchor="t">
            <a:spAutoFit/>
          </a:bodyPr>
          <a:lstStyle/>
          <a:p>
            <a:pPr algn="l">
              <a:lnSpc>
                <a:spcPts val="2272"/>
              </a:lnSpc>
              <a:spcBef>
                <a:spcPct val="0"/>
              </a:spcBef>
            </a:pPr>
            <a:r>
              <a:rPr lang="en-US" sz="1893" b="1">
                <a:solidFill>
                  <a:srgbClr val="FDFDFD"/>
                </a:solidFill>
                <a:latin typeface="Times New Roman MT Bold"/>
                <a:ea typeface="Times New Roman MT Bold"/>
                <a:cs typeface="Times New Roman MT Bold"/>
                <a:sym typeface="Times New Roman MT Bold"/>
              </a:rPr>
              <a:t>-Ágoston, C., Urban, R., Nagy, B., Csaba, B., Kőváry, Z., &amp; Kovacs, K. (2022). The psychological</a:t>
            </a:r>
          </a:p>
          <a:p>
            <a:pPr algn="l">
              <a:lnSpc>
                <a:spcPts val="2272"/>
              </a:lnSpc>
              <a:spcBef>
                <a:spcPct val="0"/>
              </a:spcBef>
            </a:pPr>
            <a:r>
              <a:rPr lang="en-US" sz="1893" b="1">
                <a:solidFill>
                  <a:srgbClr val="FDFDFD"/>
                </a:solidFill>
                <a:latin typeface="Times New Roman MT Bold"/>
                <a:ea typeface="Times New Roman MT Bold"/>
                <a:cs typeface="Times New Roman MT Bold"/>
                <a:sym typeface="Times New Roman MT Bold"/>
              </a:rPr>
              <a:t>consequences of the ecological crisis: Three new questionnaires to assess eco-anxiety, eco-guilt,</a:t>
            </a:r>
          </a:p>
          <a:p>
            <a:pPr algn="l">
              <a:lnSpc>
                <a:spcPts val="2272"/>
              </a:lnSpc>
              <a:spcBef>
                <a:spcPct val="0"/>
              </a:spcBef>
            </a:pPr>
            <a:r>
              <a:rPr lang="en-US" sz="1893" b="1">
                <a:solidFill>
                  <a:srgbClr val="FDFDFD"/>
                </a:solidFill>
                <a:latin typeface="Times New Roman MT Bold"/>
                <a:ea typeface="Times New Roman MT Bold"/>
                <a:cs typeface="Times New Roman MT Bold"/>
                <a:sym typeface="Times New Roman MT Bold"/>
              </a:rPr>
              <a:t>and ecological grief. Climate risk management, 37, 100441.</a:t>
            </a:r>
          </a:p>
          <a:p>
            <a:pPr algn="l">
              <a:lnSpc>
                <a:spcPts val="2272"/>
              </a:lnSpc>
              <a:spcBef>
                <a:spcPct val="0"/>
              </a:spcBef>
            </a:pPr>
            <a:r>
              <a:rPr lang="en-US" sz="1893" b="1">
                <a:solidFill>
                  <a:srgbClr val="FDFDFD"/>
                </a:solidFill>
                <a:latin typeface="Times New Roman MT Bold"/>
                <a:ea typeface="Times New Roman MT Bold"/>
                <a:cs typeface="Times New Roman MT Bold"/>
                <a:sym typeface="Times New Roman MT Bold"/>
              </a:rPr>
              <a:t>-Donkers, F. C., &amp; van Boxtel, G. J. (2004). The N2 in go/no-go tasks reflects conflict monitoring not response inhibition. Brain and Cognition , 165-176.</a:t>
            </a:r>
          </a:p>
          <a:p>
            <a:pPr algn="l">
              <a:lnSpc>
                <a:spcPts val="2272"/>
              </a:lnSpc>
              <a:spcBef>
                <a:spcPct val="0"/>
              </a:spcBef>
            </a:pPr>
            <a:r>
              <a:rPr lang="en-US" sz="1893" b="1">
                <a:solidFill>
                  <a:srgbClr val="FDFDFD"/>
                </a:solidFill>
                <a:latin typeface="Times New Roman MT Bold"/>
                <a:ea typeface="Times New Roman MT Bold"/>
                <a:cs typeface="Times New Roman MT Bold"/>
                <a:sym typeface="Times New Roman MT Bold"/>
              </a:rPr>
              <a:t>-Ridderinkhof, K., Wylie, S., van den Wildenberg, W. P., W., Bashore, T., &amp; van der Molen , M. (2021).</a:t>
            </a:r>
          </a:p>
          <a:p>
            <a:pPr algn="l">
              <a:lnSpc>
                <a:spcPts val="2272"/>
              </a:lnSpc>
              <a:spcBef>
                <a:spcPct val="0"/>
              </a:spcBef>
            </a:pPr>
            <a:r>
              <a:rPr lang="en-US" sz="1893" b="1">
                <a:solidFill>
                  <a:srgbClr val="FDFDFD"/>
                </a:solidFill>
                <a:latin typeface="Times New Roman MT Bold"/>
                <a:ea typeface="Times New Roman MT Bold"/>
                <a:cs typeface="Times New Roman MT Bold"/>
                <a:sym typeface="Times New Roman MT Bold"/>
              </a:rPr>
              <a:t>The arrow of time: Advancing insights into action control from the arrow version of the Eriksen</a:t>
            </a:r>
          </a:p>
          <a:p>
            <a:pPr algn="l">
              <a:lnSpc>
                <a:spcPts val="2272"/>
              </a:lnSpc>
              <a:spcBef>
                <a:spcPct val="0"/>
              </a:spcBef>
            </a:pPr>
            <a:r>
              <a:rPr lang="en-US" sz="1893" b="1">
                <a:solidFill>
                  <a:srgbClr val="FDFDFD"/>
                </a:solidFill>
                <a:latin typeface="Times New Roman MT Bold"/>
                <a:ea typeface="Times New Roman MT Bold"/>
                <a:cs typeface="Times New Roman MT Bold"/>
                <a:sym typeface="Times New Roman MT Bold"/>
              </a:rPr>
              <a:t>flanker task. Attention, Perception, &amp; Psychophysics, 83, 700-721</a:t>
            </a:r>
          </a:p>
          <a:p>
            <a:pPr algn="l">
              <a:lnSpc>
                <a:spcPts val="1823"/>
              </a:lnSpc>
              <a:spcBef>
                <a:spcPct val="0"/>
              </a:spcBef>
            </a:pPr>
            <a:endParaRPr lang="en-US" sz="1893" b="1">
              <a:solidFill>
                <a:srgbClr val="FDFDFD"/>
              </a:solidFill>
              <a:latin typeface="Times New Roman MT Bold"/>
              <a:ea typeface="Times New Roman MT Bold"/>
              <a:cs typeface="Times New Roman MT Bold"/>
              <a:sym typeface="Times New Roman MT Bold"/>
            </a:endParaRPr>
          </a:p>
        </p:txBody>
      </p:sp>
      <p:grpSp>
        <p:nvGrpSpPr>
          <p:cNvPr id="99" name="Group 99"/>
          <p:cNvGrpSpPr/>
          <p:nvPr/>
        </p:nvGrpSpPr>
        <p:grpSpPr>
          <a:xfrm rot="-10800000">
            <a:off x="0" y="36918746"/>
            <a:ext cx="32918400" cy="7200152"/>
            <a:chOff x="0" y="0"/>
            <a:chExt cx="19199873" cy="4110269"/>
          </a:xfrm>
        </p:grpSpPr>
        <p:sp>
          <p:nvSpPr>
            <p:cNvPr id="100" name="Freeform 100"/>
            <p:cNvSpPr/>
            <p:nvPr/>
          </p:nvSpPr>
          <p:spPr>
            <a:xfrm>
              <a:off x="13970" y="17780"/>
              <a:ext cx="19169394" cy="4070899"/>
            </a:xfrm>
            <a:custGeom>
              <a:avLst/>
              <a:gdLst/>
              <a:ahLst/>
              <a:cxnLst/>
              <a:rect l="l" t="t" r="r" b="b"/>
              <a:pathLst>
                <a:path w="19169394" h="4070899">
                  <a:moveTo>
                    <a:pt x="19152883" y="4070899"/>
                  </a:moveTo>
                  <a:lnTo>
                    <a:pt x="15240" y="4063279"/>
                  </a:lnTo>
                  <a:lnTo>
                    <a:pt x="0" y="11430"/>
                  </a:lnTo>
                  <a:lnTo>
                    <a:pt x="19169394" y="0"/>
                  </a:lnTo>
                  <a:close/>
                </a:path>
              </a:pathLst>
            </a:custGeom>
            <a:solidFill>
              <a:srgbClr val="FDFDFD"/>
            </a:solidFill>
          </p:spPr>
          <p:txBody>
            <a:bodyPr/>
            <a:lstStyle/>
            <a:p>
              <a:endParaRPr lang="it-IT"/>
            </a:p>
          </p:txBody>
        </p:sp>
        <p:sp>
          <p:nvSpPr>
            <p:cNvPr id="101" name="Freeform 101"/>
            <p:cNvSpPr/>
            <p:nvPr/>
          </p:nvSpPr>
          <p:spPr>
            <a:xfrm>
              <a:off x="0" y="570"/>
              <a:ext cx="19203787" cy="4111065"/>
            </a:xfrm>
            <a:custGeom>
              <a:avLst/>
              <a:gdLst/>
              <a:ahLst/>
              <a:cxnLst/>
              <a:rect l="l" t="t" r="r" b="b"/>
              <a:pathLst>
                <a:path w="19203787" h="4111065">
                  <a:moveTo>
                    <a:pt x="0" y="12130"/>
                  </a:moveTo>
                  <a:cubicBezTo>
                    <a:pt x="41910" y="15940"/>
                    <a:pt x="433856" y="17210"/>
                    <a:pt x="949274" y="19750"/>
                  </a:cubicBezTo>
                  <a:cubicBezTo>
                    <a:pt x="1464692" y="21020"/>
                    <a:pt x="1995730" y="27370"/>
                    <a:pt x="2526766" y="24830"/>
                  </a:cubicBezTo>
                  <a:cubicBezTo>
                    <a:pt x="2776666" y="23560"/>
                    <a:pt x="3026566" y="19750"/>
                    <a:pt x="3276466" y="17210"/>
                  </a:cubicBezTo>
                  <a:cubicBezTo>
                    <a:pt x="3541984" y="14670"/>
                    <a:pt x="3807502" y="14670"/>
                    <a:pt x="4073021" y="15940"/>
                  </a:cubicBezTo>
                  <a:cubicBezTo>
                    <a:pt x="4525964" y="17210"/>
                    <a:pt x="4978907" y="17210"/>
                    <a:pt x="5416232" y="15940"/>
                  </a:cubicBezTo>
                  <a:cubicBezTo>
                    <a:pt x="6540781" y="13400"/>
                    <a:pt x="7665329" y="17210"/>
                    <a:pt x="8805497" y="14670"/>
                  </a:cubicBezTo>
                  <a:cubicBezTo>
                    <a:pt x="10679745" y="8320"/>
                    <a:pt x="12553993" y="3240"/>
                    <a:pt x="14443859" y="7050"/>
                  </a:cubicBezTo>
                  <a:cubicBezTo>
                    <a:pt x="15505933" y="9590"/>
                    <a:pt x="16583625" y="13400"/>
                    <a:pt x="17645700" y="8320"/>
                  </a:cubicBezTo>
                  <a:cubicBezTo>
                    <a:pt x="18145499" y="5780"/>
                    <a:pt x="18645296" y="-1840"/>
                    <a:pt x="19141453" y="700"/>
                  </a:cubicBezTo>
                  <a:cubicBezTo>
                    <a:pt x="19154153" y="700"/>
                    <a:pt x="19179553" y="-3110"/>
                    <a:pt x="19188443" y="7050"/>
                  </a:cubicBezTo>
                  <a:cubicBezTo>
                    <a:pt x="19193523" y="12130"/>
                    <a:pt x="19192253" y="19750"/>
                    <a:pt x="19193523" y="26100"/>
                  </a:cubicBezTo>
                  <a:cubicBezTo>
                    <a:pt x="19194793" y="33720"/>
                    <a:pt x="19196064" y="42610"/>
                    <a:pt x="19198603" y="50230"/>
                  </a:cubicBezTo>
                  <a:cubicBezTo>
                    <a:pt x="19204953" y="105418"/>
                    <a:pt x="19203684" y="195287"/>
                    <a:pt x="19203684" y="285156"/>
                  </a:cubicBezTo>
                  <a:cubicBezTo>
                    <a:pt x="19203684" y="384654"/>
                    <a:pt x="19203684" y="484152"/>
                    <a:pt x="19203684" y="583650"/>
                  </a:cubicBezTo>
                  <a:cubicBezTo>
                    <a:pt x="19203684" y="801903"/>
                    <a:pt x="19202414" y="1016947"/>
                    <a:pt x="19199873" y="1235201"/>
                  </a:cubicBezTo>
                  <a:cubicBezTo>
                    <a:pt x="19197334" y="1421358"/>
                    <a:pt x="19194793" y="1604306"/>
                    <a:pt x="19194793" y="1790463"/>
                  </a:cubicBezTo>
                  <a:cubicBezTo>
                    <a:pt x="19193523" y="2194874"/>
                    <a:pt x="19192253" y="2602495"/>
                    <a:pt x="19192253" y="3010115"/>
                  </a:cubicBezTo>
                  <a:cubicBezTo>
                    <a:pt x="19190984" y="3337496"/>
                    <a:pt x="19193523" y="3668086"/>
                    <a:pt x="19189714" y="3995466"/>
                  </a:cubicBezTo>
                  <a:cubicBezTo>
                    <a:pt x="19189714" y="4033981"/>
                    <a:pt x="19188443" y="4070329"/>
                    <a:pt x="19187173" y="4085569"/>
                  </a:cubicBezTo>
                  <a:cubicBezTo>
                    <a:pt x="19185903" y="4100809"/>
                    <a:pt x="19180823" y="4112239"/>
                    <a:pt x="19164314" y="4110969"/>
                  </a:cubicBezTo>
                  <a:cubicBezTo>
                    <a:pt x="19142723" y="4108429"/>
                    <a:pt x="18910816" y="4104619"/>
                    <a:pt x="18629678" y="4105889"/>
                  </a:cubicBezTo>
                  <a:cubicBezTo>
                    <a:pt x="17567605" y="4108429"/>
                    <a:pt x="16521150" y="4105889"/>
                    <a:pt x="15459077" y="4103349"/>
                  </a:cubicBezTo>
                  <a:cubicBezTo>
                    <a:pt x="13350548" y="4098269"/>
                    <a:pt x="11242019" y="4103349"/>
                    <a:pt x="9133490" y="4099539"/>
                  </a:cubicBezTo>
                  <a:cubicBezTo>
                    <a:pt x="8024560" y="4096999"/>
                    <a:pt x="6915630" y="4098269"/>
                    <a:pt x="5806700" y="4098269"/>
                  </a:cubicBezTo>
                  <a:cubicBezTo>
                    <a:pt x="5509944" y="4098269"/>
                    <a:pt x="5228807" y="4096999"/>
                    <a:pt x="4932051" y="4096999"/>
                  </a:cubicBezTo>
                  <a:cubicBezTo>
                    <a:pt x="4416633" y="4095729"/>
                    <a:pt x="3916834" y="4099539"/>
                    <a:pt x="3401415" y="4098269"/>
                  </a:cubicBezTo>
                  <a:cubicBezTo>
                    <a:pt x="2885997" y="4096999"/>
                    <a:pt x="2354961" y="4095729"/>
                    <a:pt x="1839542" y="4094459"/>
                  </a:cubicBezTo>
                  <a:cubicBezTo>
                    <a:pt x="1308505" y="4093189"/>
                    <a:pt x="449475" y="4093189"/>
                    <a:pt x="41910" y="4090649"/>
                  </a:cubicBezTo>
                  <a:cubicBezTo>
                    <a:pt x="17780" y="4088109"/>
                    <a:pt x="19050" y="4086839"/>
                    <a:pt x="19050" y="4050030"/>
                  </a:cubicBezTo>
                  <a:cubicBezTo>
                    <a:pt x="19050" y="4040401"/>
                    <a:pt x="19050" y="4027562"/>
                    <a:pt x="19050" y="4017934"/>
                  </a:cubicBezTo>
                  <a:cubicBezTo>
                    <a:pt x="19050" y="3966579"/>
                    <a:pt x="19050" y="3918435"/>
                    <a:pt x="19050" y="3867082"/>
                  </a:cubicBezTo>
                  <a:cubicBezTo>
                    <a:pt x="19050" y="3687343"/>
                    <a:pt x="19050" y="3507605"/>
                    <a:pt x="19050" y="3327867"/>
                  </a:cubicBezTo>
                  <a:cubicBezTo>
                    <a:pt x="19050" y="2910617"/>
                    <a:pt x="19050" y="2493368"/>
                    <a:pt x="19050" y="2076119"/>
                  </a:cubicBezTo>
                  <a:cubicBezTo>
                    <a:pt x="19050" y="1970202"/>
                    <a:pt x="19050" y="1867494"/>
                    <a:pt x="17780" y="1761577"/>
                  </a:cubicBezTo>
                  <a:cubicBezTo>
                    <a:pt x="12700" y="1328279"/>
                    <a:pt x="12700" y="894982"/>
                    <a:pt x="8890" y="464894"/>
                  </a:cubicBezTo>
                  <a:cubicBezTo>
                    <a:pt x="8890" y="371815"/>
                    <a:pt x="7620" y="278737"/>
                    <a:pt x="7620" y="185658"/>
                  </a:cubicBezTo>
                  <a:cubicBezTo>
                    <a:pt x="3810" y="92579"/>
                    <a:pt x="0" y="45150"/>
                    <a:pt x="0" y="12130"/>
                  </a:cubicBezTo>
                  <a:close/>
                  <a:moveTo>
                    <a:pt x="19160503" y="4077949"/>
                  </a:moveTo>
                  <a:cubicBezTo>
                    <a:pt x="19163043" y="3995466"/>
                    <a:pt x="19161773" y="3895968"/>
                    <a:pt x="19163043" y="3793260"/>
                  </a:cubicBezTo>
                  <a:cubicBezTo>
                    <a:pt x="19164314" y="3597474"/>
                    <a:pt x="19164314" y="3398478"/>
                    <a:pt x="19165584" y="3202692"/>
                  </a:cubicBezTo>
                  <a:cubicBezTo>
                    <a:pt x="19166853" y="2775814"/>
                    <a:pt x="19168123" y="2352145"/>
                    <a:pt x="19169393" y="1925267"/>
                  </a:cubicBezTo>
                  <a:cubicBezTo>
                    <a:pt x="19171934" y="1392472"/>
                    <a:pt x="19177014" y="862886"/>
                    <a:pt x="19178284" y="330090"/>
                  </a:cubicBezTo>
                  <a:cubicBezTo>
                    <a:pt x="19178284" y="243431"/>
                    <a:pt x="19179553" y="156771"/>
                    <a:pt x="19178284" y="70550"/>
                  </a:cubicBezTo>
                  <a:cubicBezTo>
                    <a:pt x="19178284" y="61660"/>
                    <a:pt x="19177014" y="52770"/>
                    <a:pt x="19174473" y="43880"/>
                  </a:cubicBezTo>
                  <a:cubicBezTo>
                    <a:pt x="19173203" y="40070"/>
                    <a:pt x="19173203" y="36260"/>
                    <a:pt x="19171934" y="32450"/>
                  </a:cubicBezTo>
                  <a:cubicBezTo>
                    <a:pt x="19170664" y="23560"/>
                    <a:pt x="19171934" y="26100"/>
                    <a:pt x="19164314" y="23560"/>
                  </a:cubicBezTo>
                  <a:cubicBezTo>
                    <a:pt x="19150343" y="18480"/>
                    <a:pt x="18988909" y="22290"/>
                    <a:pt x="18817104" y="22290"/>
                  </a:cubicBezTo>
                  <a:cubicBezTo>
                    <a:pt x="17786268" y="28640"/>
                    <a:pt x="16755430" y="32450"/>
                    <a:pt x="15708976" y="28640"/>
                  </a:cubicBezTo>
                  <a:cubicBezTo>
                    <a:pt x="13662923" y="22290"/>
                    <a:pt x="11585631" y="21020"/>
                    <a:pt x="9539577" y="32450"/>
                  </a:cubicBezTo>
                  <a:cubicBezTo>
                    <a:pt x="8977302" y="36260"/>
                    <a:pt x="8415028" y="37530"/>
                    <a:pt x="7852753" y="37530"/>
                  </a:cubicBezTo>
                  <a:cubicBezTo>
                    <a:pt x="7368573" y="37530"/>
                    <a:pt x="6868774" y="33720"/>
                    <a:pt x="6384593" y="34990"/>
                  </a:cubicBezTo>
                  <a:cubicBezTo>
                    <a:pt x="5603656" y="37530"/>
                    <a:pt x="4838338" y="36260"/>
                    <a:pt x="4057402" y="36260"/>
                  </a:cubicBezTo>
                  <a:cubicBezTo>
                    <a:pt x="3541984" y="36260"/>
                    <a:pt x="3042184" y="45150"/>
                    <a:pt x="2526766" y="46420"/>
                  </a:cubicBezTo>
                  <a:cubicBezTo>
                    <a:pt x="2042586" y="47690"/>
                    <a:pt x="1542786" y="41340"/>
                    <a:pt x="1042987" y="38800"/>
                  </a:cubicBezTo>
                  <a:cubicBezTo>
                    <a:pt x="808706" y="37530"/>
                    <a:pt x="558806" y="36260"/>
                    <a:pt x="308906" y="34990"/>
                  </a:cubicBezTo>
                  <a:cubicBezTo>
                    <a:pt x="183957" y="33720"/>
                    <a:pt x="59007" y="33720"/>
                    <a:pt x="43180" y="32450"/>
                  </a:cubicBezTo>
                  <a:cubicBezTo>
                    <a:pt x="38100" y="32450"/>
                    <a:pt x="31750" y="31180"/>
                    <a:pt x="27940" y="32450"/>
                  </a:cubicBezTo>
                  <a:cubicBezTo>
                    <a:pt x="21590" y="34990"/>
                    <a:pt x="22860" y="32450"/>
                    <a:pt x="21590" y="41340"/>
                  </a:cubicBezTo>
                  <a:cubicBezTo>
                    <a:pt x="19050" y="56580"/>
                    <a:pt x="24130" y="79741"/>
                    <a:pt x="24130" y="118256"/>
                  </a:cubicBezTo>
                  <a:cubicBezTo>
                    <a:pt x="25400" y="166400"/>
                    <a:pt x="25400" y="214544"/>
                    <a:pt x="25400" y="262689"/>
                  </a:cubicBezTo>
                  <a:cubicBezTo>
                    <a:pt x="25400" y="461684"/>
                    <a:pt x="21590" y="657471"/>
                    <a:pt x="25400" y="856467"/>
                  </a:cubicBezTo>
                  <a:cubicBezTo>
                    <a:pt x="30480" y="1093978"/>
                    <a:pt x="30480" y="1331489"/>
                    <a:pt x="30480" y="1569000"/>
                  </a:cubicBezTo>
                  <a:cubicBezTo>
                    <a:pt x="31750" y="1954154"/>
                    <a:pt x="31750" y="2339307"/>
                    <a:pt x="31750" y="2724460"/>
                  </a:cubicBezTo>
                  <a:cubicBezTo>
                    <a:pt x="31750" y="3103194"/>
                    <a:pt x="31750" y="3481928"/>
                    <a:pt x="33020" y="3860663"/>
                  </a:cubicBezTo>
                  <a:cubicBezTo>
                    <a:pt x="33020" y="3895968"/>
                    <a:pt x="33020" y="3934483"/>
                    <a:pt x="33020" y="3969789"/>
                  </a:cubicBezTo>
                  <a:cubicBezTo>
                    <a:pt x="33020" y="4001885"/>
                    <a:pt x="33020" y="4037191"/>
                    <a:pt x="39370" y="4070329"/>
                  </a:cubicBezTo>
                  <a:cubicBezTo>
                    <a:pt x="45720" y="4074139"/>
                    <a:pt x="199575" y="4074139"/>
                    <a:pt x="293288" y="4075409"/>
                  </a:cubicBezTo>
                  <a:cubicBezTo>
                    <a:pt x="449475" y="4076679"/>
                    <a:pt x="590044" y="4076679"/>
                    <a:pt x="730612" y="4076679"/>
                  </a:cubicBezTo>
                  <a:cubicBezTo>
                    <a:pt x="1214793" y="4074139"/>
                    <a:pt x="1683355" y="4075409"/>
                    <a:pt x="2167535" y="4076679"/>
                  </a:cubicBezTo>
                  <a:cubicBezTo>
                    <a:pt x="2401816" y="4076679"/>
                    <a:pt x="2651716" y="4076679"/>
                    <a:pt x="2885997" y="4077949"/>
                  </a:cubicBezTo>
                  <a:cubicBezTo>
                    <a:pt x="3135897" y="4079219"/>
                    <a:pt x="3401415" y="4084299"/>
                    <a:pt x="3651315" y="4080489"/>
                  </a:cubicBezTo>
                  <a:cubicBezTo>
                    <a:pt x="4119877" y="4074139"/>
                    <a:pt x="4619676" y="4077949"/>
                    <a:pt x="5088238" y="4077949"/>
                  </a:cubicBezTo>
                  <a:cubicBezTo>
                    <a:pt x="5400613" y="4077949"/>
                    <a:pt x="5712987" y="4081759"/>
                    <a:pt x="6025362" y="4081759"/>
                  </a:cubicBezTo>
                  <a:cubicBezTo>
                    <a:pt x="6290880" y="4081759"/>
                    <a:pt x="6572017" y="4081759"/>
                    <a:pt x="6837536" y="4080489"/>
                  </a:cubicBezTo>
                  <a:cubicBezTo>
                    <a:pt x="8102653" y="4079219"/>
                    <a:pt x="9352152" y="4077949"/>
                    <a:pt x="10601650" y="4080489"/>
                  </a:cubicBezTo>
                  <a:cubicBezTo>
                    <a:pt x="11101450" y="4081759"/>
                    <a:pt x="11601249" y="4079219"/>
                    <a:pt x="12101049" y="4079219"/>
                  </a:cubicBezTo>
                  <a:cubicBezTo>
                    <a:pt x="12585229" y="4077949"/>
                    <a:pt x="13069410" y="4074139"/>
                    <a:pt x="13553590" y="4077949"/>
                  </a:cubicBezTo>
                  <a:cubicBezTo>
                    <a:pt x="14037771" y="4081759"/>
                    <a:pt x="14537572" y="4079219"/>
                    <a:pt x="15021751" y="4083029"/>
                  </a:cubicBezTo>
                  <a:cubicBezTo>
                    <a:pt x="15521550" y="4086839"/>
                    <a:pt x="16021351" y="4081759"/>
                    <a:pt x="16521150" y="4081759"/>
                  </a:cubicBezTo>
                  <a:cubicBezTo>
                    <a:pt x="17005331" y="4081759"/>
                    <a:pt x="17505130" y="4081759"/>
                    <a:pt x="17989310" y="4083029"/>
                  </a:cubicBezTo>
                  <a:cubicBezTo>
                    <a:pt x="18473491" y="4080489"/>
                    <a:pt x="18926434" y="4077949"/>
                    <a:pt x="19160503" y="4077949"/>
                  </a:cubicBezTo>
                  <a:close/>
                </a:path>
              </a:pathLst>
            </a:custGeom>
            <a:solidFill>
              <a:srgbClr val="F8F7F2"/>
            </a:solidFill>
          </p:spPr>
          <p:txBody>
            <a:bodyPr/>
            <a:lstStyle/>
            <a:p>
              <a:endParaRPr lang="it-IT"/>
            </a:p>
          </p:txBody>
        </p:sp>
      </p:grpSp>
      <p:sp>
        <p:nvSpPr>
          <p:cNvPr id="102" name="TextBox 102"/>
          <p:cNvSpPr txBox="1"/>
          <p:nvPr/>
        </p:nvSpPr>
        <p:spPr>
          <a:xfrm>
            <a:off x="101217" y="40933159"/>
            <a:ext cx="26716302" cy="3419475"/>
          </a:xfrm>
          <a:prstGeom prst="rect">
            <a:avLst/>
          </a:prstGeom>
        </p:spPr>
        <p:txBody>
          <a:bodyPr lIns="0" tIns="0" rIns="0" bIns="0" rtlCol="0" anchor="t">
            <a:spAutoFit/>
          </a:bodyPr>
          <a:lstStyle/>
          <a:p>
            <a:pPr algn="l">
              <a:lnSpc>
                <a:spcPts val="3313"/>
              </a:lnSpc>
              <a:spcBef>
                <a:spcPct val="0"/>
              </a:spcBef>
            </a:pPr>
            <a:r>
              <a:rPr lang="en-US" sz="2761" b="1">
                <a:solidFill>
                  <a:srgbClr val="000000"/>
                </a:solidFill>
                <a:latin typeface="Times New Roman MT Bold"/>
                <a:ea typeface="Times New Roman MT Bold"/>
                <a:cs typeface="Times New Roman MT Bold"/>
                <a:sym typeface="Times New Roman MT Bold"/>
              </a:rPr>
              <a:t>-Ágoston, C., Urban, R., Nagy, B., Csaba, B., Kőváry, Z., &amp; Kovacs, K. (2022). The psychological</a:t>
            </a:r>
          </a:p>
          <a:p>
            <a:pPr algn="l">
              <a:lnSpc>
                <a:spcPts val="3313"/>
              </a:lnSpc>
              <a:spcBef>
                <a:spcPct val="0"/>
              </a:spcBef>
            </a:pPr>
            <a:r>
              <a:rPr lang="en-US" sz="2761" b="1">
                <a:solidFill>
                  <a:srgbClr val="000000"/>
                </a:solidFill>
                <a:latin typeface="Times New Roman MT Bold"/>
                <a:ea typeface="Times New Roman MT Bold"/>
                <a:cs typeface="Times New Roman MT Bold"/>
                <a:sym typeface="Times New Roman MT Bold"/>
              </a:rPr>
              <a:t>consequences of the ecological crisis: Three new questionnaires to assess eco-anxiety, eco-guilt,</a:t>
            </a:r>
          </a:p>
          <a:p>
            <a:pPr algn="l">
              <a:lnSpc>
                <a:spcPts val="3313"/>
              </a:lnSpc>
              <a:spcBef>
                <a:spcPct val="0"/>
              </a:spcBef>
            </a:pPr>
            <a:r>
              <a:rPr lang="en-US" sz="2761" b="1">
                <a:solidFill>
                  <a:srgbClr val="000000"/>
                </a:solidFill>
                <a:latin typeface="Times New Roman MT Bold"/>
                <a:ea typeface="Times New Roman MT Bold"/>
                <a:cs typeface="Times New Roman MT Bold"/>
                <a:sym typeface="Times New Roman MT Bold"/>
              </a:rPr>
              <a:t>and ecological grief. Climate risk management, 37, 100441.</a:t>
            </a:r>
          </a:p>
          <a:p>
            <a:pPr algn="l">
              <a:lnSpc>
                <a:spcPts val="3313"/>
              </a:lnSpc>
              <a:spcBef>
                <a:spcPct val="0"/>
              </a:spcBef>
            </a:pPr>
            <a:r>
              <a:rPr lang="en-US" sz="2761" b="1">
                <a:solidFill>
                  <a:srgbClr val="000000"/>
                </a:solidFill>
                <a:latin typeface="Times New Roman MT Bold"/>
                <a:ea typeface="Times New Roman MT Bold"/>
                <a:cs typeface="Times New Roman MT Bold"/>
                <a:sym typeface="Times New Roman MT Bold"/>
              </a:rPr>
              <a:t>-Donkers, F. C., &amp; van Boxtel, G. J. (2004). The N2 in go/no-go tasks reflects conflict monitoring not response inhibition. Brain and Cognition , 165-176.</a:t>
            </a:r>
          </a:p>
          <a:p>
            <a:pPr algn="l">
              <a:lnSpc>
                <a:spcPts val="3313"/>
              </a:lnSpc>
              <a:spcBef>
                <a:spcPct val="0"/>
              </a:spcBef>
            </a:pPr>
            <a:r>
              <a:rPr lang="en-US" sz="2761" b="1">
                <a:solidFill>
                  <a:srgbClr val="000000"/>
                </a:solidFill>
                <a:latin typeface="Times New Roman MT Bold"/>
                <a:ea typeface="Times New Roman MT Bold"/>
                <a:cs typeface="Times New Roman MT Bold"/>
                <a:sym typeface="Times New Roman MT Bold"/>
              </a:rPr>
              <a:t>-Ridderinkhof, K., Wylie, S., van den Wildenberg, W. P., W., Bashore, T., &amp; van der Molen , M. (2021).</a:t>
            </a:r>
          </a:p>
          <a:p>
            <a:pPr algn="l">
              <a:lnSpc>
                <a:spcPts val="3313"/>
              </a:lnSpc>
              <a:spcBef>
                <a:spcPct val="0"/>
              </a:spcBef>
            </a:pPr>
            <a:r>
              <a:rPr lang="en-US" sz="2761" b="1">
                <a:solidFill>
                  <a:srgbClr val="000000"/>
                </a:solidFill>
                <a:latin typeface="Times New Roman MT Bold"/>
                <a:ea typeface="Times New Roman MT Bold"/>
                <a:cs typeface="Times New Roman MT Bold"/>
                <a:sym typeface="Times New Roman MT Bold"/>
              </a:rPr>
              <a:t>The arrow of time: Advancing insights into action control from the arrow version of the Eriksen</a:t>
            </a:r>
          </a:p>
          <a:p>
            <a:pPr algn="l">
              <a:lnSpc>
                <a:spcPts val="3313"/>
              </a:lnSpc>
              <a:spcBef>
                <a:spcPct val="0"/>
              </a:spcBef>
            </a:pPr>
            <a:r>
              <a:rPr lang="en-US" sz="2761" b="1">
                <a:solidFill>
                  <a:srgbClr val="000000"/>
                </a:solidFill>
                <a:latin typeface="Times New Roman MT Bold"/>
                <a:ea typeface="Times New Roman MT Bold"/>
                <a:cs typeface="Times New Roman MT Bold"/>
                <a:sym typeface="Times New Roman MT Bold"/>
              </a:rPr>
              <a:t>flanker task. Attention, Perception, &amp; Psychophysics, 83, 700-721</a:t>
            </a:r>
          </a:p>
          <a:p>
            <a:pPr algn="l">
              <a:lnSpc>
                <a:spcPts val="3313"/>
              </a:lnSpc>
              <a:spcBef>
                <a:spcPct val="0"/>
              </a:spcBef>
            </a:pPr>
            <a:endParaRPr lang="en-US" sz="2761" b="1">
              <a:solidFill>
                <a:srgbClr val="000000"/>
              </a:solidFill>
              <a:latin typeface="Times New Roman MT Bold"/>
              <a:ea typeface="Times New Roman MT Bold"/>
              <a:cs typeface="Times New Roman MT Bold"/>
              <a:sym typeface="Times New Roman MT Bold"/>
            </a:endParaRPr>
          </a:p>
        </p:txBody>
      </p:sp>
      <p:sp>
        <p:nvSpPr>
          <p:cNvPr id="103" name="TextBox 103"/>
          <p:cNvSpPr txBox="1"/>
          <p:nvPr/>
        </p:nvSpPr>
        <p:spPr>
          <a:xfrm>
            <a:off x="101217" y="37013996"/>
            <a:ext cx="32740307" cy="3381375"/>
          </a:xfrm>
          <a:prstGeom prst="rect">
            <a:avLst/>
          </a:prstGeom>
        </p:spPr>
        <p:txBody>
          <a:bodyPr lIns="0" tIns="0" rIns="0" bIns="0" rtlCol="0" anchor="t">
            <a:spAutoFit/>
          </a:bodyPr>
          <a:lstStyle/>
          <a:p>
            <a:pPr algn="l">
              <a:lnSpc>
                <a:spcPts val="4356"/>
              </a:lnSpc>
              <a:spcBef>
                <a:spcPct val="0"/>
              </a:spcBef>
            </a:pPr>
            <a:r>
              <a:rPr lang="en-US" sz="3630" b="1">
                <a:solidFill>
                  <a:srgbClr val="000000"/>
                </a:solidFill>
                <a:latin typeface="Times New Roman MT Bold"/>
                <a:ea typeface="Times New Roman MT Bold"/>
                <a:cs typeface="Times New Roman MT Bold"/>
                <a:sym typeface="Times New Roman MT Bold"/>
              </a:rPr>
              <a:t>Findings suggest that exposure to pollution-related stimuli leads to slower reaction times, indicating increased cognitive load in environmentally threatening contexts. As expected, participants responded more slowly to incongruent than congruent trials, confirming the classic Flanker congruency effect reported in previous research. In the</a:t>
            </a:r>
            <a:r>
              <a:rPr lang="en-US" sz="3630" b="1">
                <a:solidFill>
                  <a:srgbClr val="7A4900"/>
                </a:solidFill>
                <a:latin typeface="Times New Roman MT Bold"/>
                <a:ea typeface="Times New Roman MT Bold"/>
                <a:cs typeface="Times New Roman MT Bold"/>
                <a:sym typeface="Times New Roman MT Bold"/>
              </a:rPr>
              <a:t> pollution condition</a:t>
            </a:r>
            <a:r>
              <a:rPr lang="en-US" sz="3630" b="1">
                <a:solidFill>
                  <a:srgbClr val="000000"/>
                </a:solidFill>
                <a:latin typeface="Times New Roman MT Bold"/>
                <a:ea typeface="Times New Roman MT Bold"/>
                <a:cs typeface="Times New Roman MT Bold"/>
                <a:sym typeface="Times New Roman MT Bold"/>
              </a:rPr>
              <a:t>, greater difficulties in conflict monitoring were associated with higher levelsof </a:t>
            </a:r>
            <a:r>
              <a:rPr lang="en-US" sz="3630" b="1">
                <a:solidFill>
                  <a:srgbClr val="7A4900"/>
                </a:solidFill>
                <a:latin typeface="Times New Roman MT Bold"/>
                <a:ea typeface="Times New Roman MT Bold"/>
                <a:cs typeface="Times New Roman MT Bold"/>
                <a:sym typeface="Times New Roman MT Bold"/>
              </a:rPr>
              <a:t>ecological grief and empathy</a:t>
            </a:r>
            <a:r>
              <a:rPr lang="en-US" sz="3630" b="1">
                <a:solidFill>
                  <a:srgbClr val="000000"/>
                </a:solidFill>
                <a:latin typeface="Times New Roman MT Bold"/>
                <a:ea typeface="Times New Roman MT Bold"/>
                <a:cs typeface="Times New Roman MT Bold"/>
                <a:sym typeface="Times New Roman MT Bold"/>
              </a:rPr>
              <a:t>, suggesting that individuals who feel more emotional involvement or concern about environmental issues may be more cognitively affected by pollution contexts. In the </a:t>
            </a:r>
            <a:r>
              <a:rPr lang="en-US" sz="3630" b="1">
                <a:solidFill>
                  <a:srgbClr val="7A4900"/>
                </a:solidFill>
                <a:latin typeface="Times New Roman MT Bold"/>
                <a:ea typeface="Times New Roman MT Bold"/>
                <a:cs typeface="Times New Roman MT Bold"/>
                <a:sym typeface="Times New Roman MT Bold"/>
              </a:rPr>
              <a:t>no-pollution condition,</a:t>
            </a:r>
            <a:r>
              <a:rPr lang="en-US" sz="3630" b="1">
                <a:solidFill>
                  <a:srgbClr val="000000"/>
                </a:solidFill>
                <a:latin typeface="Times New Roman MT Bold"/>
                <a:ea typeface="Times New Roman MT Bold"/>
                <a:cs typeface="Times New Roman MT Bold"/>
                <a:sym typeface="Times New Roman MT Bold"/>
              </a:rPr>
              <a:t> conflict monitoring difficulties were linked to </a:t>
            </a:r>
            <a:r>
              <a:rPr lang="en-US" sz="3630" b="1">
                <a:solidFill>
                  <a:srgbClr val="7A4900"/>
                </a:solidFill>
                <a:latin typeface="Times New Roman MT Bold"/>
                <a:ea typeface="Times New Roman MT Bold"/>
                <a:cs typeface="Times New Roman MT Bold"/>
                <a:sym typeface="Times New Roman MT Bold"/>
              </a:rPr>
              <a:t>consumption-related, pro-environmental behaviours, personal distress, and ecological grief</a:t>
            </a:r>
            <a:r>
              <a:rPr lang="en-US" sz="3630" b="1">
                <a:solidFill>
                  <a:srgbClr val="000000"/>
                </a:solidFill>
                <a:latin typeface="Times New Roman MT Bold"/>
                <a:ea typeface="Times New Roman MT Bold"/>
                <a:cs typeface="Times New Roman MT Bold"/>
                <a:sym typeface="Times New Roman MT Bold"/>
              </a:rPr>
              <a:t>, indicating that both emotional vulnerability and eco-related concerns can impact cognitive control even in neutral environmental contexts.</a:t>
            </a:r>
          </a:p>
        </p:txBody>
      </p:sp>
      <p:sp>
        <p:nvSpPr>
          <p:cNvPr id="104" name="TextBox 104"/>
          <p:cNvSpPr txBox="1"/>
          <p:nvPr/>
        </p:nvSpPr>
        <p:spPr>
          <a:xfrm>
            <a:off x="28919" y="40492652"/>
            <a:ext cx="6912852" cy="723900"/>
          </a:xfrm>
          <a:prstGeom prst="rect">
            <a:avLst/>
          </a:prstGeom>
        </p:spPr>
        <p:txBody>
          <a:bodyPr lIns="0" tIns="0" rIns="0" bIns="0" rtlCol="0" anchor="t">
            <a:spAutoFit/>
          </a:bodyPr>
          <a:lstStyle/>
          <a:p>
            <a:pPr algn="l">
              <a:lnSpc>
                <a:spcPts val="5039"/>
              </a:lnSpc>
              <a:spcBef>
                <a:spcPct val="0"/>
              </a:spcBef>
            </a:pPr>
            <a:r>
              <a:rPr lang="en-US" sz="4199" b="1" dirty="0">
                <a:solidFill>
                  <a:srgbClr val="7A4900"/>
                </a:solidFill>
                <a:latin typeface="Times New Roman MT Bold"/>
                <a:ea typeface="Times New Roman MT Bold"/>
                <a:cs typeface="Times New Roman MT Bold"/>
                <a:sym typeface="Times New Roman MT Bold"/>
              </a:rPr>
              <a:t>BIBLIOGTAPHY</a:t>
            </a:r>
          </a:p>
        </p:txBody>
      </p:sp>
      <p:sp>
        <p:nvSpPr>
          <p:cNvPr id="105" name="TextBox 105"/>
          <p:cNvSpPr txBox="1"/>
          <p:nvPr/>
        </p:nvSpPr>
        <p:spPr>
          <a:xfrm>
            <a:off x="0" y="179488"/>
            <a:ext cx="5060574" cy="3241982"/>
          </a:xfrm>
          <a:prstGeom prst="rect">
            <a:avLst/>
          </a:prstGeom>
        </p:spPr>
        <p:txBody>
          <a:bodyPr lIns="0" tIns="0" rIns="0" bIns="0" rtlCol="0" anchor="t">
            <a:spAutoFit/>
          </a:bodyPr>
          <a:lstStyle/>
          <a:p>
            <a:pPr algn="ctr">
              <a:lnSpc>
                <a:spcPts val="8244"/>
              </a:lnSpc>
              <a:spcBef>
                <a:spcPct val="0"/>
              </a:spcBef>
            </a:pPr>
            <a:r>
              <a:rPr lang="en-US" sz="6870" b="1">
                <a:solidFill>
                  <a:srgbClr val="FFFFFF"/>
                </a:solidFill>
                <a:latin typeface="Times New Roman MT Bold"/>
                <a:ea typeface="Times New Roman MT Bold"/>
                <a:cs typeface="Times New Roman MT Bold"/>
                <a:sym typeface="Times New Roman MT Bold"/>
              </a:rPr>
              <a:t>68-Emotions &amp; Social Cognition#11</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983</Words>
  <Application>Microsoft Macintosh PowerPoint</Application>
  <PresentationFormat>Personalizzato</PresentationFormat>
  <Paragraphs>73</Paragraphs>
  <Slides>1</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vt:i4>
      </vt:variant>
    </vt:vector>
  </HeadingPairs>
  <TitlesOfParts>
    <vt:vector size="7" baseType="lpstr">
      <vt:lpstr>Times New Roman MT Bold</vt:lpstr>
      <vt:lpstr>Calibri</vt:lpstr>
      <vt:lpstr>True Typewriter</vt:lpstr>
      <vt:lpstr>Times New Roman MT</vt:lpstr>
      <vt:lpstr>Arial</vt:lpstr>
      <vt:lpstr>Office Theme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ECO-EMOTIONS BRESSANONE</dc:title>
  <cp:lastModifiedBy>Anna Laura Vlad</cp:lastModifiedBy>
  <cp:revision>2</cp:revision>
  <dcterms:created xsi:type="dcterms:W3CDTF">2006-08-16T00:00:00Z</dcterms:created>
  <dcterms:modified xsi:type="dcterms:W3CDTF">2026-01-21T12:14:15Z</dcterms:modified>
  <dc:identifier>DAG2Ui_WmKo</dc:identifier>
</cp:coreProperties>
</file>