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6" r:id="rId2"/>
  </p:sldIdLst>
  <p:sldSz cx="30275213" cy="42803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362D"/>
    <a:srgbClr val="FA713A"/>
    <a:srgbClr val="FB8B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27336" autoAdjust="0"/>
    <p:restoredTop sz="86395"/>
  </p:normalViewPr>
  <p:slideViewPr>
    <p:cSldViewPr snapToGrid="0">
      <p:cViewPr>
        <p:scale>
          <a:sx n="42" d="100"/>
          <a:sy n="42" d="100"/>
        </p:scale>
        <p:origin x="200" y="-3112"/>
      </p:cViewPr>
      <p:guideLst/>
    </p:cSldViewPr>
  </p:slideViewPr>
  <p:outlineViewPr>
    <p:cViewPr>
      <p:scale>
        <a:sx n="33" d="100"/>
        <a:sy n="33" d="100"/>
      </p:scale>
      <p:origin x="0" y="0"/>
    </p:cViewPr>
  </p:outlineViewPr>
  <p:notesTextViewPr>
    <p:cViewPr>
      <p:scale>
        <a:sx n="20" d="100"/>
        <a:sy n="2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4BB21A-A6E7-F944-AF83-9261FA175906}" type="datetimeFigureOut">
              <a:rPr lang="en-US" smtClean="0"/>
              <a:t>6/24/25</a:t>
            </a:fld>
            <a:endParaRPr lang="en-US"/>
          </a:p>
        </p:txBody>
      </p:sp>
      <p:sp>
        <p:nvSpPr>
          <p:cNvPr id="4" name="Segnaposto immagine diapositiva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472B23-F8C1-2E45-9F9F-F7BF13915653}" type="slidenum">
              <a:rPr lang="en-US" smtClean="0"/>
              <a:t>‹N›</a:t>
            </a:fld>
            <a:endParaRPr lang="en-US"/>
          </a:p>
        </p:txBody>
      </p:sp>
    </p:spTree>
    <p:extLst>
      <p:ext uri="{BB962C8B-B14F-4D97-AF65-F5344CB8AC3E}">
        <p14:creationId xmlns:p14="http://schemas.microsoft.com/office/powerpoint/2010/main" val="3301330109"/>
      </p:ext>
    </p:extLst>
  </p:cSld>
  <p:clrMap bg1="lt1" tx1="dk1" bg2="lt2" tx2="dk2" accent1="accent1" accent2="accent2" accent3="accent3" accent4="accent4" accent5="accent5" accent6="accent6" hlink="hlink" folHlink="folHlink"/>
  <p:notesStyle>
    <a:lvl1pPr marL="0" algn="l" defTabSz="3507527" rtl="0" eaLnBrk="1" latinLnBrk="0" hangingPunct="1">
      <a:defRPr sz="4603" kern="1200">
        <a:solidFill>
          <a:schemeClr val="tx1"/>
        </a:solidFill>
        <a:latin typeface="+mn-lt"/>
        <a:ea typeface="+mn-ea"/>
        <a:cs typeface="+mn-cs"/>
      </a:defRPr>
    </a:lvl1pPr>
    <a:lvl2pPr marL="1753764" algn="l" defTabSz="3507527" rtl="0" eaLnBrk="1" latinLnBrk="0" hangingPunct="1">
      <a:defRPr sz="4603" kern="1200">
        <a:solidFill>
          <a:schemeClr val="tx1"/>
        </a:solidFill>
        <a:latin typeface="+mn-lt"/>
        <a:ea typeface="+mn-ea"/>
        <a:cs typeface="+mn-cs"/>
      </a:defRPr>
    </a:lvl2pPr>
    <a:lvl3pPr marL="3507527" algn="l" defTabSz="3507527" rtl="0" eaLnBrk="1" latinLnBrk="0" hangingPunct="1">
      <a:defRPr sz="4603" kern="1200">
        <a:solidFill>
          <a:schemeClr val="tx1"/>
        </a:solidFill>
        <a:latin typeface="+mn-lt"/>
        <a:ea typeface="+mn-ea"/>
        <a:cs typeface="+mn-cs"/>
      </a:defRPr>
    </a:lvl3pPr>
    <a:lvl4pPr marL="5261291" algn="l" defTabSz="3507527" rtl="0" eaLnBrk="1" latinLnBrk="0" hangingPunct="1">
      <a:defRPr sz="4603" kern="1200">
        <a:solidFill>
          <a:schemeClr val="tx1"/>
        </a:solidFill>
        <a:latin typeface="+mn-lt"/>
        <a:ea typeface="+mn-ea"/>
        <a:cs typeface="+mn-cs"/>
      </a:defRPr>
    </a:lvl4pPr>
    <a:lvl5pPr marL="7015054" algn="l" defTabSz="3507527" rtl="0" eaLnBrk="1" latinLnBrk="0" hangingPunct="1">
      <a:defRPr sz="4603" kern="1200">
        <a:solidFill>
          <a:schemeClr val="tx1"/>
        </a:solidFill>
        <a:latin typeface="+mn-lt"/>
        <a:ea typeface="+mn-ea"/>
        <a:cs typeface="+mn-cs"/>
      </a:defRPr>
    </a:lvl5pPr>
    <a:lvl6pPr marL="8768818" algn="l" defTabSz="3507527" rtl="0" eaLnBrk="1" latinLnBrk="0" hangingPunct="1">
      <a:defRPr sz="4603" kern="1200">
        <a:solidFill>
          <a:schemeClr val="tx1"/>
        </a:solidFill>
        <a:latin typeface="+mn-lt"/>
        <a:ea typeface="+mn-ea"/>
        <a:cs typeface="+mn-cs"/>
      </a:defRPr>
    </a:lvl6pPr>
    <a:lvl7pPr marL="10522582" algn="l" defTabSz="3507527" rtl="0" eaLnBrk="1" latinLnBrk="0" hangingPunct="1">
      <a:defRPr sz="4603" kern="1200">
        <a:solidFill>
          <a:schemeClr val="tx1"/>
        </a:solidFill>
        <a:latin typeface="+mn-lt"/>
        <a:ea typeface="+mn-ea"/>
        <a:cs typeface="+mn-cs"/>
      </a:defRPr>
    </a:lvl7pPr>
    <a:lvl8pPr marL="12276345" algn="l" defTabSz="3507527" rtl="0" eaLnBrk="1" latinLnBrk="0" hangingPunct="1">
      <a:defRPr sz="4603" kern="1200">
        <a:solidFill>
          <a:schemeClr val="tx1"/>
        </a:solidFill>
        <a:latin typeface="+mn-lt"/>
        <a:ea typeface="+mn-ea"/>
        <a:cs typeface="+mn-cs"/>
      </a:defRPr>
    </a:lvl8pPr>
    <a:lvl9pPr marL="14030109" algn="l" defTabSz="3507527" rtl="0" eaLnBrk="1" latinLnBrk="0" hangingPunct="1">
      <a:defRPr sz="4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B5472B23-F8C1-2E45-9F9F-F7BF13915653}" type="slidenum">
              <a:rPr lang="en-US" smtClean="0"/>
              <a:t>1</a:t>
            </a:fld>
            <a:endParaRPr lang="en-US"/>
          </a:p>
        </p:txBody>
      </p:sp>
    </p:spTree>
    <p:extLst>
      <p:ext uri="{BB962C8B-B14F-4D97-AF65-F5344CB8AC3E}">
        <p14:creationId xmlns:p14="http://schemas.microsoft.com/office/powerpoint/2010/main" val="656973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078C29B7-992B-064A-B932-82E918FE9DFE}" type="datetimeFigureOut">
              <a:rPr lang="en-US" smtClean="0"/>
              <a:t>6/24/25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C826B1-C29E-E84B-A8B3-5F1AC6BAB13C}" type="slidenum">
              <a:rPr lang="en-US" smtClean="0"/>
              <a:t>‹N›</a:t>
            </a:fld>
            <a:endParaRPr lang="en-US"/>
          </a:p>
        </p:txBody>
      </p:sp>
    </p:spTree>
    <p:extLst>
      <p:ext uri="{BB962C8B-B14F-4D97-AF65-F5344CB8AC3E}">
        <p14:creationId xmlns:p14="http://schemas.microsoft.com/office/powerpoint/2010/main" val="1635835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78C29B7-992B-064A-B932-82E918FE9DFE}" type="datetimeFigureOut">
              <a:rPr lang="en-US" smtClean="0"/>
              <a:t>6/24/25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C826B1-C29E-E84B-A8B3-5F1AC6BAB13C}" type="slidenum">
              <a:rPr lang="en-US" smtClean="0"/>
              <a:t>‹N›</a:t>
            </a:fld>
            <a:endParaRPr lang="en-US"/>
          </a:p>
        </p:txBody>
      </p:sp>
    </p:spTree>
    <p:extLst>
      <p:ext uri="{BB962C8B-B14F-4D97-AF65-F5344CB8AC3E}">
        <p14:creationId xmlns:p14="http://schemas.microsoft.com/office/powerpoint/2010/main" val="3208863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78C29B7-992B-064A-B932-82E918FE9DFE}" type="datetimeFigureOut">
              <a:rPr lang="en-US" smtClean="0"/>
              <a:t>6/24/25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C826B1-C29E-E84B-A8B3-5F1AC6BAB13C}" type="slidenum">
              <a:rPr lang="en-US" smtClean="0"/>
              <a:t>‹N›</a:t>
            </a:fld>
            <a:endParaRPr lang="en-US"/>
          </a:p>
        </p:txBody>
      </p:sp>
    </p:spTree>
    <p:extLst>
      <p:ext uri="{BB962C8B-B14F-4D97-AF65-F5344CB8AC3E}">
        <p14:creationId xmlns:p14="http://schemas.microsoft.com/office/powerpoint/2010/main" val="3450122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78C29B7-992B-064A-B932-82E918FE9DFE}" type="datetimeFigureOut">
              <a:rPr lang="en-US" smtClean="0"/>
              <a:t>6/24/25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C826B1-C29E-E84B-A8B3-5F1AC6BAB13C}" type="slidenum">
              <a:rPr lang="en-US" smtClean="0"/>
              <a:t>‹N›</a:t>
            </a:fld>
            <a:endParaRPr lang="en-US"/>
          </a:p>
        </p:txBody>
      </p:sp>
    </p:spTree>
    <p:extLst>
      <p:ext uri="{BB962C8B-B14F-4D97-AF65-F5344CB8AC3E}">
        <p14:creationId xmlns:p14="http://schemas.microsoft.com/office/powerpoint/2010/main" val="2668224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tint val="82000"/>
                  </a:schemeClr>
                </a:solidFill>
              </a:defRPr>
            </a:lvl1pPr>
            <a:lvl2pPr marL="1513743" indent="0">
              <a:buNone/>
              <a:defRPr sz="6622">
                <a:solidFill>
                  <a:schemeClr val="tx1">
                    <a:tint val="82000"/>
                  </a:schemeClr>
                </a:solidFill>
              </a:defRPr>
            </a:lvl2pPr>
            <a:lvl3pPr marL="3027487" indent="0">
              <a:buNone/>
              <a:defRPr sz="5960">
                <a:solidFill>
                  <a:schemeClr val="tx1">
                    <a:tint val="82000"/>
                  </a:schemeClr>
                </a:solidFill>
              </a:defRPr>
            </a:lvl3pPr>
            <a:lvl4pPr marL="4541230" indent="0">
              <a:buNone/>
              <a:defRPr sz="5297">
                <a:solidFill>
                  <a:schemeClr val="tx1">
                    <a:tint val="82000"/>
                  </a:schemeClr>
                </a:solidFill>
              </a:defRPr>
            </a:lvl4pPr>
            <a:lvl5pPr marL="6054974" indent="0">
              <a:buNone/>
              <a:defRPr sz="5297">
                <a:solidFill>
                  <a:schemeClr val="tx1">
                    <a:tint val="82000"/>
                  </a:schemeClr>
                </a:solidFill>
              </a:defRPr>
            </a:lvl5pPr>
            <a:lvl6pPr marL="7568717" indent="0">
              <a:buNone/>
              <a:defRPr sz="5297">
                <a:solidFill>
                  <a:schemeClr val="tx1">
                    <a:tint val="82000"/>
                  </a:schemeClr>
                </a:solidFill>
              </a:defRPr>
            </a:lvl6pPr>
            <a:lvl7pPr marL="9082461" indent="0">
              <a:buNone/>
              <a:defRPr sz="5297">
                <a:solidFill>
                  <a:schemeClr val="tx1">
                    <a:tint val="82000"/>
                  </a:schemeClr>
                </a:solidFill>
              </a:defRPr>
            </a:lvl7pPr>
            <a:lvl8pPr marL="10596204" indent="0">
              <a:buNone/>
              <a:defRPr sz="5297">
                <a:solidFill>
                  <a:schemeClr val="tx1">
                    <a:tint val="82000"/>
                  </a:schemeClr>
                </a:solidFill>
              </a:defRPr>
            </a:lvl8pPr>
            <a:lvl9pPr marL="12109948" indent="0">
              <a:buNone/>
              <a:defRPr sz="5297">
                <a:solidFill>
                  <a:schemeClr val="tx1">
                    <a:tint val="82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78C29B7-992B-064A-B932-82E918FE9DFE}" type="datetimeFigureOut">
              <a:rPr lang="en-US" smtClean="0"/>
              <a:t>6/24/25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C826B1-C29E-E84B-A8B3-5F1AC6BAB13C}" type="slidenum">
              <a:rPr lang="en-US" smtClean="0"/>
              <a:t>‹N›</a:t>
            </a:fld>
            <a:endParaRPr lang="en-US"/>
          </a:p>
        </p:txBody>
      </p:sp>
    </p:spTree>
    <p:extLst>
      <p:ext uri="{BB962C8B-B14F-4D97-AF65-F5344CB8AC3E}">
        <p14:creationId xmlns:p14="http://schemas.microsoft.com/office/powerpoint/2010/main" val="1360493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078C29B7-992B-064A-B932-82E918FE9DFE}" type="datetimeFigureOut">
              <a:rPr lang="en-US" smtClean="0"/>
              <a:t>6/24/25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C826B1-C29E-E84B-A8B3-5F1AC6BAB13C}" type="slidenum">
              <a:rPr lang="en-US" smtClean="0"/>
              <a:t>‹N›</a:t>
            </a:fld>
            <a:endParaRPr lang="en-US"/>
          </a:p>
        </p:txBody>
      </p:sp>
    </p:spTree>
    <p:extLst>
      <p:ext uri="{BB962C8B-B14F-4D97-AF65-F5344CB8AC3E}">
        <p14:creationId xmlns:p14="http://schemas.microsoft.com/office/powerpoint/2010/main" val="837291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it-IT"/>
              <a:t>Fare clic per modificare gli stili del testo dello schema</a:t>
            </a:r>
          </a:p>
        </p:txBody>
      </p:sp>
      <p:sp>
        <p:nvSpPr>
          <p:cNvPr id="4" name="Content Placeholder 3"/>
          <p:cNvSpPr>
            <a:spLocks noGrp="1"/>
          </p:cNvSpPr>
          <p:nvPr>
            <p:ph sz="half" idx="2"/>
          </p:nvPr>
        </p:nvSpPr>
        <p:spPr>
          <a:xfrm>
            <a:off x="2085368" y="15635264"/>
            <a:ext cx="12807832" cy="2299711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it-IT"/>
              <a:t>Fare clic per modificare gli stili del testo dello schema</a:t>
            </a:r>
          </a:p>
        </p:txBody>
      </p:sp>
      <p:sp>
        <p:nvSpPr>
          <p:cNvPr id="6" name="Content Placeholder 5"/>
          <p:cNvSpPr>
            <a:spLocks noGrp="1"/>
          </p:cNvSpPr>
          <p:nvPr>
            <p:ph sz="quarter" idx="4"/>
          </p:nvPr>
        </p:nvSpPr>
        <p:spPr>
          <a:xfrm>
            <a:off x="15326828" y="15635264"/>
            <a:ext cx="12870909" cy="2299711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078C29B7-992B-064A-B932-82E918FE9DFE}" type="datetimeFigureOut">
              <a:rPr lang="en-US" smtClean="0"/>
              <a:t>6/24/25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C826B1-C29E-E84B-A8B3-5F1AC6BAB13C}" type="slidenum">
              <a:rPr lang="en-US" smtClean="0"/>
              <a:t>‹N›</a:t>
            </a:fld>
            <a:endParaRPr lang="en-US"/>
          </a:p>
        </p:txBody>
      </p:sp>
    </p:spTree>
    <p:extLst>
      <p:ext uri="{BB962C8B-B14F-4D97-AF65-F5344CB8AC3E}">
        <p14:creationId xmlns:p14="http://schemas.microsoft.com/office/powerpoint/2010/main" val="2170058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078C29B7-992B-064A-B932-82E918FE9DFE}" type="datetimeFigureOut">
              <a:rPr lang="en-US" smtClean="0"/>
              <a:t>6/24/25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C826B1-C29E-E84B-A8B3-5F1AC6BAB13C}" type="slidenum">
              <a:rPr lang="en-US" smtClean="0"/>
              <a:t>‹N›</a:t>
            </a:fld>
            <a:endParaRPr lang="en-US"/>
          </a:p>
        </p:txBody>
      </p:sp>
    </p:spTree>
    <p:extLst>
      <p:ext uri="{BB962C8B-B14F-4D97-AF65-F5344CB8AC3E}">
        <p14:creationId xmlns:p14="http://schemas.microsoft.com/office/powerpoint/2010/main" val="2897770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8C29B7-992B-064A-B932-82E918FE9DFE}" type="datetimeFigureOut">
              <a:rPr lang="en-US" smtClean="0"/>
              <a:t>6/24/25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C826B1-C29E-E84B-A8B3-5F1AC6BAB13C}" type="slidenum">
              <a:rPr lang="en-US" smtClean="0"/>
              <a:t>‹N›</a:t>
            </a:fld>
            <a:endParaRPr lang="en-US"/>
          </a:p>
        </p:txBody>
      </p:sp>
    </p:spTree>
    <p:extLst>
      <p:ext uri="{BB962C8B-B14F-4D97-AF65-F5344CB8AC3E}">
        <p14:creationId xmlns:p14="http://schemas.microsoft.com/office/powerpoint/2010/main" val="3559696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it-IT"/>
              <a:t>Fare clic per modificare lo stile del titolo dello schema</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78C29B7-992B-064A-B932-82E918FE9DFE}" type="datetimeFigureOut">
              <a:rPr lang="en-US" smtClean="0"/>
              <a:t>6/24/25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C826B1-C29E-E84B-A8B3-5F1AC6BAB13C}" type="slidenum">
              <a:rPr lang="en-US" smtClean="0"/>
              <a:t>‹N›</a:t>
            </a:fld>
            <a:endParaRPr lang="en-US"/>
          </a:p>
        </p:txBody>
      </p:sp>
    </p:spTree>
    <p:extLst>
      <p:ext uri="{BB962C8B-B14F-4D97-AF65-F5344CB8AC3E}">
        <p14:creationId xmlns:p14="http://schemas.microsoft.com/office/powerpoint/2010/main" val="53470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it-IT"/>
              <a:t>Fare clic sull'icona per inserire un'immagine</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78C29B7-992B-064A-B932-82E918FE9DFE}" type="datetimeFigureOut">
              <a:rPr lang="en-US" smtClean="0"/>
              <a:t>6/24/25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C826B1-C29E-E84B-A8B3-5F1AC6BAB13C}" type="slidenum">
              <a:rPr lang="en-US" smtClean="0"/>
              <a:t>‹N›</a:t>
            </a:fld>
            <a:endParaRPr lang="en-US"/>
          </a:p>
        </p:txBody>
      </p:sp>
    </p:spTree>
    <p:extLst>
      <p:ext uri="{BB962C8B-B14F-4D97-AF65-F5344CB8AC3E}">
        <p14:creationId xmlns:p14="http://schemas.microsoft.com/office/powerpoint/2010/main" val="3016863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82000"/>
                  </a:schemeClr>
                </a:solidFill>
              </a:defRPr>
            </a:lvl1pPr>
          </a:lstStyle>
          <a:p>
            <a:fld id="{078C29B7-992B-064A-B932-82E918FE9DFE}" type="datetimeFigureOut">
              <a:rPr lang="en-US" smtClean="0"/>
              <a:t>6/24/25</a:t>
            </a:fld>
            <a:endParaRPr lang="en-US"/>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82000"/>
                  </a:schemeClr>
                </a:solidFill>
              </a:defRPr>
            </a:lvl1pPr>
          </a:lstStyle>
          <a:p>
            <a:fld id="{7FC826B1-C29E-E84B-A8B3-5F1AC6BAB13C}" type="slidenum">
              <a:rPr lang="en-US" smtClean="0"/>
              <a:t>‹N›</a:t>
            </a:fld>
            <a:endParaRPr lang="en-US"/>
          </a:p>
        </p:txBody>
      </p:sp>
    </p:spTree>
    <p:extLst>
      <p:ext uri="{BB962C8B-B14F-4D97-AF65-F5344CB8AC3E}">
        <p14:creationId xmlns:p14="http://schemas.microsoft.com/office/powerpoint/2010/main" val="20702292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D289BAE5-AAD6-8AC8-103D-9B505F157FB2}"/>
              </a:ext>
            </a:extLst>
          </p:cNvPr>
          <p:cNvSpPr/>
          <p:nvPr/>
        </p:nvSpPr>
        <p:spPr>
          <a:xfrm>
            <a:off x="265315" y="3052957"/>
            <a:ext cx="29638262" cy="4499712"/>
          </a:xfrm>
          <a:prstGeom prst="rect">
            <a:avLst/>
          </a:prstGeom>
          <a:gradFill flip="none" rotWithShape="1">
            <a:gsLst>
              <a:gs pos="0">
                <a:srgbClr val="FB8B40"/>
              </a:gs>
              <a:gs pos="100000">
                <a:srgbClr val="F7362D"/>
              </a:gs>
            </a:gsLst>
            <a:lin ang="0" scaled="1"/>
            <a:tileRect/>
          </a:gradFill>
          <a:ln>
            <a:solidFill>
              <a:srgbClr val="F8A1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504" noProof="1"/>
          </a:p>
        </p:txBody>
      </p:sp>
      <p:sp>
        <p:nvSpPr>
          <p:cNvPr id="4" name="CasellaDiTesto 3">
            <a:extLst>
              <a:ext uri="{FF2B5EF4-FFF2-40B4-BE49-F238E27FC236}">
                <a16:creationId xmlns:a16="http://schemas.microsoft.com/office/drawing/2014/main" id="{FCF67EE3-8BC9-018E-0672-B827AB2E3405}"/>
              </a:ext>
            </a:extLst>
          </p:cNvPr>
          <p:cNvSpPr txBox="1"/>
          <p:nvPr/>
        </p:nvSpPr>
        <p:spPr>
          <a:xfrm>
            <a:off x="265315" y="3210465"/>
            <a:ext cx="30275212" cy="2285626"/>
          </a:xfrm>
          <a:prstGeom prst="rect">
            <a:avLst/>
          </a:prstGeom>
          <a:noFill/>
        </p:spPr>
        <p:txBody>
          <a:bodyPr wrap="square" rtlCol="0">
            <a:spAutoFit/>
          </a:bodyPr>
          <a:lstStyle/>
          <a:p>
            <a:pPr algn="ctr"/>
            <a:r>
              <a:rPr lang="en-US" sz="6374" noProof="1">
                <a:solidFill>
                  <a:schemeClr val="bg1"/>
                </a:solidFill>
                <a:latin typeface="Arial" panose="020B0604020202020204" pitchFamily="34" charset="0"/>
                <a:cs typeface="Arial" panose="020B0604020202020204" pitchFamily="34" charset="0"/>
              </a:rPr>
              <a:t>Biophysical analysis of DOPAC-induced alterations in</a:t>
            </a:r>
          </a:p>
          <a:p>
            <a:pPr algn="ctr"/>
            <a:r>
              <a:rPr lang="en-US" sz="6374" noProof="1">
                <a:solidFill>
                  <a:schemeClr val="bg1"/>
                </a:solidFill>
                <a:latin typeface="Arial" panose="020B0604020202020204" pitchFamily="34" charset="0"/>
                <a:cs typeface="Arial" panose="020B0604020202020204" pitchFamily="34" charset="0"/>
              </a:rPr>
              <a:t>⍺-Synuclein and E46K membrane binding dynamics</a:t>
            </a:r>
          </a:p>
          <a:p>
            <a:pPr algn="ctr"/>
            <a:endParaRPr lang="en-US" sz="1504" noProof="1"/>
          </a:p>
        </p:txBody>
      </p:sp>
      <p:sp>
        <p:nvSpPr>
          <p:cNvPr id="5" name="CasellaDiTesto 4">
            <a:extLst>
              <a:ext uri="{FF2B5EF4-FFF2-40B4-BE49-F238E27FC236}">
                <a16:creationId xmlns:a16="http://schemas.microsoft.com/office/drawing/2014/main" id="{3B130BEA-B94F-E7F2-B3B0-BCDCD408CF71}"/>
              </a:ext>
            </a:extLst>
          </p:cNvPr>
          <p:cNvSpPr txBox="1"/>
          <p:nvPr/>
        </p:nvSpPr>
        <p:spPr>
          <a:xfrm>
            <a:off x="7298902" y="5589071"/>
            <a:ext cx="15937381" cy="787010"/>
          </a:xfrm>
          <a:prstGeom prst="rect">
            <a:avLst/>
          </a:prstGeom>
          <a:noFill/>
        </p:spPr>
        <p:txBody>
          <a:bodyPr wrap="square" rtlCol="0">
            <a:spAutoFit/>
          </a:bodyPr>
          <a:lstStyle/>
          <a:p>
            <a:r>
              <a:rPr lang="en-US" sz="3010" i="1" u="sng" noProof="1">
                <a:solidFill>
                  <a:schemeClr val="bg1"/>
                </a:solidFill>
                <a:latin typeface="Arial" panose="020B0604020202020204" pitchFamily="34" charset="0"/>
                <a:cs typeface="Arial" panose="020B0604020202020204" pitchFamily="34" charset="0"/>
              </a:rPr>
              <a:t>Philipp Trolese</a:t>
            </a:r>
            <a:r>
              <a:rPr lang="en-US" sz="3010" i="1" u="sng" baseline="30000" noProof="1">
                <a:solidFill>
                  <a:schemeClr val="bg1"/>
                </a:solidFill>
                <a:latin typeface="Arial" panose="020B0604020202020204" pitchFamily="34" charset="0"/>
                <a:cs typeface="Arial" panose="020B0604020202020204" pitchFamily="34" charset="0"/>
              </a:rPr>
              <a:t>1,2</a:t>
            </a:r>
            <a:r>
              <a:rPr lang="en-US" sz="3010" i="1" noProof="1">
                <a:solidFill>
                  <a:schemeClr val="bg1"/>
                </a:solidFill>
                <a:latin typeface="Arial" panose="020B0604020202020204" pitchFamily="34" charset="0"/>
                <a:cs typeface="Arial" panose="020B0604020202020204" pitchFamily="34" charset="0"/>
              </a:rPr>
              <a:t>, Benedetta Fongaro</a:t>
            </a:r>
            <a:r>
              <a:rPr lang="en-US" sz="3010" i="1" baseline="30000" noProof="1">
                <a:solidFill>
                  <a:schemeClr val="bg1"/>
                </a:solidFill>
                <a:latin typeface="Arial" panose="020B0604020202020204" pitchFamily="34" charset="0"/>
                <a:cs typeface="Arial" panose="020B0604020202020204" pitchFamily="34" charset="0"/>
              </a:rPr>
              <a:t>1</a:t>
            </a:r>
            <a:r>
              <a:rPr lang="en-US" sz="3010" i="1" noProof="1">
                <a:solidFill>
                  <a:schemeClr val="bg1"/>
                </a:solidFill>
                <a:latin typeface="Arial" panose="020B0604020202020204" pitchFamily="34" charset="0"/>
                <a:cs typeface="Arial" panose="020B0604020202020204" pitchFamily="34" charset="0"/>
              </a:rPr>
              <a:t>, Laura Acquasaliente</a:t>
            </a:r>
            <a:r>
              <a:rPr lang="en-US" sz="3010" i="1" baseline="30000" noProof="1">
                <a:solidFill>
                  <a:schemeClr val="bg1"/>
                </a:solidFill>
                <a:latin typeface="Arial" panose="020B0604020202020204" pitchFamily="34" charset="0"/>
                <a:cs typeface="Arial" panose="020B0604020202020204" pitchFamily="34" charset="0"/>
              </a:rPr>
              <a:t>1</a:t>
            </a:r>
            <a:r>
              <a:rPr lang="en-US" sz="3010" i="1" noProof="1">
                <a:solidFill>
                  <a:schemeClr val="bg1"/>
                </a:solidFill>
                <a:latin typeface="Arial" panose="020B0604020202020204" pitchFamily="34" charset="0"/>
                <a:cs typeface="Arial" panose="020B0604020202020204" pitchFamily="34" charset="0"/>
              </a:rPr>
              <a:t>, Patrizia Polverino De Laureto</a:t>
            </a:r>
            <a:r>
              <a:rPr lang="en-US" sz="3010" i="1" baseline="30000" noProof="1">
                <a:solidFill>
                  <a:schemeClr val="bg1"/>
                </a:solidFill>
                <a:latin typeface="Arial" panose="020B0604020202020204" pitchFamily="34" charset="0"/>
                <a:cs typeface="Arial" panose="020B0604020202020204" pitchFamily="34" charset="0"/>
              </a:rPr>
              <a:t>1</a:t>
            </a:r>
            <a:endParaRPr lang="en-US" sz="3010" noProof="1">
              <a:solidFill>
                <a:schemeClr val="bg1"/>
              </a:solidFill>
              <a:latin typeface="Arial" panose="020B0604020202020204" pitchFamily="34" charset="0"/>
              <a:cs typeface="Arial" panose="020B0604020202020204" pitchFamily="34" charset="0"/>
            </a:endParaRPr>
          </a:p>
          <a:p>
            <a:endParaRPr lang="en-US" sz="1504" noProof="1"/>
          </a:p>
        </p:txBody>
      </p:sp>
      <p:sp>
        <p:nvSpPr>
          <p:cNvPr id="6" name="CasellaDiTesto 5">
            <a:extLst>
              <a:ext uri="{FF2B5EF4-FFF2-40B4-BE49-F238E27FC236}">
                <a16:creationId xmlns:a16="http://schemas.microsoft.com/office/drawing/2014/main" id="{24E890DE-C867-FE87-1A6D-FFBE8F281B21}"/>
              </a:ext>
            </a:extLst>
          </p:cNvPr>
          <p:cNvSpPr txBox="1"/>
          <p:nvPr/>
        </p:nvSpPr>
        <p:spPr>
          <a:xfrm>
            <a:off x="7298902" y="6571812"/>
            <a:ext cx="15725395" cy="977832"/>
          </a:xfrm>
          <a:prstGeom prst="rect">
            <a:avLst/>
          </a:prstGeom>
          <a:noFill/>
        </p:spPr>
        <p:txBody>
          <a:bodyPr wrap="none" rtlCol="0">
            <a:spAutoFit/>
          </a:bodyPr>
          <a:lstStyle/>
          <a:p>
            <a:r>
              <a:rPr lang="en-US" sz="2125" i="1" baseline="30000" noProof="1">
                <a:solidFill>
                  <a:schemeClr val="bg1"/>
                </a:solidFill>
                <a:latin typeface="Arial" panose="020B0604020202020204" pitchFamily="34" charset="0"/>
                <a:cs typeface="Arial" panose="020B0604020202020204" pitchFamily="34" charset="0"/>
              </a:rPr>
              <a:t>1</a:t>
            </a:r>
            <a:r>
              <a:rPr lang="en-US" sz="2125" i="1" noProof="1">
                <a:solidFill>
                  <a:schemeClr val="bg1"/>
                </a:solidFill>
                <a:latin typeface="Arial" panose="020B0604020202020204" pitchFamily="34" charset="0"/>
                <a:cs typeface="Arial" panose="020B0604020202020204" pitchFamily="34" charset="0"/>
              </a:rPr>
              <a:t>Department of Pharmaceutical and Pharmacological Sciences, University of Padova, Padova, Italy</a:t>
            </a:r>
            <a:endParaRPr lang="en-US" sz="2125" noProof="1">
              <a:solidFill>
                <a:schemeClr val="bg1"/>
              </a:solidFill>
              <a:latin typeface="Arial" panose="020B0604020202020204" pitchFamily="34" charset="0"/>
              <a:cs typeface="Arial" panose="020B0604020202020204" pitchFamily="34" charset="0"/>
            </a:endParaRPr>
          </a:p>
          <a:p>
            <a:r>
              <a:rPr lang="en-US" sz="2125" i="1" baseline="30000" noProof="1">
                <a:solidFill>
                  <a:schemeClr val="bg1"/>
                </a:solidFill>
                <a:latin typeface="Arial" panose="020B0604020202020204" pitchFamily="34" charset="0"/>
                <a:cs typeface="Arial" panose="020B0604020202020204" pitchFamily="34" charset="0"/>
              </a:rPr>
              <a:t>2</a:t>
            </a:r>
            <a:r>
              <a:rPr lang="en-US" sz="2125" i="1" noProof="1">
                <a:solidFill>
                  <a:schemeClr val="bg1"/>
                </a:solidFill>
                <a:latin typeface="Arial" panose="020B0604020202020204" pitchFamily="34" charset="0"/>
                <a:cs typeface="Arial" panose="020B0604020202020204" pitchFamily="34" charset="0"/>
              </a:rPr>
              <a:t>Section of Biochemistry, Department of Neuroscience, Biomedicine and Movement Sciences, University of Verona, Verona, Italy</a:t>
            </a:r>
            <a:endParaRPr lang="en-US" sz="2125" noProof="1">
              <a:solidFill>
                <a:schemeClr val="bg1"/>
              </a:solidFill>
              <a:latin typeface="Arial" panose="020B0604020202020204" pitchFamily="34" charset="0"/>
              <a:cs typeface="Arial" panose="020B0604020202020204" pitchFamily="34" charset="0"/>
            </a:endParaRPr>
          </a:p>
          <a:p>
            <a:endParaRPr lang="en-US" sz="1504" noProof="1">
              <a:solidFill>
                <a:schemeClr val="bg1"/>
              </a:solidFill>
            </a:endParaRPr>
          </a:p>
        </p:txBody>
      </p:sp>
      <p:pic>
        <p:nvPicPr>
          <p:cNvPr id="1026" name="Picture 2">
            <a:extLst>
              <a:ext uri="{FF2B5EF4-FFF2-40B4-BE49-F238E27FC236}">
                <a16:creationId xmlns:a16="http://schemas.microsoft.com/office/drawing/2014/main" id="{BB2DE06D-E42E-7223-02E4-4A3951A991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2059" y="0"/>
            <a:ext cx="3417897" cy="2735282"/>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a:extLst>
              <a:ext uri="{FF2B5EF4-FFF2-40B4-BE49-F238E27FC236}">
                <a16:creationId xmlns:a16="http://schemas.microsoft.com/office/drawing/2014/main" id="{9929513E-E19A-C5A6-1FC9-1E71DE1175A7}"/>
              </a:ext>
            </a:extLst>
          </p:cNvPr>
          <p:cNvSpPr txBox="1"/>
          <p:nvPr/>
        </p:nvSpPr>
        <p:spPr>
          <a:xfrm>
            <a:off x="496593" y="370631"/>
            <a:ext cx="3961341" cy="1018740"/>
          </a:xfrm>
          <a:prstGeom prst="rect">
            <a:avLst/>
          </a:prstGeom>
          <a:noFill/>
        </p:spPr>
        <p:txBody>
          <a:bodyPr wrap="none" rtlCol="0">
            <a:spAutoFit/>
          </a:bodyPr>
          <a:lstStyle/>
          <a:p>
            <a:r>
              <a:rPr lang="en-US" sz="3010" noProof="1">
                <a:latin typeface="Arial" panose="020B0604020202020204" pitchFamily="34" charset="0"/>
                <a:cs typeface="Arial" panose="020B0604020202020204" pitchFamily="34" charset="0"/>
              </a:rPr>
              <a:t>30 June – 4 July 2025</a:t>
            </a:r>
          </a:p>
          <a:p>
            <a:r>
              <a:rPr lang="en-US" sz="3010" b="1" noProof="1">
                <a:latin typeface="Arial" panose="020B0604020202020204" pitchFamily="34" charset="0"/>
                <a:cs typeface="Arial" panose="020B0604020202020204" pitchFamily="34" charset="0"/>
              </a:rPr>
              <a:t>ROME</a:t>
            </a:r>
            <a:r>
              <a:rPr lang="en-US" sz="3010" noProof="1">
                <a:latin typeface="Arial" panose="020B0604020202020204" pitchFamily="34" charset="0"/>
                <a:cs typeface="Arial" panose="020B0604020202020204" pitchFamily="34" charset="0"/>
              </a:rPr>
              <a:t> – Italy</a:t>
            </a:r>
          </a:p>
        </p:txBody>
      </p:sp>
      <p:pic>
        <p:nvPicPr>
          <p:cNvPr id="9" name="Immagine 8">
            <a:extLst>
              <a:ext uri="{FF2B5EF4-FFF2-40B4-BE49-F238E27FC236}">
                <a16:creationId xmlns:a16="http://schemas.microsoft.com/office/drawing/2014/main" id="{67737D9E-DE60-25A5-D759-B3838B14DD05}"/>
              </a:ext>
            </a:extLst>
          </p:cNvPr>
          <p:cNvPicPr>
            <a:picLocks noChangeAspect="1"/>
          </p:cNvPicPr>
          <p:nvPr/>
        </p:nvPicPr>
        <p:blipFill>
          <a:blip r:embed="rId4"/>
          <a:srcRect l="8718" t="19248" r="7217" b="22572"/>
          <a:stretch/>
        </p:blipFill>
        <p:spPr>
          <a:xfrm>
            <a:off x="25204436" y="327924"/>
            <a:ext cx="4613933" cy="2396776"/>
          </a:xfrm>
          <a:prstGeom prst="rect">
            <a:avLst/>
          </a:prstGeom>
        </p:spPr>
      </p:pic>
      <p:pic>
        <p:nvPicPr>
          <p:cNvPr id="10" name="Immagine 9" descr="Immagine che contiene testo, Carattere, logo, simbolo&#10;&#10;Il contenuto generato dall'IA potrebbe non essere corretto.">
            <a:extLst>
              <a:ext uri="{FF2B5EF4-FFF2-40B4-BE49-F238E27FC236}">
                <a16:creationId xmlns:a16="http://schemas.microsoft.com/office/drawing/2014/main" id="{51AEED95-C108-453F-C1EB-5E1C9BB216A0}"/>
              </a:ext>
            </a:extLst>
          </p:cNvPr>
          <p:cNvPicPr>
            <a:picLocks noChangeAspect="1"/>
          </p:cNvPicPr>
          <p:nvPr/>
        </p:nvPicPr>
        <p:blipFill>
          <a:blip r:embed="rId5"/>
          <a:srcRect r="68857"/>
          <a:stretch/>
        </p:blipFill>
        <p:spPr>
          <a:xfrm>
            <a:off x="18901642" y="414335"/>
            <a:ext cx="2377613" cy="2197727"/>
          </a:xfrm>
          <a:prstGeom prst="rect">
            <a:avLst/>
          </a:prstGeom>
        </p:spPr>
      </p:pic>
      <p:pic>
        <p:nvPicPr>
          <p:cNvPr id="11" name="Immagine 10" descr="Immagine che contiene testo, Carattere, logo, simbolo&#10;&#10;Il contenuto generato dall'IA potrebbe non essere corretto.">
            <a:extLst>
              <a:ext uri="{FF2B5EF4-FFF2-40B4-BE49-F238E27FC236}">
                <a16:creationId xmlns:a16="http://schemas.microsoft.com/office/drawing/2014/main" id="{CB04BB23-6F2D-BC29-0DD8-9AC2533FF66E}"/>
              </a:ext>
            </a:extLst>
          </p:cNvPr>
          <p:cNvPicPr>
            <a:picLocks noChangeAspect="1"/>
          </p:cNvPicPr>
          <p:nvPr/>
        </p:nvPicPr>
        <p:blipFill>
          <a:blip r:embed="rId5"/>
          <a:srcRect l="41923"/>
          <a:stretch/>
        </p:blipFill>
        <p:spPr>
          <a:xfrm>
            <a:off x="21388598" y="842805"/>
            <a:ext cx="2919297" cy="1446973"/>
          </a:xfrm>
          <a:prstGeom prst="rect">
            <a:avLst/>
          </a:prstGeom>
        </p:spPr>
      </p:pic>
      <p:sp>
        <p:nvSpPr>
          <p:cNvPr id="16" name="CasellaDiTesto 15">
            <a:extLst>
              <a:ext uri="{FF2B5EF4-FFF2-40B4-BE49-F238E27FC236}">
                <a16:creationId xmlns:a16="http://schemas.microsoft.com/office/drawing/2014/main" id="{F143A7F4-5533-D43F-821F-6F7D10EBD977}"/>
              </a:ext>
            </a:extLst>
          </p:cNvPr>
          <p:cNvSpPr txBox="1"/>
          <p:nvPr/>
        </p:nvSpPr>
        <p:spPr>
          <a:xfrm>
            <a:off x="496593" y="8552364"/>
            <a:ext cx="11014003" cy="677108"/>
          </a:xfrm>
          <a:prstGeom prst="rect">
            <a:avLst/>
          </a:prstGeom>
          <a:noFill/>
        </p:spPr>
        <p:txBody>
          <a:bodyPr wrap="square" rtlCol="0">
            <a:spAutoFit/>
          </a:bodyPr>
          <a:lstStyle/>
          <a:p>
            <a:r>
              <a:rPr lang="en-US" sz="3800" b="1" noProof="1">
                <a:latin typeface="Arial" panose="020B0604020202020204" pitchFamily="34" charset="0"/>
                <a:cs typeface="Arial" panose="020B0604020202020204" pitchFamily="34" charset="0"/>
              </a:rPr>
              <a:t>Introduction</a:t>
            </a:r>
          </a:p>
        </p:txBody>
      </p:sp>
      <p:sp>
        <p:nvSpPr>
          <p:cNvPr id="18" name="CasellaDiTesto 17">
            <a:extLst>
              <a:ext uri="{FF2B5EF4-FFF2-40B4-BE49-F238E27FC236}">
                <a16:creationId xmlns:a16="http://schemas.microsoft.com/office/drawing/2014/main" id="{3CC520DA-F26C-4902-5BC6-42393AF07172}"/>
              </a:ext>
            </a:extLst>
          </p:cNvPr>
          <p:cNvSpPr txBox="1"/>
          <p:nvPr/>
        </p:nvSpPr>
        <p:spPr>
          <a:xfrm>
            <a:off x="533351" y="9332165"/>
            <a:ext cx="10782725" cy="6370975"/>
          </a:xfrm>
          <a:prstGeom prst="rect">
            <a:avLst/>
          </a:prstGeom>
          <a:noFill/>
        </p:spPr>
        <p:txBody>
          <a:bodyPr wrap="square" rtlCol="0">
            <a:spAutoFit/>
          </a:bodyPr>
          <a:lstStyle/>
          <a:p>
            <a:pPr algn="just"/>
            <a:r>
              <a:rPr lang="en-US" sz="2400" noProof="1">
                <a:latin typeface="Arial" panose="020B0604020202020204" pitchFamily="34" charset="0"/>
                <a:cs typeface="Arial" panose="020B0604020202020204" pitchFamily="34" charset="0"/>
              </a:rPr>
              <a:t>α-Synuclein (Syn) is an intrinsically disordered protein, highly abundant in presynaptic neurons, where it is involved in synaptic vesicle trafficking and turnover. It populates an ensemble of conformations in vivo and it floats in equilibrium between the free random coil and the membrane-bound α-helical structure. Syn was found in the Lewis Body inclusions in the form of amyloid fibrils, present in the brain of patients suffering from Parkinson Disease. E46K is a pathogenic genetic mutant of Syn. The mutation accelerates the formation of fibrils. Moreover, the presence of a lysine residue in position 46 affects several structural properties of the mutant including its interaction with the membranes, and particularly the rate of association-dissociation on lipid surfaces.</a:t>
            </a:r>
          </a:p>
          <a:p>
            <a:pPr algn="just"/>
            <a:r>
              <a:rPr lang="en-US" sz="2400" noProof="1">
                <a:latin typeface="Arial" panose="020B0604020202020204" pitchFamily="34" charset="0"/>
                <a:cs typeface="Arial" panose="020B0604020202020204" pitchFamily="34" charset="0"/>
              </a:rPr>
              <a:t>Recently, we have shown that 3,4-dihydroxyphenylacetic acid (DOPAC), a dopamine metabolite, not only hampers Syn to form fibrils, interfering with the protein aggregation process, but also alters the ability of the protein and its aggregates to interact with cell membranes</a:t>
            </a:r>
            <a:r>
              <a:rPr lang="en-US" sz="2400" baseline="30000" noProof="1">
                <a:latin typeface="Arial" panose="020B0604020202020204" pitchFamily="34" charset="0"/>
                <a:cs typeface="Arial" panose="020B0604020202020204" pitchFamily="34" charset="0"/>
              </a:rPr>
              <a:t>1,2</a:t>
            </a:r>
            <a:r>
              <a:rPr lang="en-US" sz="2400" noProof="1">
                <a:latin typeface="Arial" panose="020B0604020202020204" pitchFamily="34" charset="0"/>
                <a:cs typeface="Arial" panose="020B0604020202020204" pitchFamily="34" charset="0"/>
              </a:rPr>
              <a:t>. Here, to understand the mechanism of such alteration, we studied the interaction of Syn and E46K with biological membranes in the presence of DOPAC</a:t>
            </a:r>
            <a:r>
              <a:rPr lang="en-US" sz="2400" baseline="30000" noProof="1">
                <a:latin typeface="Arial" panose="020B0604020202020204" pitchFamily="34" charset="0"/>
                <a:cs typeface="Arial" panose="020B0604020202020204" pitchFamily="34" charset="0"/>
              </a:rPr>
              <a:t>3</a:t>
            </a:r>
            <a:r>
              <a:rPr lang="en-US" sz="2400" noProof="1">
                <a:latin typeface="Arial" panose="020B0604020202020204" pitchFamily="34" charset="0"/>
                <a:cs typeface="Arial" panose="020B0604020202020204" pitchFamily="34" charset="0"/>
              </a:rPr>
              <a:t>.</a:t>
            </a:r>
          </a:p>
        </p:txBody>
      </p:sp>
      <p:pic>
        <p:nvPicPr>
          <p:cNvPr id="24" name="Immagine 23">
            <a:extLst>
              <a:ext uri="{FF2B5EF4-FFF2-40B4-BE49-F238E27FC236}">
                <a16:creationId xmlns:a16="http://schemas.microsoft.com/office/drawing/2014/main" id="{DE9D596B-A531-12D0-F331-9B66A4031F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8395" y="15821063"/>
            <a:ext cx="9784819" cy="9682280"/>
          </a:xfrm>
          <a:prstGeom prst="rect">
            <a:avLst/>
          </a:prstGeom>
        </p:spPr>
      </p:pic>
      <p:sp>
        <p:nvSpPr>
          <p:cNvPr id="26" name="CasellaDiTesto 25">
            <a:extLst>
              <a:ext uri="{FF2B5EF4-FFF2-40B4-BE49-F238E27FC236}">
                <a16:creationId xmlns:a16="http://schemas.microsoft.com/office/drawing/2014/main" id="{D457160F-3DFB-8B15-0968-3418446F0305}"/>
              </a:ext>
            </a:extLst>
          </p:cNvPr>
          <p:cNvSpPr txBox="1"/>
          <p:nvPr/>
        </p:nvSpPr>
        <p:spPr>
          <a:xfrm>
            <a:off x="490867" y="25841504"/>
            <a:ext cx="11245281" cy="1167564"/>
          </a:xfrm>
          <a:prstGeom prst="rect">
            <a:avLst/>
          </a:prstGeom>
          <a:noFill/>
        </p:spPr>
        <p:txBody>
          <a:bodyPr wrap="square" rtlCol="0">
            <a:spAutoFit/>
          </a:bodyPr>
          <a:lstStyle/>
          <a:p>
            <a:r>
              <a:rPr lang="en-US" sz="3800" b="1" noProof="1">
                <a:latin typeface="Arial" panose="020B0604020202020204" pitchFamily="34" charset="0"/>
                <a:cs typeface="Arial" panose="020B0604020202020204" pitchFamily="34" charset="0"/>
              </a:rPr>
              <a:t>Methods</a:t>
            </a:r>
          </a:p>
          <a:p>
            <a:endParaRPr lang="en-US" sz="3187" noProof="1">
              <a:latin typeface="Arial" panose="020B0604020202020204" pitchFamily="34" charset="0"/>
              <a:cs typeface="Arial" panose="020B0604020202020204" pitchFamily="34" charset="0"/>
            </a:endParaRPr>
          </a:p>
        </p:txBody>
      </p:sp>
      <p:pic>
        <p:nvPicPr>
          <p:cNvPr id="27" name="Picture 2">
            <a:extLst>
              <a:ext uri="{FF2B5EF4-FFF2-40B4-BE49-F238E27FC236}">
                <a16:creationId xmlns:a16="http://schemas.microsoft.com/office/drawing/2014/main" id="{42D38639-FC7E-1228-C6EE-EB4BE96478A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6840"/>
          <a:stretch/>
        </p:blipFill>
        <p:spPr bwMode="auto">
          <a:xfrm>
            <a:off x="1340114" y="32422507"/>
            <a:ext cx="9473634" cy="3042893"/>
          </a:xfrm>
          <a:prstGeom prst="rect">
            <a:avLst/>
          </a:prstGeom>
          <a:noFill/>
          <a:extLst>
            <a:ext uri="{909E8E84-426E-40DD-AFC4-6F175D3DCCD1}">
              <a14:hiddenFill xmlns:a14="http://schemas.microsoft.com/office/drawing/2010/main">
                <a:solidFill>
                  <a:srgbClr val="FFFFFF"/>
                </a:solidFill>
              </a14:hiddenFill>
            </a:ext>
          </a:extLst>
        </p:spPr>
      </p:pic>
      <p:pic>
        <p:nvPicPr>
          <p:cNvPr id="30" name="Immagine 29">
            <a:extLst>
              <a:ext uri="{FF2B5EF4-FFF2-40B4-BE49-F238E27FC236}">
                <a16:creationId xmlns:a16="http://schemas.microsoft.com/office/drawing/2014/main" id="{29EE9418-4C27-97D4-B858-CFC932E41CC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397075" y="10016882"/>
            <a:ext cx="7126795" cy="7200000"/>
          </a:xfrm>
          <a:prstGeom prst="rect">
            <a:avLst/>
          </a:prstGeom>
        </p:spPr>
      </p:pic>
      <p:pic>
        <p:nvPicPr>
          <p:cNvPr id="32" name="Immagine 31">
            <a:extLst>
              <a:ext uri="{FF2B5EF4-FFF2-40B4-BE49-F238E27FC236}">
                <a16:creationId xmlns:a16="http://schemas.microsoft.com/office/drawing/2014/main" id="{C31FFA0E-5C2F-1D5A-053C-61F9A53B41B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647601" y="23155442"/>
            <a:ext cx="6876269" cy="5604180"/>
          </a:xfrm>
          <a:prstGeom prst="rect">
            <a:avLst/>
          </a:prstGeom>
        </p:spPr>
      </p:pic>
      <p:sp>
        <p:nvSpPr>
          <p:cNvPr id="34" name="CasellaDiTesto 33">
            <a:extLst>
              <a:ext uri="{FF2B5EF4-FFF2-40B4-BE49-F238E27FC236}">
                <a16:creationId xmlns:a16="http://schemas.microsoft.com/office/drawing/2014/main" id="{12042EAC-93EE-9C46-4775-3447FEC9BA6A}"/>
              </a:ext>
            </a:extLst>
          </p:cNvPr>
          <p:cNvSpPr txBox="1"/>
          <p:nvPr/>
        </p:nvSpPr>
        <p:spPr>
          <a:xfrm>
            <a:off x="16431865" y="8432199"/>
            <a:ext cx="8746612" cy="677108"/>
          </a:xfrm>
          <a:prstGeom prst="rect">
            <a:avLst/>
          </a:prstGeom>
          <a:noFill/>
        </p:spPr>
        <p:txBody>
          <a:bodyPr wrap="square" rtlCol="0">
            <a:spAutoFit/>
          </a:bodyPr>
          <a:lstStyle/>
          <a:p>
            <a:pPr algn="ctr"/>
            <a:r>
              <a:rPr lang="en-US" sz="3800" b="1" noProof="1">
                <a:latin typeface="Arial" panose="020B0604020202020204" pitchFamily="34" charset="0"/>
                <a:cs typeface="Arial" panose="020B0604020202020204" pitchFamily="34" charset="0"/>
              </a:rPr>
              <a:t>Results</a:t>
            </a:r>
          </a:p>
        </p:txBody>
      </p:sp>
      <p:sp>
        <p:nvSpPr>
          <p:cNvPr id="35" name="CasellaDiTesto 34">
            <a:extLst>
              <a:ext uri="{FF2B5EF4-FFF2-40B4-BE49-F238E27FC236}">
                <a16:creationId xmlns:a16="http://schemas.microsoft.com/office/drawing/2014/main" id="{A918A48C-FDEA-D3B3-F127-AD6F34DE852C}"/>
              </a:ext>
            </a:extLst>
          </p:cNvPr>
          <p:cNvSpPr txBox="1"/>
          <p:nvPr/>
        </p:nvSpPr>
        <p:spPr>
          <a:xfrm>
            <a:off x="12192107" y="9530025"/>
            <a:ext cx="18392981" cy="677108"/>
          </a:xfrm>
          <a:prstGeom prst="rect">
            <a:avLst/>
          </a:prstGeom>
          <a:noFill/>
        </p:spPr>
        <p:txBody>
          <a:bodyPr wrap="square" rtlCol="0">
            <a:spAutoFit/>
          </a:bodyPr>
          <a:lstStyle/>
          <a:p>
            <a:r>
              <a:rPr lang="en-US" sz="3800" noProof="1">
                <a:latin typeface="Arial" panose="020B0604020202020204" pitchFamily="34" charset="0"/>
                <a:cs typeface="Arial" panose="020B0604020202020204" pitchFamily="34" charset="0"/>
              </a:rPr>
              <a:t>a) P/DOPAC + SUV</a:t>
            </a:r>
          </a:p>
        </p:txBody>
      </p:sp>
      <p:pic>
        <p:nvPicPr>
          <p:cNvPr id="37" name="image17.png">
            <a:extLst>
              <a:ext uri="{FF2B5EF4-FFF2-40B4-BE49-F238E27FC236}">
                <a16:creationId xmlns:a16="http://schemas.microsoft.com/office/drawing/2014/main" id="{ACB31449-1AF8-6432-412E-93AD9A59B366}"/>
              </a:ext>
            </a:extLst>
          </p:cNvPr>
          <p:cNvPicPr/>
          <p:nvPr/>
        </p:nvPicPr>
        <p:blipFill>
          <a:blip r:embed="rId10"/>
          <a:srcRect b="40346"/>
          <a:stretch>
            <a:fillRect/>
          </a:stretch>
        </p:blipFill>
        <p:spPr>
          <a:xfrm>
            <a:off x="12788067" y="10341994"/>
            <a:ext cx="8017104" cy="6779945"/>
          </a:xfrm>
          <a:prstGeom prst="rect">
            <a:avLst/>
          </a:prstGeom>
          <a:ln/>
        </p:spPr>
      </p:pic>
      <p:pic>
        <p:nvPicPr>
          <p:cNvPr id="38" name="Immagine 37">
            <a:extLst>
              <a:ext uri="{FF2B5EF4-FFF2-40B4-BE49-F238E27FC236}">
                <a16:creationId xmlns:a16="http://schemas.microsoft.com/office/drawing/2014/main" id="{E078997A-E306-ADED-8281-375015EFC08D}"/>
              </a:ext>
            </a:extLst>
          </p:cNvPr>
          <p:cNvPicPr>
            <a:picLocks noChangeAspect="1"/>
          </p:cNvPicPr>
          <p:nvPr/>
        </p:nvPicPr>
        <p:blipFill rotWithShape="1">
          <a:blip r:embed="rId11"/>
          <a:srcRect b="39771"/>
          <a:stretch>
            <a:fillRect/>
          </a:stretch>
        </p:blipFill>
        <p:spPr bwMode="auto">
          <a:xfrm>
            <a:off x="12757239" y="23170298"/>
            <a:ext cx="8047932" cy="6786000"/>
          </a:xfrm>
          <a:prstGeom prst="rect">
            <a:avLst/>
          </a:prstGeom>
          <a:ln>
            <a:noFill/>
          </a:ln>
          <a:extLst>
            <a:ext uri="{53640926-AAD7-44D8-BBD7-CCE9431645EC}">
              <a14:shadowObscured xmlns:a14="http://schemas.microsoft.com/office/drawing/2010/main"/>
            </a:ext>
          </a:extLst>
        </p:spPr>
      </p:pic>
      <p:sp>
        <p:nvSpPr>
          <p:cNvPr id="39" name="CasellaDiTesto 38">
            <a:extLst>
              <a:ext uri="{FF2B5EF4-FFF2-40B4-BE49-F238E27FC236}">
                <a16:creationId xmlns:a16="http://schemas.microsoft.com/office/drawing/2014/main" id="{A03EEB5D-5904-F5CA-DE64-884885D9D452}"/>
              </a:ext>
            </a:extLst>
          </p:cNvPr>
          <p:cNvSpPr txBox="1"/>
          <p:nvPr/>
        </p:nvSpPr>
        <p:spPr>
          <a:xfrm>
            <a:off x="12240826" y="22370379"/>
            <a:ext cx="18392981" cy="677108"/>
          </a:xfrm>
          <a:prstGeom prst="rect">
            <a:avLst/>
          </a:prstGeom>
          <a:noFill/>
        </p:spPr>
        <p:txBody>
          <a:bodyPr wrap="square" rtlCol="0">
            <a:spAutoFit/>
          </a:bodyPr>
          <a:lstStyle/>
          <a:p>
            <a:r>
              <a:rPr lang="en-US" sz="3800" noProof="1">
                <a:latin typeface="Arial" panose="020B0604020202020204" pitchFamily="34" charset="0"/>
                <a:cs typeface="Arial" panose="020B0604020202020204" pitchFamily="34" charset="0"/>
              </a:rPr>
              <a:t>b) P/SUV + DOPAC</a:t>
            </a:r>
          </a:p>
        </p:txBody>
      </p:sp>
      <p:sp>
        <p:nvSpPr>
          <p:cNvPr id="42" name="CasellaDiTesto 41">
            <a:extLst>
              <a:ext uri="{FF2B5EF4-FFF2-40B4-BE49-F238E27FC236}">
                <a16:creationId xmlns:a16="http://schemas.microsoft.com/office/drawing/2014/main" id="{B0351325-A2F4-C62E-7598-1A92EE50CE31}"/>
              </a:ext>
            </a:extLst>
          </p:cNvPr>
          <p:cNvSpPr txBox="1"/>
          <p:nvPr/>
        </p:nvSpPr>
        <p:spPr>
          <a:xfrm>
            <a:off x="11999123" y="35081829"/>
            <a:ext cx="15863611" cy="677108"/>
          </a:xfrm>
          <a:prstGeom prst="rect">
            <a:avLst/>
          </a:prstGeom>
          <a:noFill/>
        </p:spPr>
        <p:txBody>
          <a:bodyPr wrap="square" rtlCol="0">
            <a:spAutoFit/>
          </a:bodyPr>
          <a:lstStyle/>
          <a:p>
            <a:pPr algn="ctr"/>
            <a:r>
              <a:rPr lang="en-US" sz="3800" b="1" noProof="1">
                <a:latin typeface="Arial" panose="020B0604020202020204" pitchFamily="34" charset="0"/>
                <a:cs typeface="Arial" panose="020B0604020202020204" pitchFamily="34" charset="0"/>
              </a:rPr>
              <a:t>Conclusions</a:t>
            </a:r>
          </a:p>
        </p:txBody>
      </p:sp>
      <p:pic>
        <p:nvPicPr>
          <p:cNvPr id="43" name="Immagine 42" descr="Immagine che contiene testo, Viso umano, schermata, Carattere&#10;&#10;Il contenuto generato dall'IA potrebbe non essere corretto.">
            <a:extLst>
              <a:ext uri="{FF2B5EF4-FFF2-40B4-BE49-F238E27FC236}">
                <a16:creationId xmlns:a16="http://schemas.microsoft.com/office/drawing/2014/main" id="{ADF149F1-C74E-92E7-C6E7-CC4A7DD90A19}"/>
              </a:ext>
            </a:extLst>
          </p:cNvPr>
          <p:cNvPicPr>
            <a:picLocks noChangeAspect="1"/>
          </p:cNvPicPr>
          <p:nvPr/>
        </p:nvPicPr>
        <p:blipFill>
          <a:blip r:embed="rId12"/>
          <a:srcRect l="26961" t="36364" r="26127" b="9338"/>
          <a:stretch/>
        </p:blipFill>
        <p:spPr>
          <a:xfrm>
            <a:off x="28112898" y="40654182"/>
            <a:ext cx="2071926" cy="2049831"/>
          </a:xfrm>
          <a:prstGeom prst="rect">
            <a:avLst/>
          </a:prstGeom>
        </p:spPr>
      </p:pic>
      <p:sp>
        <p:nvSpPr>
          <p:cNvPr id="44" name="CasellaDiTesto 43">
            <a:extLst>
              <a:ext uri="{FF2B5EF4-FFF2-40B4-BE49-F238E27FC236}">
                <a16:creationId xmlns:a16="http://schemas.microsoft.com/office/drawing/2014/main" id="{6514A6AA-FD29-3872-051D-A7505EF528E1}"/>
              </a:ext>
            </a:extLst>
          </p:cNvPr>
          <p:cNvSpPr txBox="1"/>
          <p:nvPr/>
        </p:nvSpPr>
        <p:spPr>
          <a:xfrm>
            <a:off x="28261326" y="40346405"/>
            <a:ext cx="1775070" cy="615553"/>
          </a:xfrm>
          <a:prstGeom prst="rect">
            <a:avLst/>
          </a:prstGeom>
          <a:noFill/>
        </p:spPr>
        <p:txBody>
          <a:bodyPr wrap="square">
            <a:spAutoFit/>
          </a:bodyPr>
          <a:lstStyle/>
          <a:p>
            <a:pPr algn="ctr">
              <a:buNone/>
            </a:pPr>
            <a:r>
              <a:rPr lang="en-US" noProof="1">
                <a:latin typeface="Arial" panose="020B0604020202020204" pitchFamily="34" charset="0"/>
                <a:cs typeface="Arial" panose="020B0604020202020204" pitchFamily="34" charset="0"/>
              </a:rPr>
              <a:t>Let’s connect!</a:t>
            </a:r>
          </a:p>
          <a:p>
            <a:pPr algn="ctr"/>
            <a:endParaRPr lang="en-US" sz="1600" noProof="1">
              <a:effectLst/>
              <a:latin typeface="Times New Roman" panose="02020603050405020304" pitchFamily="18" charset="0"/>
            </a:endParaRPr>
          </a:p>
        </p:txBody>
      </p:sp>
      <p:sp>
        <p:nvSpPr>
          <p:cNvPr id="45" name="CasellaDiTesto 44">
            <a:extLst>
              <a:ext uri="{FF2B5EF4-FFF2-40B4-BE49-F238E27FC236}">
                <a16:creationId xmlns:a16="http://schemas.microsoft.com/office/drawing/2014/main" id="{065A3901-7E34-82F8-43CE-7E82A68154D5}"/>
              </a:ext>
            </a:extLst>
          </p:cNvPr>
          <p:cNvSpPr txBox="1"/>
          <p:nvPr/>
        </p:nvSpPr>
        <p:spPr>
          <a:xfrm>
            <a:off x="490867" y="35927256"/>
            <a:ext cx="11172129" cy="677108"/>
          </a:xfrm>
          <a:prstGeom prst="rect">
            <a:avLst/>
          </a:prstGeom>
          <a:noFill/>
        </p:spPr>
        <p:txBody>
          <a:bodyPr wrap="square" rtlCol="0">
            <a:spAutoFit/>
          </a:bodyPr>
          <a:lstStyle/>
          <a:p>
            <a:r>
              <a:rPr lang="en-US" sz="3800" b="1" noProof="1">
                <a:latin typeface="Arial" panose="020B0604020202020204" pitchFamily="34" charset="0"/>
                <a:cs typeface="Arial" panose="020B0604020202020204" pitchFamily="34" charset="0"/>
              </a:rPr>
              <a:t>References</a:t>
            </a:r>
          </a:p>
        </p:txBody>
      </p:sp>
      <p:sp>
        <p:nvSpPr>
          <p:cNvPr id="46" name="CasellaDiTesto 45">
            <a:extLst>
              <a:ext uri="{FF2B5EF4-FFF2-40B4-BE49-F238E27FC236}">
                <a16:creationId xmlns:a16="http://schemas.microsoft.com/office/drawing/2014/main" id="{012669A5-EEDF-D941-A375-928A8D61490D}"/>
              </a:ext>
            </a:extLst>
          </p:cNvPr>
          <p:cNvSpPr txBox="1"/>
          <p:nvPr/>
        </p:nvSpPr>
        <p:spPr>
          <a:xfrm>
            <a:off x="490867" y="36809028"/>
            <a:ext cx="10782724" cy="4616648"/>
          </a:xfrm>
          <a:prstGeom prst="rect">
            <a:avLst/>
          </a:prstGeom>
          <a:noFill/>
        </p:spPr>
        <p:txBody>
          <a:bodyPr wrap="square" rtlCol="0">
            <a:spAutoFit/>
          </a:bodyPr>
          <a:lstStyle/>
          <a:p>
            <a:pPr marL="342900" indent="-342900" algn="just">
              <a:buAutoNum type="arabicParenBoth"/>
            </a:pPr>
            <a:r>
              <a:rPr lang="en-US" sz="2000" noProof="1">
                <a:latin typeface="Arial" panose="020B0604020202020204" pitchFamily="34" charset="0"/>
                <a:cs typeface="Arial" panose="020B0604020202020204" pitchFamily="34" charset="0"/>
              </a:rPr>
              <a:t>Palazzi, L.; Fongaro, B.; Leri, M.; Acquasaliente, L.; Stefani, M.; Bucciantini, M.; Polverino de Laureto, P. Structural Features and Toxicity of α-Synuclein Oligomers Grown in the Presence of DOPAC. </a:t>
            </a:r>
            <a:r>
              <a:rPr lang="en-US" sz="2000" i="1" noProof="1">
                <a:latin typeface="Arial" panose="020B0604020202020204" pitchFamily="34" charset="0"/>
                <a:cs typeface="Arial" panose="020B0604020202020204" pitchFamily="34" charset="0"/>
              </a:rPr>
              <a:t>International Journal of Molecular Sciences</a:t>
            </a:r>
            <a:r>
              <a:rPr lang="en-US" sz="2000" noProof="1">
                <a:latin typeface="Arial" panose="020B0604020202020204" pitchFamily="34" charset="0"/>
                <a:cs typeface="Arial" panose="020B0604020202020204" pitchFamily="34" charset="0"/>
              </a:rPr>
              <a:t> </a:t>
            </a:r>
            <a:r>
              <a:rPr lang="en-US" sz="2000" b="1" noProof="1">
                <a:latin typeface="Arial" panose="020B0604020202020204" pitchFamily="34" charset="0"/>
                <a:cs typeface="Arial" panose="020B0604020202020204" pitchFamily="34" charset="0"/>
              </a:rPr>
              <a:t>2021</a:t>
            </a:r>
            <a:r>
              <a:rPr lang="en-US" sz="2000" noProof="1">
                <a:latin typeface="Arial" panose="020B0604020202020204" pitchFamily="34" charset="0"/>
                <a:cs typeface="Arial" panose="020B0604020202020204" pitchFamily="34" charset="0"/>
              </a:rPr>
              <a:t>, </a:t>
            </a:r>
            <a:r>
              <a:rPr lang="en-US" sz="2000" i="1" noProof="1">
                <a:latin typeface="Arial" panose="020B0604020202020204" pitchFamily="34" charset="0"/>
                <a:cs typeface="Arial" panose="020B0604020202020204" pitchFamily="34" charset="0"/>
              </a:rPr>
              <a:t>22</a:t>
            </a:r>
            <a:r>
              <a:rPr lang="en-US" sz="2000" noProof="1">
                <a:latin typeface="Arial" panose="020B0604020202020204" pitchFamily="34" charset="0"/>
                <a:cs typeface="Arial" panose="020B0604020202020204" pitchFamily="34" charset="0"/>
              </a:rPr>
              <a:t> (11), 6008. </a:t>
            </a:r>
          </a:p>
          <a:p>
            <a:pPr marL="342900" indent="-342900" algn="just">
              <a:buAutoNum type="arabicParenBoth" startAt="2"/>
            </a:pPr>
            <a:r>
              <a:rPr lang="en-US" sz="2000" noProof="1">
                <a:latin typeface="Arial" panose="020B0604020202020204" pitchFamily="34" charset="0"/>
                <a:cs typeface="Arial" panose="020B0604020202020204" pitchFamily="34" charset="0"/>
              </a:rPr>
              <a:t>Fongaro, B.; Cappelletto, E.; Sosic, A.; Spolaore, B.; Polverino de Laureto, P. 3,4-Dihydroxyphenylethanol and 3,4-Dihydroxyphenylacetic Acid Affect the Aggregation Process of E46K Variant of α-Synuclein at Different Extent: Insights into the Interplay between Protein Dynamics and Catechol Effect. </a:t>
            </a:r>
            <a:r>
              <a:rPr lang="en-US" sz="2000" i="1" noProof="1">
                <a:latin typeface="Arial" panose="020B0604020202020204" pitchFamily="34" charset="0"/>
                <a:cs typeface="Arial" panose="020B0604020202020204" pitchFamily="34" charset="0"/>
              </a:rPr>
              <a:t>Protein Science</a:t>
            </a:r>
            <a:r>
              <a:rPr lang="en-US" sz="2000" noProof="1">
                <a:latin typeface="Arial" panose="020B0604020202020204" pitchFamily="34" charset="0"/>
                <a:cs typeface="Arial" panose="020B0604020202020204" pitchFamily="34" charset="0"/>
              </a:rPr>
              <a:t> </a:t>
            </a:r>
            <a:r>
              <a:rPr lang="en-US" sz="2000" b="1" noProof="1">
                <a:latin typeface="Arial" panose="020B0604020202020204" pitchFamily="34" charset="0"/>
                <a:cs typeface="Arial" panose="020B0604020202020204" pitchFamily="34" charset="0"/>
              </a:rPr>
              <a:t>2022</a:t>
            </a:r>
            <a:r>
              <a:rPr lang="en-US" sz="2000" noProof="1">
                <a:latin typeface="Arial" panose="020B0604020202020204" pitchFamily="34" charset="0"/>
                <a:cs typeface="Arial" panose="020B0604020202020204" pitchFamily="34" charset="0"/>
              </a:rPr>
              <a:t>, </a:t>
            </a:r>
            <a:r>
              <a:rPr lang="en-US" sz="2000" i="1" noProof="1">
                <a:latin typeface="Arial" panose="020B0604020202020204" pitchFamily="34" charset="0"/>
                <a:cs typeface="Arial" panose="020B0604020202020204" pitchFamily="34" charset="0"/>
              </a:rPr>
              <a:t>31</a:t>
            </a:r>
            <a:r>
              <a:rPr lang="en-US" sz="2000" noProof="1">
                <a:latin typeface="Arial" panose="020B0604020202020204" pitchFamily="34" charset="0"/>
                <a:cs typeface="Arial" panose="020B0604020202020204" pitchFamily="34" charset="0"/>
              </a:rPr>
              <a:t> (7), e4356. </a:t>
            </a:r>
          </a:p>
          <a:p>
            <a:pPr marL="342900" indent="-342900" algn="just">
              <a:buAutoNum type="arabicParenBoth" startAt="3"/>
            </a:pPr>
            <a:r>
              <a:rPr lang="en-US" sz="2000" noProof="1">
                <a:latin typeface="Arial" panose="020B0604020202020204" pitchFamily="34" charset="0"/>
                <a:cs typeface="Arial" panose="020B0604020202020204" pitchFamily="34" charset="0"/>
              </a:rPr>
              <a:t>Rizzotto, E.; Pierangelini, A.; Fongaro, B.; Leri, M.; Inciardi, I.; Trolese, P.; De Filippis, V.; Bucciantini, M.; Acquasaliente, L.; Polverino de Laureto, P. DOPAC as a Modulator of α-Synuclein and E46K Interactions with Membrane: Insights into Binding Dynamics. </a:t>
            </a:r>
            <a:r>
              <a:rPr lang="en-US" sz="2000" i="1" noProof="1">
                <a:latin typeface="Arial" panose="020B0604020202020204" pitchFamily="34" charset="0"/>
                <a:cs typeface="Arial" panose="020B0604020202020204" pitchFamily="34" charset="0"/>
              </a:rPr>
              <a:t>International Journal of Biological Macromolecules</a:t>
            </a:r>
            <a:r>
              <a:rPr lang="en-US" sz="2000" noProof="1">
                <a:latin typeface="Arial" panose="020B0604020202020204" pitchFamily="34" charset="0"/>
                <a:cs typeface="Arial" panose="020B0604020202020204" pitchFamily="34" charset="0"/>
              </a:rPr>
              <a:t> </a:t>
            </a:r>
            <a:r>
              <a:rPr lang="en-US" sz="2000" b="1" noProof="1">
                <a:latin typeface="Arial" panose="020B0604020202020204" pitchFamily="34" charset="0"/>
                <a:cs typeface="Arial" panose="020B0604020202020204" pitchFamily="34" charset="0"/>
              </a:rPr>
              <a:t>2025</a:t>
            </a:r>
            <a:r>
              <a:rPr lang="en-US" sz="2000" noProof="1">
                <a:latin typeface="Arial" panose="020B0604020202020204" pitchFamily="34" charset="0"/>
                <a:cs typeface="Arial" panose="020B0604020202020204" pitchFamily="34" charset="0"/>
              </a:rPr>
              <a:t>, </a:t>
            </a:r>
            <a:r>
              <a:rPr lang="en-US" sz="2000" i="1" noProof="1">
                <a:latin typeface="Arial" panose="020B0604020202020204" pitchFamily="34" charset="0"/>
                <a:cs typeface="Arial" panose="020B0604020202020204" pitchFamily="34" charset="0"/>
              </a:rPr>
              <a:t>294</a:t>
            </a:r>
            <a:r>
              <a:rPr lang="en-US" sz="2000" noProof="1">
                <a:latin typeface="Arial" panose="020B0604020202020204" pitchFamily="34" charset="0"/>
                <a:cs typeface="Arial" panose="020B0604020202020204" pitchFamily="34" charset="0"/>
              </a:rPr>
              <a:t>, 139427.</a:t>
            </a:r>
          </a:p>
          <a:p>
            <a:pPr marL="342900" indent="-342900" algn="just">
              <a:buFontTx/>
              <a:buAutoNum type="arabicParenBoth" startAt="3"/>
            </a:pPr>
            <a:r>
              <a:rPr lang="en-US" sz="2000" noProof="1">
                <a:latin typeface="Arial" panose="020B0604020202020204" pitchFamily="34" charset="0"/>
                <a:cs typeface="Arial" panose="020B0604020202020204" pitchFamily="34" charset="0"/>
              </a:rPr>
              <a:t>https://www.underbakkelab.org/techniques</a:t>
            </a:r>
          </a:p>
          <a:p>
            <a:endParaRPr lang="en-US" noProof="1">
              <a:latin typeface="Arial" panose="020B0604020202020204" pitchFamily="34" charset="0"/>
              <a:cs typeface="Arial" panose="020B0604020202020204" pitchFamily="34" charset="0"/>
            </a:endParaRPr>
          </a:p>
          <a:p>
            <a:pPr marL="342900" indent="-342900">
              <a:buAutoNum type="arabicParenBoth" startAt="3"/>
            </a:pPr>
            <a:endParaRPr lang="en-US" noProof="1">
              <a:latin typeface="Arial" panose="020B0604020202020204" pitchFamily="34" charset="0"/>
              <a:cs typeface="Arial" panose="020B0604020202020204" pitchFamily="34" charset="0"/>
            </a:endParaRPr>
          </a:p>
          <a:p>
            <a:endParaRPr lang="en-US" noProof="1"/>
          </a:p>
        </p:txBody>
      </p:sp>
      <p:sp>
        <p:nvSpPr>
          <p:cNvPr id="47" name="CasellaDiTesto 46">
            <a:extLst>
              <a:ext uri="{FF2B5EF4-FFF2-40B4-BE49-F238E27FC236}">
                <a16:creationId xmlns:a16="http://schemas.microsoft.com/office/drawing/2014/main" id="{E83AFB39-0D56-1B5D-D148-9F68986FBCC7}"/>
              </a:ext>
            </a:extLst>
          </p:cNvPr>
          <p:cNvSpPr txBox="1"/>
          <p:nvPr/>
        </p:nvSpPr>
        <p:spPr>
          <a:xfrm>
            <a:off x="533351" y="26735326"/>
            <a:ext cx="10782725" cy="5539978"/>
          </a:xfrm>
          <a:prstGeom prst="rect">
            <a:avLst/>
          </a:prstGeom>
          <a:noFill/>
        </p:spPr>
        <p:txBody>
          <a:bodyPr wrap="square" rtlCol="0">
            <a:spAutoFit/>
          </a:bodyPr>
          <a:lstStyle/>
          <a:p>
            <a:pPr algn="just"/>
            <a:r>
              <a:rPr lang="en-US" sz="2400" noProof="1">
                <a:latin typeface="Arial" panose="020B0604020202020204" pitchFamily="34" charset="0"/>
                <a:cs typeface="Arial" panose="020B0604020202020204" pitchFamily="34" charset="0"/>
              </a:rPr>
              <a:t>Two systems were studied:</a:t>
            </a:r>
          </a:p>
          <a:p>
            <a:pPr algn="just"/>
            <a:endParaRPr lang="en-US" sz="2400" noProof="1">
              <a:latin typeface="Arial" panose="020B0604020202020204" pitchFamily="34" charset="0"/>
              <a:cs typeface="Arial" panose="020B0604020202020204" pitchFamily="34" charset="0"/>
            </a:endParaRPr>
          </a:p>
          <a:p>
            <a:pPr algn="just"/>
            <a:r>
              <a:rPr lang="en-US" sz="2400" b="1" noProof="1">
                <a:latin typeface="Arial" panose="020B0604020202020204" pitchFamily="34" charset="0"/>
                <a:cs typeface="Arial" panose="020B0604020202020204" pitchFamily="34" charset="0"/>
              </a:rPr>
              <a:t>a)	P/DOPAC + SUV</a:t>
            </a:r>
          </a:p>
          <a:p>
            <a:pPr algn="just"/>
            <a:r>
              <a:rPr lang="en-US" sz="2400" noProof="1">
                <a:latin typeface="Arial" panose="020B0604020202020204" pitchFamily="34" charset="0"/>
                <a:cs typeface="Arial" panose="020B0604020202020204" pitchFamily="34" charset="0"/>
              </a:rPr>
              <a:t>Here, the protein was first incubated with DOPAC and only successively small unilammelar vesicles (SUVs) were added.</a:t>
            </a:r>
          </a:p>
          <a:p>
            <a:pPr lvl="1" algn="just"/>
            <a:r>
              <a:rPr lang="en-US" sz="2400" noProof="1">
                <a:latin typeface="Arial" panose="020B0604020202020204" pitchFamily="34" charset="0"/>
                <a:cs typeface="Arial" panose="020B0604020202020204" pitchFamily="34" charset="0"/>
              </a:rPr>
              <a:t> </a:t>
            </a:r>
          </a:p>
          <a:p>
            <a:pPr algn="just"/>
            <a:r>
              <a:rPr lang="en-US" sz="2400" b="1" noProof="1">
                <a:latin typeface="Arial" panose="020B0604020202020204" pitchFamily="34" charset="0"/>
                <a:cs typeface="Arial" panose="020B0604020202020204" pitchFamily="34" charset="0"/>
              </a:rPr>
              <a:t>b) 	P/SUV + DOPAC</a:t>
            </a:r>
          </a:p>
          <a:p>
            <a:pPr algn="just"/>
            <a:r>
              <a:rPr lang="en-US" sz="2400" noProof="1">
                <a:latin typeface="Arial" panose="020B0604020202020204" pitchFamily="34" charset="0"/>
                <a:cs typeface="Arial" panose="020B0604020202020204" pitchFamily="34" charset="0"/>
              </a:rPr>
              <a:t>Here, DOPAC was added on the already formed protein liposome complex.</a:t>
            </a:r>
          </a:p>
          <a:p>
            <a:pPr algn="just"/>
            <a:endParaRPr lang="en-US" sz="2400" noProof="1">
              <a:latin typeface="Arial" panose="020B0604020202020204" pitchFamily="34" charset="0"/>
              <a:cs typeface="Arial" panose="020B0604020202020204" pitchFamily="34" charset="0"/>
            </a:endParaRPr>
          </a:p>
          <a:p>
            <a:pPr algn="just"/>
            <a:r>
              <a:rPr lang="en-US" sz="2400" noProof="1">
                <a:latin typeface="Arial" panose="020B0604020202020204" pitchFamily="34" charset="0"/>
                <a:cs typeface="Arial" panose="020B0604020202020204" pitchFamily="34" charset="0"/>
              </a:rPr>
              <a:t>Diverse conformational and dynamic changes resulting from the interactions caused by the altered order of addition were studied by hydrogen deuterium exchange mass spectrometry (HDX-MS) and circular dichroism (CD).</a:t>
            </a:r>
          </a:p>
          <a:p>
            <a:pPr algn="just"/>
            <a:endParaRPr lang="en-US" sz="2400" noProof="1">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n-US" sz="2400" noProof="1">
                <a:latin typeface="Arial" panose="020B0604020202020204" pitchFamily="34" charset="0"/>
                <a:cs typeface="Arial" panose="020B0604020202020204" pitchFamily="34" charset="0"/>
              </a:rPr>
              <a:t>Schematic Diagram of HDX-MS to probe conformational changes</a:t>
            </a:r>
            <a:r>
              <a:rPr lang="en-US" sz="2400" baseline="30000" noProof="1">
                <a:latin typeface="Arial" panose="020B0604020202020204" pitchFamily="34" charset="0"/>
                <a:cs typeface="Arial" panose="020B0604020202020204" pitchFamily="34" charset="0"/>
              </a:rPr>
              <a:t>4</a:t>
            </a:r>
          </a:p>
          <a:p>
            <a:endParaRPr lang="en-US" noProof="1"/>
          </a:p>
        </p:txBody>
      </p:sp>
      <p:sp>
        <p:nvSpPr>
          <p:cNvPr id="48" name="CasellaDiTesto 47">
            <a:extLst>
              <a:ext uri="{FF2B5EF4-FFF2-40B4-BE49-F238E27FC236}">
                <a16:creationId xmlns:a16="http://schemas.microsoft.com/office/drawing/2014/main" id="{80363AC3-AE01-5B4F-4843-E6C7AA66E127}"/>
              </a:ext>
            </a:extLst>
          </p:cNvPr>
          <p:cNvSpPr txBox="1"/>
          <p:nvPr/>
        </p:nvSpPr>
        <p:spPr>
          <a:xfrm>
            <a:off x="12192107" y="17421455"/>
            <a:ext cx="8613064" cy="4524315"/>
          </a:xfrm>
          <a:prstGeom prst="rect">
            <a:avLst/>
          </a:prstGeom>
          <a:noFill/>
        </p:spPr>
        <p:txBody>
          <a:bodyPr wrap="square" rtlCol="0">
            <a:spAutoFit/>
          </a:bodyPr>
          <a:lstStyle/>
          <a:p>
            <a:pPr algn="just"/>
            <a:r>
              <a:rPr lang="en-GB" sz="2400" b="1" noProof="0" dirty="0">
                <a:latin typeface="Arial" panose="020B0604020202020204" pitchFamily="34" charset="0"/>
                <a:cs typeface="Arial" panose="020B0604020202020204" pitchFamily="34" charset="0"/>
              </a:rPr>
              <a:t>Figure 1.</a:t>
            </a:r>
            <a:endParaRPr lang="en-GB" sz="2400" noProof="0" dirty="0">
              <a:latin typeface="Arial" panose="020B0604020202020204" pitchFamily="34" charset="0"/>
              <a:cs typeface="Arial" panose="020B0604020202020204" pitchFamily="34" charset="0"/>
            </a:endParaRPr>
          </a:p>
          <a:p>
            <a:pPr algn="just"/>
            <a:r>
              <a:rPr lang="en-GB" sz="2400" noProof="0" dirty="0">
                <a:latin typeface="Arial" panose="020B0604020202020204" pitchFamily="34" charset="0"/>
                <a:cs typeface="Arial" panose="020B0604020202020204" pitchFamily="34" charset="0"/>
              </a:rPr>
              <a:t>Far-UV CD analysis of Syn and E46K interactions with SUVs. </a:t>
            </a:r>
            <a:r>
              <a:rPr lang="en-GB" sz="2400" b="1" noProof="0" dirty="0">
                <a:latin typeface="Arial" panose="020B0604020202020204" pitchFamily="34" charset="0"/>
                <a:cs typeface="Arial" panose="020B0604020202020204" pitchFamily="34" charset="0"/>
              </a:rPr>
              <a:t>(A, C) </a:t>
            </a:r>
            <a:r>
              <a:rPr lang="en-GB" sz="2400" noProof="0" dirty="0">
                <a:latin typeface="Arial" panose="020B0604020202020204" pitchFamily="34" charset="0"/>
                <a:cs typeface="Arial" panose="020B0604020202020204" pitchFamily="34" charset="0"/>
              </a:rPr>
              <a:t>show spectra of Syn and E46K pre-incubated with DOPAC (P/DOPAC) at time 0; </a:t>
            </a:r>
            <a:r>
              <a:rPr lang="en-GB" sz="2400" b="1" noProof="0" dirty="0">
                <a:latin typeface="Arial" panose="020B0604020202020204" pitchFamily="34" charset="0"/>
                <a:cs typeface="Arial" panose="020B0604020202020204" pitchFamily="34" charset="0"/>
              </a:rPr>
              <a:t>(B, D)</a:t>
            </a:r>
            <a:r>
              <a:rPr lang="en-GB" sz="2400" noProof="0" dirty="0">
                <a:latin typeface="Arial" panose="020B0604020202020204" pitchFamily="34" charset="0"/>
                <a:cs typeface="Arial" panose="020B0604020202020204" pitchFamily="34" charset="0"/>
              </a:rPr>
              <a:t> show spectra after 48 h incubation (P/DOPAC + 48 h). SUV concentration was chosen to ensure minimal unbound protein.</a:t>
            </a:r>
          </a:p>
          <a:p>
            <a:pPr algn="just"/>
            <a:r>
              <a:rPr lang="en-GB" sz="2400" noProof="0" dirty="0">
                <a:latin typeface="Arial" panose="020B0604020202020204" pitchFamily="34" charset="0"/>
                <a:cs typeface="Arial" panose="020B0604020202020204" pitchFamily="34" charset="0"/>
              </a:rPr>
              <a:t>Lines indicate:</a:t>
            </a:r>
          </a:p>
          <a:p>
            <a:r>
              <a:rPr lang="en-GB" sz="2400" b="1" noProof="0" dirty="0">
                <a:latin typeface="Arial" panose="020B0604020202020204" pitchFamily="34" charset="0"/>
                <a:cs typeface="Arial" panose="020B0604020202020204" pitchFamily="34" charset="0"/>
              </a:rPr>
              <a:t>Solid black</a:t>
            </a:r>
            <a:r>
              <a:rPr lang="en-GB" sz="2400" noProof="0" dirty="0">
                <a:latin typeface="Arial" panose="020B0604020202020204" pitchFamily="34" charset="0"/>
                <a:cs typeface="Arial" panose="020B0604020202020204" pitchFamily="34" charset="0"/>
              </a:rPr>
              <a:t> – protein + DOPAC</a:t>
            </a:r>
          </a:p>
          <a:p>
            <a:r>
              <a:rPr lang="en-GB" sz="2400" b="1" noProof="0" dirty="0">
                <a:latin typeface="Arial" panose="020B0604020202020204" pitchFamily="34" charset="0"/>
                <a:cs typeface="Arial" panose="020B0604020202020204" pitchFamily="34" charset="0"/>
              </a:rPr>
              <a:t>Dashed black</a:t>
            </a:r>
            <a:r>
              <a:rPr lang="en-GB" sz="2400" noProof="0" dirty="0">
                <a:latin typeface="Arial" panose="020B0604020202020204" pitchFamily="34" charset="0"/>
                <a:cs typeface="Arial" panose="020B0604020202020204" pitchFamily="34" charset="0"/>
              </a:rPr>
              <a:t> – protein alone</a:t>
            </a:r>
          </a:p>
          <a:p>
            <a:r>
              <a:rPr lang="en-GB" sz="2400" b="1" noProof="0" dirty="0">
                <a:latin typeface="Arial" panose="020B0604020202020204" pitchFamily="34" charset="0"/>
                <a:cs typeface="Arial" panose="020B0604020202020204" pitchFamily="34" charset="0"/>
              </a:rPr>
              <a:t>Solid red</a:t>
            </a:r>
            <a:r>
              <a:rPr lang="en-GB" sz="2400" noProof="0" dirty="0">
                <a:latin typeface="Arial" panose="020B0604020202020204" pitchFamily="34" charset="0"/>
                <a:cs typeface="Arial" panose="020B0604020202020204" pitchFamily="34" charset="0"/>
              </a:rPr>
              <a:t> – protein + DOPAC + SUV</a:t>
            </a:r>
          </a:p>
          <a:p>
            <a:r>
              <a:rPr lang="en-GB" sz="2400" b="1" noProof="0" dirty="0">
                <a:latin typeface="Arial" panose="020B0604020202020204" pitchFamily="34" charset="0"/>
                <a:cs typeface="Arial" panose="020B0604020202020204" pitchFamily="34" charset="0"/>
              </a:rPr>
              <a:t>Dashed red</a:t>
            </a:r>
            <a:r>
              <a:rPr lang="en-GB" sz="2400" noProof="0" dirty="0">
                <a:latin typeface="Arial" panose="020B0604020202020204" pitchFamily="34" charset="0"/>
                <a:cs typeface="Arial" panose="020B0604020202020204" pitchFamily="34" charset="0"/>
              </a:rPr>
              <a:t> – protein + SUV</a:t>
            </a:r>
            <a:br>
              <a:rPr lang="en-GB" sz="2400" noProof="0" dirty="0">
                <a:latin typeface="Arial" panose="020B0604020202020204" pitchFamily="34" charset="0"/>
                <a:cs typeface="Arial" panose="020B0604020202020204" pitchFamily="34" charset="0"/>
              </a:rPr>
            </a:br>
            <a:endParaRPr lang="en-GB" sz="2400" noProof="0" dirty="0">
              <a:latin typeface="Arial" panose="020B0604020202020204" pitchFamily="34" charset="0"/>
              <a:cs typeface="Arial" panose="020B0604020202020204" pitchFamily="34" charset="0"/>
            </a:endParaRPr>
          </a:p>
        </p:txBody>
      </p:sp>
      <p:sp>
        <p:nvSpPr>
          <p:cNvPr id="49" name="CasellaDiTesto 48">
            <a:extLst>
              <a:ext uri="{FF2B5EF4-FFF2-40B4-BE49-F238E27FC236}">
                <a16:creationId xmlns:a16="http://schemas.microsoft.com/office/drawing/2014/main" id="{7DC8E522-7BF6-8DFF-FE68-C0D640A12DAB}"/>
              </a:ext>
            </a:extLst>
          </p:cNvPr>
          <p:cNvSpPr txBox="1"/>
          <p:nvPr/>
        </p:nvSpPr>
        <p:spPr>
          <a:xfrm>
            <a:off x="21223708" y="17537619"/>
            <a:ext cx="8363663" cy="4524315"/>
          </a:xfrm>
          <a:prstGeom prst="rect">
            <a:avLst/>
          </a:prstGeom>
          <a:noFill/>
        </p:spPr>
        <p:txBody>
          <a:bodyPr wrap="square" rtlCol="0">
            <a:spAutoFit/>
          </a:bodyPr>
          <a:lstStyle/>
          <a:p>
            <a:pPr algn="just"/>
            <a:r>
              <a:rPr lang="it-IT" sz="2400" b="1" noProof="1">
                <a:latin typeface="Arial" panose="020B0604020202020204" pitchFamily="34" charset="0"/>
                <a:cs typeface="Arial" panose="020B0604020202020204" pitchFamily="34" charset="0"/>
              </a:rPr>
              <a:t>Figure 2.</a:t>
            </a:r>
            <a:endParaRPr lang="it-IT" sz="2400" noProof="1">
              <a:latin typeface="Arial" panose="020B0604020202020204" pitchFamily="34" charset="0"/>
              <a:cs typeface="Arial" panose="020B0604020202020204" pitchFamily="34" charset="0"/>
            </a:endParaRPr>
          </a:p>
          <a:p>
            <a:pPr algn="just"/>
            <a:r>
              <a:rPr lang="it-IT" sz="2400" noProof="1">
                <a:latin typeface="Arial" panose="020B0604020202020204" pitchFamily="34" charset="0"/>
                <a:cs typeface="Arial" panose="020B0604020202020204" pitchFamily="34" charset="0"/>
              </a:rPr>
              <a:t>HDX-MS analysis of Syn and E46K interactions with SUVs in the presence of DOPAC. All profiles were recorded after 10 minutes of deuterium exchange.</a:t>
            </a:r>
          </a:p>
          <a:p>
            <a:pPr algn="just"/>
            <a:r>
              <a:rPr lang="it-IT" sz="2400" b="1" noProof="1">
                <a:latin typeface="Arial" panose="020B0604020202020204" pitchFamily="34" charset="0"/>
                <a:cs typeface="Arial" panose="020B0604020202020204" pitchFamily="34" charset="0"/>
              </a:rPr>
              <a:t>(A)</a:t>
            </a:r>
            <a:r>
              <a:rPr lang="it-IT" sz="2400" noProof="1">
                <a:latin typeface="Arial" panose="020B0604020202020204" pitchFamily="34" charset="0"/>
                <a:cs typeface="Arial" panose="020B0604020202020204" pitchFamily="34" charset="0"/>
              </a:rPr>
              <a:t> Deuteration of Syn (</a:t>
            </a:r>
            <a:r>
              <a:rPr lang="it-IT" sz="2400" b="1" noProof="1">
                <a:latin typeface="Arial" panose="020B0604020202020204" pitchFamily="34" charset="0"/>
                <a:cs typeface="Arial" panose="020B0604020202020204" pitchFamily="34" charset="0"/>
              </a:rPr>
              <a:t>red</a:t>
            </a:r>
            <a:r>
              <a:rPr lang="it-IT" sz="2400" noProof="1">
                <a:latin typeface="Arial" panose="020B0604020202020204" pitchFamily="34" charset="0"/>
                <a:cs typeface="Arial" panose="020B0604020202020204" pitchFamily="34" charset="0"/>
              </a:rPr>
              <a:t>) and E46K (</a:t>
            </a:r>
            <a:r>
              <a:rPr lang="it-IT" sz="2400" b="1" noProof="1">
                <a:latin typeface="Arial" panose="020B0604020202020204" pitchFamily="34" charset="0"/>
                <a:cs typeface="Arial" panose="020B0604020202020204" pitchFamily="34" charset="0"/>
              </a:rPr>
              <a:t>black</a:t>
            </a:r>
            <a:r>
              <a:rPr lang="it-IT" sz="2400" noProof="1">
                <a:latin typeface="Arial" panose="020B0604020202020204" pitchFamily="34" charset="0"/>
                <a:cs typeface="Arial" panose="020B0604020202020204" pitchFamily="34" charset="0"/>
              </a:rPr>
              <a:t>) in complex with SUVs (P/SUV).</a:t>
            </a:r>
          </a:p>
          <a:p>
            <a:pPr algn="just"/>
            <a:r>
              <a:rPr lang="it-IT" sz="2400" b="1" noProof="1">
                <a:latin typeface="Arial" panose="020B0604020202020204" pitchFamily="34" charset="0"/>
                <a:cs typeface="Arial" panose="020B0604020202020204" pitchFamily="34" charset="0"/>
              </a:rPr>
              <a:t>(B)</a:t>
            </a:r>
            <a:r>
              <a:rPr lang="it-IT" sz="2400" noProof="1">
                <a:latin typeface="Arial" panose="020B0604020202020204" pitchFamily="34" charset="0"/>
                <a:cs typeface="Arial" panose="020B0604020202020204" pitchFamily="34" charset="0"/>
              </a:rPr>
              <a:t> Comparison: Syn/SUV (</a:t>
            </a:r>
            <a:r>
              <a:rPr lang="it-IT" sz="2400" b="1" noProof="1">
                <a:latin typeface="Arial" panose="020B0604020202020204" pitchFamily="34" charset="0"/>
                <a:cs typeface="Arial" panose="020B0604020202020204" pitchFamily="34" charset="0"/>
              </a:rPr>
              <a:t>red</a:t>
            </a:r>
            <a:r>
              <a:rPr lang="it-IT" sz="2400" noProof="1">
                <a:latin typeface="Arial" panose="020B0604020202020204" pitchFamily="34" charset="0"/>
                <a:cs typeface="Arial" panose="020B0604020202020204" pitchFamily="34" charset="0"/>
              </a:rPr>
              <a:t>) vs. Syn/DOPAC + SUV (</a:t>
            </a:r>
            <a:r>
              <a:rPr lang="it-IT" sz="2400" b="1" noProof="1">
                <a:latin typeface="Arial" panose="020B0604020202020204" pitchFamily="34" charset="0"/>
                <a:cs typeface="Arial" panose="020B0604020202020204" pitchFamily="34" charset="0"/>
              </a:rPr>
              <a:t>purple</a:t>
            </a:r>
            <a:r>
              <a:rPr lang="it-IT" sz="2400" noProof="1">
                <a:latin typeface="Arial" panose="020B0604020202020204" pitchFamily="34" charset="0"/>
                <a:cs typeface="Arial" panose="020B0604020202020204" pitchFamily="34" charset="0"/>
              </a:rPr>
              <a:t>).</a:t>
            </a:r>
          </a:p>
          <a:p>
            <a:pPr algn="just"/>
            <a:r>
              <a:rPr lang="it-IT" sz="2400" b="1" noProof="1">
                <a:latin typeface="Arial" panose="020B0604020202020204" pitchFamily="34" charset="0"/>
                <a:cs typeface="Arial" panose="020B0604020202020204" pitchFamily="34" charset="0"/>
              </a:rPr>
              <a:t>(C)</a:t>
            </a:r>
            <a:r>
              <a:rPr lang="it-IT" sz="2400" noProof="1">
                <a:latin typeface="Arial" panose="020B0604020202020204" pitchFamily="34" charset="0"/>
                <a:cs typeface="Arial" panose="020B0604020202020204" pitchFamily="34" charset="0"/>
              </a:rPr>
              <a:t> Comparison: E46K/SUV (</a:t>
            </a:r>
            <a:r>
              <a:rPr lang="it-IT" sz="2400" b="1" noProof="1">
                <a:latin typeface="Arial" panose="020B0604020202020204" pitchFamily="34" charset="0"/>
                <a:cs typeface="Arial" panose="020B0604020202020204" pitchFamily="34" charset="0"/>
              </a:rPr>
              <a:t>black</a:t>
            </a:r>
            <a:r>
              <a:rPr lang="it-IT" sz="2400" noProof="1">
                <a:latin typeface="Arial" panose="020B0604020202020204" pitchFamily="34" charset="0"/>
                <a:cs typeface="Arial" panose="020B0604020202020204" pitchFamily="34" charset="0"/>
              </a:rPr>
              <a:t>) vs. E46K/DOPAC + SUV (</a:t>
            </a:r>
            <a:r>
              <a:rPr lang="it-IT" sz="2400" b="1" noProof="1">
                <a:latin typeface="Arial" panose="020B0604020202020204" pitchFamily="34" charset="0"/>
                <a:cs typeface="Arial" panose="020B0604020202020204" pitchFamily="34" charset="0"/>
              </a:rPr>
              <a:t>light blue</a:t>
            </a:r>
            <a:r>
              <a:rPr lang="it-IT" sz="2400" noProof="1">
                <a:latin typeface="Arial" panose="020B0604020202020204" pitchFamily="34" charset="0"/>
                <a:cs typeface="Arial" panose="020B0604020202020204" pitchFamily="34" charset="0"/>
              </a:rPr>
              <a:t>).</a:t>
            </a:r>
          </a:p>
          <a:p>
            <a:pPr algn="just"/>
            <a:r>
              <a:rPr lang="it-IT" sz="2400" b="1" noProof="1">
                <a:latin typeface="Arial" panose="020B0604020202020204" pitchFamily="34" charset="0"/>
                <a:cs typeface="Arial" panose="020B0604020202020204" pitchFamily="34" charset="0"/>
              </a:rPr>
              <a:t>(D)</a:t>
            </a:r>
            <a:r>
              <a:rPr lang="it-IT" sz="2400" noProof="1">
                <a:latin typeface="Arial" panose="020B0604020202020204" pitchFamily="34" charset="0"/>
                <a:cs typeface="Arial" panose="020B0604020202020204" pitchFamily="34" charset="0"/>
              </a:rPr>
              <a:t> Overlay showing the DOPAC-induced changes in E46K deuteration (from C), added to (B) for direct comparison</a:t>
            </a:r>
            <a:r>
              <a:rPr lang="it-IT" sz="2400" noProof="1"/>
              <a:t>.</a:t>
            </a:r>
          </a:p>
        </p:txBody>
      </p:sp>
      <p:sp>
        <p:nvSpPr>
          <p:cNvPr id="50" name="CasellaDiTesto 49">
            <a:extLst>
              <a:ext uri="{FF2B5EF4-FFF2-40B4-BE49-F238E27FC236}">
                <a16:creationId xmlns:a16="http://schemas.microsoft.com/office/drawing/2014/main" id="{010F15A0-A8E9-0CE0-6AD6-1D38735209C6}"/>
              </a:ext>
            </a:extLst>
          </p:cNvPr>
          <p:cNvSpPr txBox="1"/>
          <p:nvPr/>
        </p:nvSpPr>
        <p:spPr>
          <a:xfrm>
            <a:off x="12390875" y="30047534"/>
            <a:ext cx="8883465" cy="4154984"/>
          </a:xfrm>
          <a:prstGeom prst="rect">
            <a:avLst/>
          </a:prstGeom>
          <a:noFill/>
        </p:spPr>
        <p:txBody>
          <a:bodyPr wrap="square" rtlCol="0">
            <a:spAutoFit/>
          </a:bodyPr>
          <a:lstStyle/>
          <a:p>
            <a:pPr algn="just"/>
            <a:r>
              <a:rPr lang="it-IT" sz="2400" b="1" noProof="1">
                <a:latin typeface="Arial" panose="020B0604020202020204" pitchFamily="34" charset="0"/>
                <a:cs typeface="Arial" panose="020B0604020202020204" pitchFamily="34" charset="0"/>
              </a:rPr>
              <a:t>Figure 3.</a:t>
            </a:r>
            <a:endParaRPr lang="it-IT" sz="2400" noProof="1">
              <a:latin typeface="Arial" panose="020B0604020202020204" pitchFamily="34" charset="0"/>
              <a:cs typeface="Arial" panose="020B0604020202020204" pitchFamily="34" charset="0"/>
            </a:endParaRPr>
          </a:p>
          <a:p>
            <a:pPr algn="just"/>
            <a:r>
              <a:rPr lang="it-IT" sz="2400" noProof="1">
                <a:latin typeface="Arial" panose="020B0604020202020204" pitchFamily="34" charset="0"/>
                <a:cs typeface="Arial" panose="020B0604020202020204" pitchFamily="34" charset="0"/>
              </a:rPr>
              <a:t>Far-UV CD analysis of Syn and E46K interactions with SUVs in the presence or absence of DOPAC. </a:t>
            </a:r>
            <a:r>
              <a:rPr lang="it-IT" sz="2400" b="1" noProof="1">
                <a:latin typeface="Arial" panose="020B0604020202020204" pitchFamily="34" charset="0"/>
                <a:cs typeface="Arial" panose="020B0604020202020204" pitchFamily="34" charset="0"/>
              </a:rPr>
              <a:t>(A, C) </a:t>
            </a:r>
            <a:r>
              <a:rPr lang="it-IT" sz="2400" noProof="1">
                <a:latin typeface="Arial" panose="020B0604020202020204" pitchFamily="34" charset="0"/>
                <a:cs typeface="Arial" panose="020B0604020202020204" pitchFamily="34" charset="0"/>
              </a:rPr>
              <a:t>show spectra at time 0; </a:t>
            </a:r>
            <a:r>
              <a:rPr lang="it-IT" sz="2400" b="1" noProof="1">
                <a:latin typeface="Arial" panose="020B0604020202020204" pitchFamily="34" charset="0"/>
                <a:cs typeface="Arial" panose="020B0604020202020204" pitchFamily="34" charset="0"/>
              </a:rPr>
              <a:t>(B, D) </a:t>
            </a:r>
            <a:r>
              <a:rPr lang="it-IT" sz="2400" noProof="1">
                <a:latin typeface="Arial" panose="020B0604020202020204" pitchFamily="34" charset="0"/>
                <a:cs typeface="Arial" panose="020B0604020202020204" pitchFamily="34" charset="0"/>
              </a:rPr>
              <a:t>show spectra after 48 h incubation without shaking. SUV concentration was set to ensure negligible unbound protein. DOPAC was added at a 1:5 protein/DOPAC molar ratio.</a:t>
            </a:r>
          </a:p>
          <a:p>
            <a:r>
              <a:rPr lang="it-IT" sz="2400" b="1" noProof="1">
                <a:latin typeface="Arial" panose="020B0604020202020204" pitchFamily="34" charset="0"/>
                <a:cs typeface="Arial" panose="020B0604020202020204" pitchFamily="34" charset="0"/>
              </a:rPr>
              <a:t>Dashed red</a:t>
            </a:r>
            <a:r>
              <a:rPr lang="it-IT" sz="2400" noProof="1">
                <a:latin typeface="Arial" panose="020B0604020202020204" pitchFamily="34" charset="0"/>
                <a:cs typeface="Arial" panose="020B0604020202020204" pitchFamily="34" charset="0"/>
              </a:rPr>
              <a:t> </a:t>
            </a:r>
            <a:r>
              <a:rPr lang="it-IT" sz="2400" b="1" noProof="1">
                <a:latin typeface="Arial" panose="020B0604020202020204" pitchFamily="34" charset="0"/>
                <a:cs typeface="Arial" panose="020B0604020202020204" pitchFamily="34" charset="0"/>
              </a:rPr>
              <a:t>lines</a:t>
            </a:r>
            <a:r>
              <a:rPr lang="it-IT" sz="2400" noProof="1">
                <a:latin typeface="Arial" panose="020B0604020202020204" pitchFamily="34" charset="0"/>
                <a:cs typeface="Arial" panose="020B0604020202020204" pitchFamily="34" charset="0"/>
              </a:rPr>
              <a:t> – protein + SUV</a:t>
            </a:r>
          </a:p>
          <a:p>
            <a:r>
              <a:rPr lang="it-IT" sz="2400" b="1" noProof="1">
                <a:latin typeface="Arial" panose="020B0604020202020204" pitchFamily="34" charset="0"/>
                <a:cs typeface="Arial" panose="020B0604020202020204" pitchFamily="34" charset="0"/>
              </a:rPr>
              <a:t>Solid red</a:t>
            </a:r>
            <a:r>
              <a:rPr lang="it-IT" sz="2400" noProof="1">
                <a:latin typeface="Arial" panose="020B0604020202020204" pitchFamily="34" charset="0"/>
                <a:cs typeface="Arial" panose="020B0604020202020204" pitchFamily="34" charset="0"/>
              </a:rPr>
              <a:t> </a:t>
            </a:r>
            <a:r>
              <a:rPr lang="it-IT" sz="2400" b="1" noProof="1">
                <a:latin typeface="Arial" panose="020B0604020202020204" pitchFamily="34" charset="0"/>
                <a:cs typeface="Arial" panose="020B0604020202020204" pitchFamily="34" charset="0"/>
              </a:rPr>
              <a:t>lines</a:t>
            </a:r>
            <a:r>
              <a:rPr lang="it-IT" sz="2400" noProof="1">
                <a:latin typeface="Arial" panose="020B0604020202020204" pitchFamily="34" charset="0"/>
                <a:cs typeface="Arial" panose="020B0604020202020204" pitchFamily="34" charset="0"/>
              </a:rPr>
              <a:t>– protein + DOPAC + SUV</a:t>
            </a:r>
          </a:p>
          <a:p>
            <a:r>
              <a:rPr lang="it-IT" sz="2400" b="1" noProof="1">
                <a:latin typeface="Arial" panose="020B0604020202020204" pitchFamily="34" charset="0"/>
                <a:cs typeface="Arial" panose="020B0604020202020204" pitchFamily="34" charset="0"/>
              </a:rPr>
              <a:t>Dashed black lines</a:t>
            </a:r>
            <a:r>
              <a:rPr lang="it-IT" sz="2400" noProof="1">
                <a:latin typeface="Arial" panose="020B0604020202020204" pitchFamily="34" charset="0"/>
                <a:cs typeface="Arial" panose="020B0604020202020204" pitchFamily="34" charset="0"/>
              </a:rPr>
              <a:t> – protein alone</a:t>
            </a:r>
          </a:p>
          <a:p>
            <a:r>
              <a:rPr lang="it-IT" sz="2400" b="1" noProof="1">
                <a:latin typeface="Arial" panose="020B0604020202020204" pitchFamily="34" charset="0"/>
                <a:cs typeface="Arial" panose="020B0604020202020204" pitchFamily="34" charset="0"/>
              </a:rPr>
              <a:t>Solid black</a:t>
            </a:r>
            <a:r>
              <a:rPr lang="it-IT" sz="2400" noProof="1">
                <a:latin typeface="Arial" panose="020B0604020202020204" pitchFamily="34" charset="0"/>
                <a:cs typeface="Arial" panose="020B0604020202020204" pitchFamily="34" charset="0"/>
              </a:rPr>
              <a:t> </a:t>
            </a:r>
            <a:r>
              <a:rPr lang="it-IT" sz="2400" b="1" noProof="1">
                <a:latin typeface="Arial" panose="020B0604020202020204" pitchFamily="34" charset="0"/>
                <a:cs typeface="Arial" panose="020B0604020202020204" pitchFamily="34" charset="0"/>
              </a:rPr>
              <a:t>lines</a:t>
            </a:r>
            <a:r>
              <a:rPr lang="it-IT" sz="2400" noProof="1">
                <a:latin typeface="Arial" panose="020B0604020202020204" pitchFamily="34" charset="0"/>
                <a:cs typeface="Arial" panose="020B0604020202020204" pitchFamily="34" charset="0"/>
              </a:rPr>
              <a:t>– protein + DOPAC</a:t>
            </a:r>
          </a:p>
        </p:txBody>
      </p:sp>
      <p:sp>
        <p:nvSpPr>
          <p:cNvPr id="51" name="CasellaDiTesto 50">
            <a:extLst>
              <a:ext uri="{FF2B5EF4-FFF2-40B4-BE49-F238E27FC236}">
                <a16:creationId xmlns:a16="http://schemas.microsoft.com/office/drawing/2014/main" id="{EE690EF0-31F0-EB07-6FB3-16CEC99A383E}"/>
              </a:ext>
            </a:extLst>
          </p:cNvPr>
          <p:cNvSpPr txBox="1"/>
          <p:nvPr/>
        </p:nvSpPr>
        <p:spPr>
          <a:xfrm>
            <a:off x="21891009" y="29972838"/>
            <a:ext cx="7696362" cy="3785652"/>
          </a:xfrm>
          <a:prstGeom prst="rect">
            <a:avLst/>
          </a:prstGeom>
          <a:noFill/>
        </p:spPr>
        <p:txBody>
          <a:bodyPr wrap="square" rtlCol="0">
            <a:spAutoFit/>
          </a:bodyPr>
          <a:lstStyle/>
          <a:p>
            <a:pPr algn="just"/>
            <a:r>
              <a:rPr lang="it-IT" sz="2400" b="1" noProof="1">
                <a:latin typeface="Arial" panose="020B0604020202020204" pitchFamily="34" charset="0"/>
                <a:cs typeface="Arial" panose="020B0604020202020204" pitchFamily="34" charset="0"/>
              </a:rPr>
              <a:t>Figure 4.</a:t>
            </a:r>
            <a:endParaRPr lang="it-IT" sz="2400" noProof="1">
              <a:latin typeface="Arial" panose="020B0604020202020204" pitchFamily="34" charset="0"/>
              <a:cs typeface="Arial" panose="020B0604020202020204" pitchFamily="34" charset="0"/>
            </a:endParaRPr>
          </a:p>
          <a:p>
            <a:pPr algn="just"/>
            <a:r>
              <a:rPr lang="it-IT" sz="2400" noProof="1">
                <a:latin typeface="Arial" panose="020B0604020202020204" pitchFamily="34" charset="0"/>
                <a:cs typeface="Arial" panose="020B0604020202020204" pitchFamily="34" charset="0"/>
              </a:rPr>
              <a:t>HDX-MS analysis of DOPAC’s effect on Syn and E46K interactions with SUVs. All profiles were recorded after 10 minutes of deuterium exchange.</a:t>
            </a:r>
          </a:p>
          <a:p>
            <a:r>
              <a:rPr lang="it-IT" sz="2400" b="1" noProof="1">
                <a:latin typeface="Arial" panose="020B0604020202020204" pitchFamily="34" charset="0"/>
                <a:cs typeface="Arial" panose="020B0604020202020204" pitchFamily="34" charset="0"/>
              </a:rPr>
              <a:t>(A)</a:t>
            </a:r>
            <a:r>
              <a:rPr lang="it-IT" sz="2400" noProof="1">
                <a:latin typeface="Arial" panose="020B0604020202020204" pitchFamily="34" charset="0"/>
                <a:cs typeface="Arial" panose="020B0604020202020204" pitchFamily="34" charset="0"/>
              </a:rPr>
              <a:t> Syn/SUV (</a:t>
            </a:r>
            <a:r>
              <a:rPr lang="it-IT" sz="2400" b="1" noProof="1">
                <a:latin typeface="Arial" panose="020B0604020202020204" pitchFamily="34" charset="0"/>
                <a:cs typeface="Arial" panose="020B0604020202020204" pitchFamily="34" charset="0"/>
              </a:rPr>
              <a:t>red</a:t>
            </a:r>
            <a:r>
              <a:rPr lang="it-IT" sz="2400" noProof="1">
                <a:latin typeface="Arial" panose="020B0604020202020204" pitchFamily="34" charset="0"/>
                <a:cs typeface="Arial" panose="020B0604020202020204" pitchFamily="34" charset="0"/>
              </a:rPr>
              <a:t>) vs. Syn/SUV + DOPAC (</a:t>
            </a:r>
            <a:r>
              <a:rPr lang="it-IT" sz="2400" b="1" noProof="1">
                <a:latin typeface="Arial" panose="020B0604020202020204" pitchFamily="34" charset="0"/>
                <a:cs typeface="Arial" panose="020B0604020202020204" pitchFamily="34" charset="0"/>
              </a:rPr>
              <a:t>pink</a:t>
            </a:r>
            <a:r>
              <a:rPr lang="it-IT" sz="2400" noProof="1">
                <a:latin typeface="Arial" panose="020B0604020202020204" pitchFamily="34" charset="0"/>
                <a:cs typeface="Arial" panose="020B0604020202020204" pitchFamily="34" charset="0"/>
              </a:rPr>
              <a:t>)</a:t>
            </a:r>
          </a:p>
          <a:p>
            <a:r>
              <a:rPr lang="it-IT" sz="2400" b="1" noProof="1">
                <a:latin typeface="Arial" panose="020B0604020202020204" pitchFamily="34" charset="0"/>
                <a:cs typeface="Arial" panose="020B0604020202020204" pitchFamily="34" charset="0"/>
              </a:rPr>
              <a:t>(B)</a:t>
            </a:r>
            <a:r>
              <a:rPr lang="it-IT" sz="2400" noProof="1">
                <a:latin typeface="Arial" panose="020B0604020202020204" pitchFamily="34" charset="0"/>
                <a:cs typeface="Arial" panose="020B0604020202020204" pitchFamily="34" charset="0"/>
              </a:rPr>
              <a:t> E46K/SUV (</a:t>
            </a:r>
            <a:r>
              <a:rPr lang="it-IT" sz="2400" b="1" noProof="1">
                <a:latin typeface="Arial" panose="020B0604020202020204" pitchFamily="34" charset="0"/>
                <a:cs typeface="Arial" panose="020B0604020202020204" pitchFamily="34" charset="0"/>
              </a:rPr>
              <a:t>black</a:t>
            </a:r>
            <a:r>
              <a:rPr lang="it-IT" sz="2400" noProof="1">
                <a:latin typeface="Arial" panose="020B0604020202020204" pitchFamily="34" charset="0"/>
                <a:cs typeface="Arial" panose="020B0604020202020204" pitchFamily="34" charset="0"/>
              </a:rPr>
              <a:t>) vs. E46K/SUV + DOPAC (</a:t>
            </a:r>
            <a:r>
              <a:rPr lang="it-IT" sz="2400" b="1" noProof="1">
                <a:latin typeface="Arial" panose="020B0604020202020204" pitchFamily="34" charset="0"/>
                <a:cs typeface="Arial" panose="020B0604020202020204" pitchFamily="34" charset="0"/>
              </a:rPr>
              <a:t>green</a:t>
            </a:r>
            <a:r>
              <a:rPr lang="it-IT" sz="2400" noProof="1">
                <a:latin typeface="Arial" panose="020B0604020202020204" pitchFamily="34" charset="0"/>
                <a:cs typeface="Arial" panose="020B0604020202020204" pitchFamily="34" charset="0"/>
              </a:rPr>
              <a:t>)</a:t>
            </a:r>
          </a:p>
          <a:p>
            <a:r>
              <a:rPr lang="it-IT" sz="2400" b="1" noProof="1">
                <a:latin typeface="Arial" panose="020B0604020202020204" pitchFamily="34" charset="0"/>
                <a:cs typeface="Arial" panose="020B0604020202020204" pitchFamily="34" charset="0"/>
              </a:rPr>
              <a:t>(C)</a:t>
            </a:r>
            <a:r>
              <a:rPr lang="it-IT" sz="2400" noProof="1">
                <a:latin typeface="Arial" panose="020B0604020202020204" pitchFamily="34" charset="0"/>
                <a:cs typeface="Arial" panose="020B0604020202020204" pitchFamily="34" charset="0"/>
              </a:rPr>
              <a:t> Comparison of DOPAC-induced deuteration changes in Syn (</a:t>
            </a:r>
            <a:r>
              <a:rPr lang="it-IT" sz="2400" b="1" noProof="1">
                <a:latin typeface="Arial" panose="020B0604020202020204" pitchFamily="34" charset="0"/>
                <a:cs typeface="Arial" panose="020B0604020202020204" pitchFamily="34" charset="0"/>
              </a:rPr>
              <a:t>pink</a:t>
            </a:r>
            <a:r>
              <a:rPr lang="it-IT" sz="2400" noProof="1">
                <a:latin typeface="Arial" panose="020B0604020202020204" pitchFamily="34" charset="0"/>
                <a:cs typeface="Arial" panose="020B0604020202020204" pitchFamily="34" charset="0"/>
              </a:rPr>
              <a:t>) and E46K (</a:t>
            </a:r>
            <a:r>
              <a:rPr lang="it-IT" sz="2400" b="1" noProof="1">
                <a:latin typeface="Arial" panose="020B0604020202020204" pitchFamily="34" charset="0"/>
                <a:cs typeface="Arial" panose="020B0604020202020204" pitchFamily="34" charset="0"/>
              </a:rPr>
              <a:t>green</a:t>
            </a:r>
            <a:r>
              <a:rPr lang="it-IT" sz="2400" noProof="1">
                <a:latin typeface="Arial" panose="020B0604020202020204" pitchFamily="34" charset="0"/>
                <a:cs typeface="Arial" panose="020B0604020202020204" pitchFamily="34" charset="0"/>
              </a:rPr>
              <a:t>) bound to SUVs</a:t>
            </a:r>
          </a:p>
        </p:txBody>
      </p:sp>
      <p:sp>
        <p:nvSpPr>
          <p:cNvPr id="52" name="Rettangolo 51">
            <a:extLst>
              <a:ext uri="{FF2B5EF4-FFF2-40B4-BE49-F238E27FC236}">
                <a16:creationId xmlns:a16="http://schemas.microsoft.com/office/drawing/2014/main" id="{33F2BEA7-595D-F07D-66E8-841F7BA938F1}"/>
              </a:ext>
            </a:extLst>
          </p:cNvPr>
          <p:cNvSpPr/>
          <p:nvPr/>
        </p:nvSpPr>
        <p:spPr>
          <a:xfrm>
            <a:off x="265315" y="8342777"/>
            <a:ext cx="11245281" cy="32619181"/>
          </a:xfrm>
          <a:prstGeom prst="rect">
            <a:avLst/>
          </a:prstGeom>
          <a:noFill/>
          <a:ln w="57150">
            <a:solidFill>
              <a:srgbClr val="FB8B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1"/>
          </a:p>
        </p:txBody>
      </p:sp>
      <p:sp>
        <p:nvSpPr>
          <p:cNvPr id="53" name="Rettangolo 52">
            <a:extLst>
              <a:ext uri="{FF2B5EF4-FFF2-40B4-BE49-F238E27FC236}">
                <a16:creationId xmlns:a16="http://schemas.microsoft.com/office/drawing/2014/main" id="{E43C4F03-1451-BA32-9F17-BF02785B9076}"/>
              </a:ext>
            </a:extLst>
          </p:cNvPr>
          <p:cNvSpPr/>
          <p:nvPr/>
        </p:nvSpPr>
        <p:spPr>
          <a:xfrm>
            <a:off x="11999123" y="8342777"/>
            <a:ext cx="17819246" cy="26064454"/>
          </a:xfrm>
          <a:prstGeom prst="rect">
            <a:avLst/>
          </a:prstGeom>
          <a:noFill/>
          <a:ln w="57150">
            <a:solidFill>
              <a:srgbClr val="FA713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1"/>
          </a:p>
        </p:txBody>
      </p:sp>
      <p:sp>
        <p:nvSpPr>
          <p:cNvPr id="54" name="Rettangolo 53">
            <a:extLst>
              <a:ext uri="{FF2B5EF4-FFF2-40B4-BE49-F238E27FC236}">
                <a16:creationId xmlns:a16="http://schemas.microsoft.com/office/drawing/2014/main" id="{18C08F7F-1055-D998-5906-401649DCEDCE}"/>
              </a:ext>
            </a:extLst>
          </p:cNvPr>
          <p:cNvSpPr/>
          <p:nvPr/>
        </p:nvSpPr>
        <p:spPr>
          <a:xfrm>
            <a:off x="11999123" y="34917501"/>
            <a:ext cx="15612171" cy="7558338"/>
          </a:xfrm>
          <a:prstGeom prst="rect">
            <a:avLst/>
          </a:prstGeom>
          <a:noFill/>
          <a:ln w="57150">
            <a:solidFill>
              <a:srgbClr val="F7362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1"/>
          </a:p>
        </p:txBody>
      </p:sp>
      <p:pic>
        <p:nvPicPr>
          <p:cNvPr id="2" name="Immagine 1">
            <a:extLst>
              <a:ext uri="{FF2B5EF4-FFF2-40B4-BE49-F238E27FC236}">
                <a16:creationId xmlns:a16="http://schemas.microsoft.com/office/drawing/2014/main" id="{E5735656-2EE5-4E3F-717E-F7C3301E59F0}"/>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2313028" y="35846768"/>
            <a:ext cx="8847755" cy="6455428"/>
          </a:xfrm>
          <a:prstGeom prst="rect">
            <a:avLst/>
          </a:prstGeom>
        </p:spPr>
      </p:pic>
      <p:sp>
        <p:nvSpPr>
          <p:cNvPr id="3" name="CasellaDiTesto 2">
            <a:extLst>
              <a:ext uri="{FF2B5EF4-FFF2-40B4-BE49-F238E27FC236}">
                <a16:creationId xmlns:a16="http://schemas.microsoft.com/office/drawing/2014/main" id="{D984168F-ACF8-5980-8F03-13B9D63C0CA3}"/>
              </a:ext>
            </a:extLst>
          </p:cNvPr>
          <p:cNvSpPr txBox="1"/>
          <p:nvPr/>
        </p:nvSpPr>
        <p:spPr>
          <a:xfrm>
            <a:off x="21160783" y="36332351"/>
            <a:ext cx="6192840" cy="5632311"/>
          </a:xfrm>
          <a:prstGeom prst="rect">
            <a:avLst/>
          </a:prstGeom>
          <a:noFill/>
        </p:spPr>
        <p:txBody>
          <a:bodyPr wrap="square" rtlCol="0">
            <a:spAutoFit/>
          </a:bodyPr>
          <a:lstStyle/>
          <a:p>
            <a:pPr marL="342900" indent="-342900" algn="just">
              <a:buFont typeface="Arial" panose="020B0604020202020204" pitchFamily="34" charset="0"/>
              <a:buChar char="•"/>
            </a:pPr>
            <a:r>
              <a:rPr lang="en-US" sz="2400" dirty="0">
                <a:latin typeface="Arial" panose="020B0604020202020204" pitchFamily="34" charset="0"/>
                <a:cs typeface="Arial" panose="020B0604020202020204" pitchFamily="34" charset="0"/>
              </a:rPr>
              <a:t>Syn/DOPAC shows increased H/D exchange in the 55–70 region, whereas E46K/DOPAC remains unaffected when complexed with SUVs. </a:t>
            </a:r>
          </a:p>
          <a:p>
            <a:pPr algn="just"/>
            <a:endParaRPr lang="en-US" sz="24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US" sz="2400" dirty="0">
                <a:latin typeface="Arial" panose="020B0604020202020204" pitchFamily="34" charset="0"/>
                <a:cs typeface="Arial" panose="020B0604020202020204" pitchFamily="34" charset="0"/>
              </a:rPr>
              <a:t>E46K/SUV is partially displaced by DOPAC, while no interaction with Syn/SUV is observed, suggesting the latter is tighter bound. </a:t>
            </a:r>
          </a:p>
          <a:p>
            <a:pPr marL="342900" indent="-342900" algn="just">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US" sz="2400" dirty="0">
                <a:latin typeface="Arial" panose="020B0604020202020204" pitchFamily="34" charset="0"/>
                <a:cs typeface="Arial" panose="020B0604020202020204" pitchFamily="34" charset="0"/>
              </a:rPr>
              <a:t>These findings suggest that DOPAC modulates Syn-membrane interactions while preferentially affecting the membrane-bound E46K species, enhancing their structural dynamics. </a:t>
            </a:r>
            <a:endParaRPr lang="en-US" dirty="0"/>
          </a:p>
        </p:txBody>
      </p:sp>
    </p:spTree>
    <p:extLst>
      <p:ext uri="{BB962C8B-B14F-4D97-AF65-F5344CB8AC3E}">
        <p14:creationId xmlns:p14="http://schemas.microsoft.com/office/powerpoint/2010/main" val="2812183106"/>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Tema di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2057</TotalTime>
  <Words>1059</Words>
  <Application>Microsoft Macintosh PowerPoint</Application>
  <PresentationFormat>Personalizzato</PresentationFormat>
  <Paragraphs>63</Paragraphs>
  <Slides>1</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vt:i4>
      </vt:variant>
    </vt:vector>
  </HeadingPairs>
  <TitlesOfParts>
    <vt:vector size="6" baseType="lpstr">
      <vt:lpstr>Aptos</vt:lpstr>
      <vt:lpstr>Aptos Display</vt:lpstr>
      <vt:lpstr>Arial</vt:lpstr>
      <vt:lpstr>Times New Roman</vt:lpstr>
      <vt:lpstr>Tema di Office</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Trolese Philipp</dc:creator>
  <cp:lastModifiedBy>Trolese Philipp</cp:lastModifiedBy>
  <cp:revision>10</cp:revision>
  <dcterms:created xsi:type="dcterms:W3CDTF">2025-06-23T08:41:17Z</dcterms:created>
  <dcterms:modified xsi:type="dcterms:W3CDTF">2025-06-25T13:38:17Z</dcterms:modified>
</cp:coreProperties>
</file>