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7" r:id="rId2"/>
    <p:sldId id="418" r:id="rId3"/>
    <p:sldId id="420" r:id="rId4"/>
    <p:sldId id="421" r:id="rId5"/>
    <p:sldId id="422" r:id="rId6"/>
    <p:sldId id="424" r:id="rId7"/>
    <p:sldId id="423" r:id="rId8"/>
    <p:sldId id="425" r:id="rId9"/>
    <p:sldId id="426" r:id="rId10"/>
    <p:sldId id="399" r:id="rId11"/>
    <p:sldId id="428" r:id="rId12"/>
    <p:sldId id="429" r:id="rId13"/>
    <p:sldId id="427" r:id="rId14"/>
    <p:sldId id="411" r:id="rId15"/>
    <p:sldId id="34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B93330E-DC68-6398-EBDD-1B3801124D83}" name="Guest User" initials="GU" userId="S::urn:spo:anon#bf05487388af5c1325ff05391333dc8047431cf834c604b152eddb832d1eaee6::" providerId="AD"/>
  <p188:author id="{E839D726-2670-DE84-79CC-57BAD589DF01}" name="Chiara Bassi" initials="CB" userId="S::chiara.bassi@univr.it::2fe60b23-1c34-45eb-bde2-38437b94186a" providerId="AD"/>
  <p188:author id="{135A7B63-ECBF-FD17-02DA-1EFDCCE2F35A}" name="Francesca Marinaro" initials="FM" userId="S::francesca.marinaro@univr.it::8a87eaf7-107f-464d-a10d-cc150d0266b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3F3F3"/>
    <a:srgbClr val="9393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5E0A9B-8ACD-9B70-28FA-727C84CD66EF}" v="32" dt="2025-06-04T21:07:09.493"/>
    <p1510:client id="{8602383B-B09A-4A11-A757-148BAAD7F29A}" v="16" dt="2025-06-05T07:19:25.242"/>
  </p1510:revLst>
</p1510:revInfo>
</file>

<file path=ppt/tableStyles.xml><?xml version="1.0" encoding="utf-8"?>
<a:tblStyleLst xmlns:a="http://schemas.openxmlformats.org/drawingml/2006/main" def="{5C22544A-7EE6-4342-B048-85BDC9FD1C3A}">
  <a:tblStyle styleId="{9D7B26C5-4107-4FEC-AEDC-1716B250A1EF}" styleName="Stile chi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548" autoAdjust="0"/>
  </p:normalViewPr>
  <p:slideViewPr>
    <p:cSldViewPr snapToGrid="0">
      <p:cViewPr varScale="1">
        <p:scale>
          <a:sx n="78" d="100"/>
          <a:sy n="78" d="100"/>
        </p:scale>
        <p:origin x="850" y="67"/>
      </p:cViewPr>
      <p:guideLst>
        <p:guide orient="horz" pos="2160"/>
        <p:guide pos="38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8/10/relationships/authors" Target="authors.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1FF534-2CEE-4976-BE79-FB844ACC32D6}"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02FD88A0-CB68-4FEC-846E-80726B58106B}">
      <dgm:prSet phldrT="[Testo]" custT="1"/>
      <dgm:spPr>
        <a:solidFill>
          <a:srgbClr val="939393">
            <a:alpha val="50000"/>
          </a:srgbClr>
        </a:solidFill>
      </dgm:spPr>
      <dgm:t>
        <a:bodyPr/>
        <a:lstStyle/>
        <a:p>
          <a:r>
            <a:rPr lang="it-IT" sz="1800" noProof="0" dirty="0">
              <a:solidFill>
                <a:srgbClr val="000000"/>
              </a:solidFill>
              <a:latin typeface="Calibri" panose="020F0502020204030204" pitchFamily="34" charset="0"/>
              <a:ea typeface="+mn-lt"/>
              <a:cs typeface="Calibri" panose="020F0502020204030204" pitchFamily="34" charset="0"/>
            </a:rPr>
            <a:t>Sebbene diversi studi abbiano indagato i correlati fisiologici del burnout, la ricerca sui biomarcatori biologici è ancora considerata poco sviluppata e inconcludente.</a:t>
          </a:r>
          <a:endParaRPr lang="it-IT" sz="1800" noProof="0" dirty="0">
            <a:latin typeface="Calibri" panose="020F0502020204030204" pitchFamily="34" charset="0"/>
            <a:cs typeface="Calibri" panose="020F0502020204030204" pitchFamily="34" charset="0"/>
          </a:endParaRPr>
        </a:p>
      </dgm:t>
    </dgm:pt>
    <dgm:pt modelId="{440C90A0-046D-4393-A5FF-5A45E23D5999}" type="parTrans" cxnId="{CCA4917D-0789-45FD-8478-45639C0423F3}">
      <dgm:prSet/>
      <dgm:spPr/>
      <dgm:t>
        <a:bodyPr/>
        <a:lstStyle/>
        <a:p>
          <a:endParaRPr lang="en-US">
            <a:latin typeface="Calibri" panose="020F0502020204030204" pitchFamily="34" charset="0"/>
            <a:cs typeface="Calibri" panose="020F0502020204030204" pitchFamily="34" charset="0"/>
          </a:endParaRPr>
        </a:p>
      </dgm:t>
    </dgm:pt>
    <dgm:pt modelId="{00939544-C5C9-4396-9E6E-3011E6CB7C08}" type="sibTrans" cxnId="{CCA4917D-0789-45FD-8478-45639C0423F3}">
      <dgm:prSet/>
      <dgm:spPr/>
      <dgm:t>
        <a:bodyPr/>
        <a:lstStyle/>
        <a:p>
          <a:endParaRPr lang="en-US">
            <a:latin typeface="Calibri" panose="020F0502020204030204" pitchFamily="34" charset="0"/>
            <a:cs typeface="Calibri" panose="020F0502020204030204" pitchFamily="34" charset="0"/>
          </a:endParaRPr>
        </a:p>
      </dgm:t>
    </dgm:pt>
    <dgm:pt modelId="{A7545AE1-A867-4C93-B31E-F28EB64D86CA}">
      <dgm:prSet phldrT="[Testo]" custT="1"/>
      <dgm:spPr>
        <a:solidFill>
          <a:srgbClr val="939393">
            <a:alpha val="50000"/>
          </a:srgbClr>
        </a:solidFill>
      </dgm:spPr>
      <dgm:t>
        <a:bodyPr/>
        <a:lstStyle/>
        <a:p>
          <a:r>
            <a:rPr lang="it-IT" sz="1600" b="1" noProof="0" dirty="0">
              <a:latin typeface="Calibri" panose="020F0502020204030204" pitchFamily="34" charset="0"/>
              <a:cs typeface="Calibri" panose="020F0502020204030204" pitchFamily="34" charset="0"/>
            </a:rPr>
            <a:t>Limiti metodologici</a:t>
          </a:r>
          <a:endParaRPr lang="it-IT" sz="1600" noProof="0" dirty="0">
            <a:latin typeface="Calibri" panose="020F0502020204030204" pitchFamily="34" charset="0"/>
            <a:cs typeface="Calibri" panose="020F0502020204030204" pitchFamily="34" charset="0"/>
          </a:endParaRPr>
        </a:p>
        <a:p>
          <a:r>
            <a:rPr lang="it-IT" sz="1600" noProof="0" dirty="0">
              <a:latin typeface="Calibri" panose="020F0502020204030204" pitchFamily="34" charset="0"/>
              <a:cs typeface="Calibri" panose="020F0502020204030204" pitchFamily="34" charset="0"/>
            </a:rPr>
            <a:t>Prevalenza di studi trasversali, non longitudinali → difficile stabilire relazioni causali</a:t>
          </a:r>
        </a:p>
      </dgm:t>
    </dgm:pt>
    <dgm:pt modelId="{0D91F1BD-27F5-44A7-A069-7E415AACE9E3}" type="parTrans" cxnId="{1254BA06-9096-4F6A-95AB-2FC3B7342398}">
      <dgm:prSet/>
      <dgm:spPr/>
      <dgm:t>
        <a:bodyPr/>
        <a:lstStyle/>
        <a:p>
          <a:endParaRPr lang="en-US">
            <a:latin typeface="Calibri" panose="020F0502020204030204" pitchFamily="34" charset="0"/>
            <a:cs typeface="Calibri" panose="020F0502020204030204" pitchFamily="34" charset="0"/>
          </a:endParaRPr>
        </a:p>
      </dgm:t>
    </dgm:pt>
    <dgm:pt modelId="{6A8C49A0-C9B8-45CA-961C-7763B8242BDE}" type="sibTrans" cxnId="{1254BA06-9096-4F6A-95AB-2FC3B7342398}">
      <dgm:prSet/>
      <dgm:spPr/>
      <dgm:t>
        <a:bodyPr/>
        <a:lstStyle/>
        <a:p>
          <a:endParaRPr lang="en-US">
            <a:latin typeface="Calibri" panose="020F0502020204030204" pitchFamily="34" charset="0"/>
            <a:cs typeface="Calibri" panose="020F0502020204030204" pitchFamily="34" charset="0"/>
          </a:endParaRPr>
        </a:p>
      </dgm:t>
    </dgm:pt>
    <dgm:pt modelId="{DAE2B8F0-8919-4C91-A998-33E5BD606C88}">
      <dgm:prSet phldrT="[Testo]" custT="1"/>
      <dgm:spPr>
        <a:solidFill>
          <a:srgbClr val="939393">
            <a:alpha val="50000"/>
          </a:srgbClr>
        </a:solidFill>
      </dgm:spPr>
      <dgm:t>
        <a:bodyPr/>
        <a:lstStyle/>
        <a:p>
          <a:r>
            <a:rPr lang="it-IT" sz="1600" b="1" noProof="0" dirty="0">
              <a:latin typeface="Calibri" panose="020F0502020204030204" pitchFamily="34" charset="0"/>
              <a:cs typeface="Calibri" panose="020F0502020204030204" pitchFamily="34" charset="0"/>
            </a:rPr>
            <a:t>Debolezza diagnostica</a:t>
          </a:r>
          <a:endParaRPr lang="it-IT" sz="1600" noProof="0" dirty="0">
            <a:latin typeface="Calibri" panose="020F0502020204030204" pitchFamily="34" charset="0"/>
            <a:cs typeface="Calibri" panose="020F0502020204030204" pitchFamily="34" charset="0"/>
          </a:endParaRPr>
        </a:p>
        <a:p>
          <a:r>
            <a:rPr lang="it-IT" sz="1600" noProof="0" dirty="0">
              <a:latin typeface="Calibri" panose="020F0502020204030204" pitchFamily="34" charset="0"/>
              <a:cs typeface="Calibri" panose="020F0502020204030204" pitchFamily="34" charset="0"/>
            </a:rPr>
            <a:t>La maggior parte degli studi si basa su strumenti come il MBI, privi di soglie diagnostiche standardizzate</a:t>
          </a:r>
        </a:p>
      </dgm:t>
    </dgm:pt>
    <dgm:pt modelId="{CED0023E-28B4-4889-A21E-B55E0F9402D7}" type="parTrans" cxnId="{8521CD84-E816-4566-8B63-5A09071A2737}">
      <dgm:prSet/>
      <dgm:spPr/>
      <dgm:t>
        <a:bodyPr/>
        <a:lstStyle/>
        <a:p>
          <a:endParaRPr lang="en-US">
            <a:latin typeface="Calibri" panose="020F0502020204030204" pitchFamily="34" charset="0"/>
            <a:cs typeface="Calibri" panose="020F0502020204030204" pitchFamily="34" charset="0"/>
          </a:endParaRPr>
        </a:p>
      </dgm:t>
    </dgm:pt>
    <dgm:pt modelId="{4A865FA6-E776-4DBA-BA5E-0263223225F4}" type="sibTrans" cxnId="{8521CD84-E816-4566-8B63-5A09071A2737}">
      <dgm:prSet/>
      <dgm:spPr/>
      <dgm:t>
        <a:bodyPr/>
        <a:lstStyle/>
        <a:p>
          <a:endParaRPr lang="en-US">
            <a:latin typeface="Calibri" panose="020F0502020204030204" pitchFamily="34" charset="0"/>
            <a:cs typeface="Calibri" panose="020F0502020204030204" pitchFamily="34" charset="0"/>
          </a:endParaRPr>
        </a:p>
      </dgm:t>
    </dgm:pt>
    <dgm:pt modelId="{2581E3D1-64F1-4497-B4FF-88067E1E5A09}">
      <dgm:prSet phldrT="[Testo]" custT="1"/>
      <dgm:spPr>
        <a:solidFill>
          <a:srgbClr val="939393">
            <a:alpha val="50000"/>
          </a:srgbClr>
        </a:solidFill>
      </dgm:spPr>
      <dgm:t>
        <a:bodyPr/>
        <a:lstStyle/>
        <a:p>
          <a:r>
            <a:rPr lang="it-IT" sz="1600" b="1" noProof="0" dirty="0">
              <a:latin typeface="Calibri" panose="020F0502020204030204" pitchFamily="34" charset="0"/>
              <a:cs typeface="Calibri" panose="020F0502020204030204" pitchFamily="34" charset="0"/>
            </a:rPr>
            <a:t>Assenza di chiarezza concettuale</a:t>
          </a:r>
          <a:endParaRPr lang="it-IT" sz="1600" noProof="0" dirty="0">
            <a:latin typeface="Calibri" panose="020F0502020204030204" pitchFamily="34" charset="0"/>
            <a:cs typeface="Calibri" panose="020F0502020204030204" pitchFamily="34" charset="0"/>
          </a:endParaRPr>
        </a:p>
        <a:p>
          <a:r>
            <a:rPr lang="it-IT" sz="1600" noProof="0" dirty="0">
              <a:latin typeface="Calibri" panose="020F0502020204030204" pitchFamily="34" charset="0"/>
              <a:cs typeface="Calibri" panose="020F0502020204030204" pitchFamily="34" charset="0"/>
            </a:rPr>
            <a:t>Mancanza di una definizione condivisa → gli studi potrebbero misurare fenomeni diversi</a:t>
          </a:r>
        </a:p>
      </dgm:t>
    </dgm:pt>
    <dgm:pt modelId="{5319F01D-0039-4BBA-88D0-0414899F1B17}" type="parTrans" cxnId="{3857C689-5CAC-4AEC-A780-71AFC0BA5B4E}">
      <dgm:prSet/>
      <dgm:spPr/>
      <dgm:t>
        <a:bodyPr/>
        <a:lstStyle/>
        <a:p>
          <a:endParaRPr lang="en-US">
            <a:latin typeface="Calibri" panose="020F0502020204030204" pitchFamily="34" charset="0"/>
            <a:cs typeface="Calibri" panose="020F0502020204030204" pitchFamily="34" charset="0"/>
          </a:endParaRPr>
        </a:p>
      </dgm:t>
    </dgm:pt>
    <dgm:pt modelId="{2470E2E3-1AB0-478E-AEE4-225638103BD2}" type="sibTrans" cxnId="{3857C689-5CAC-4AEC-A780-71AFC0BA5B4E}">
      <dgm:prSet/>
      <dgm:spPr/>
      <dgm:t>
        <a:bodyPr/>
        <a:lstStyle/>
        <a:p>
          <a:endParaRPr lang="en-US">
            <a:latin typeface="Calibri" panose="020F0502020204030204" pitchFamily="34" charset="0"/>
            <a:cs typeface="Calibri" panose="020F0502020204030204" pitchFamily="34" charset="0"/>
          </a:endParaRPr>
        </a:p>
      </dgm:t>
    </dgm:pt>
    <dgm:pt modelId="{38001ABB-A257-4877-9A9D-F5CD17CCA429}" type="pres">
      <dgm:prSet presAssocID="{7B1FF534-2CEE-4976-BE79-FB844ACC32D6}" presName="composite" presStyleCnt="0">
        <dgm:presLayoutVars>
          <dgm:chMax val="1"/>
          <dgm:dir/>
          <dgm:resizeHandles val="exact"/>
        </dgm:presLayoutVars>
      </dgm:prSet>
      <dgm:spPr/>
    </dgm:pt>
    <dgm:pt modelId="{FA47E4D2-8985-401B-BC6E-1234F0016403}" type="pres">
      <dgm:prSet presAssocID="{7B1FF534-2CEE-4976-BE79-FB844ACC32D6}" presName="radial" presStyleCnt="0">
        <dgm:presLayoutVars>
          <dgm:animLvl val="ctr"/>
        </dgm:presLayoutVars>
      </dgm:prSet>
      <dgm:spPr/>
    </dgm:pt>
    <dgm:pt modelId="{34DA5F41-2054-445B-91AE-7ED2983A5AC6}" type="pres">
      <dgm:prSet presAssocID="{02FD88A0-CB68-4FEC-846E-80726B58106B}" presName="centerShape" presStyleLbl="vennNode1" presStyleIdx="0" presStyleCnt="4" custScaleX="97484" custScaleY="96023" custLinFactNeighborY="4949"/>
      <dgm:spPr/>
    </dgm:pt>
    <dgm:pt modelId="{F0CFFB7E-07C2-4AF7-A7B4-22C4AC7243C9}" type="pres">
      <dgm:prSet presAssocID="{A7545AE1-A867-4C93-B31E-F28EB64D86CA}" presName="node" presStyleLbl="vennNode1" presStyleIdx="1" presStyleCnt="4" custScaleX="154302" custScaleY="155315" custRadScaleRad="100449">
        <dgm:presLayoutVars>
          <dgm:bulletEnabled val="1"/>
        </dgm:presLayoutVars>
      </dgm:prSet>
      <dgm:spPr/>
    </dgm:pt>
    <dgm:pt modelId="{A7B6F3BB-0F66-4198-BD56-3457FF009BBB}" type="pres">
      <dgm:prSet presAssocID="{DAE2B8F0-8919-4C91-A998-33E5BD606C88}" presName="node" presStyleLbl="vennNode1" presStyleIdx="2" presStyleCnt="4" custScaleX="154302" custScaleY="155315" custRadScaleRad="119148" custRadScaleInc="-10314">
        <dgm:presLayoutVars>
          <dgm:bulletEnabled val="1"/>
        </dgm:presLayoutVars>
      </dgm:prSet>
      <dgm:spPr/>
    </dgm:pt>
    <dgm:pt modelId="{C5E3D9C0-4A51-412C-B32B-25A8EE326526}" type="pres">
      <dgm:prSet presAssocID="{2581E3D1-64F1-4497-B4FF-88067E1E5A09}" presName="node" presStyleLbl="vennNode1" presStyleIdx="3" presStyleCnt="4" custScaleX="154302" custScaleY="155315" custRadScaleRad="119687" custRadScaleInc="9646">
        <dgm:presLayoutVars>
          <dgm:bulletEnabled val="1"/>
        </dgm:presLayoutVars>
      </dgm:prSet>
      <dgm:spPr/>
    </dgm:pt>
  </dgm:ptLst>
  <dgm:cxnLst>
    <dgm:cxn modelId="{1254BA06-9096-4F6A-95AB-2FC3B7342398}" srcId="{02FD88A0-CB68-4FEC-846E-80726B58106B}" destId="{A7545AE1-A867-4C93-B31E-F28EB64D86CA}" srcOrd="0" destOrd="0" parTransId="{0D91F1BD-27F5-44A7-A069-7E415AACE9E3}" sibTransId="{6A8C49A0-C9B8-45CA-961C-7763B8242BDE}"/>
    <dgm:cxn modelId="{7EC2BF14-C60F-4E0B-B603-B44523BD8149}" type="presOf" srcId="{DAE2B8F0-8919-4C91-A998-33E5BD606C88}" destId="{A7B6F3BB-0F66-4198-BD56-3457FF009BBB}" srcOrd="0" destOrd="0" presId="urn:microsoft.com/office/officeart/2005/8/layout/radial3"/>
    <dgm:cxn modelId="{5E39FB18-4797-4E61-85EF-FD1F96F7F75E}" type="presOf" srcId="{2581E3D1-64F1-4497-B4FF-88067E1E5A09}" destId="{C5E3D9C0-4A51-412C-B32B-25A8EE326526}" srcOrd="0" destOrd="0" presId="urn:microsoft.com/office/officeart/2005/8/layout/radial3"/>
    <dgm:cxn modelId="{8B1EB219-8754-4C98-BD12-3855E5C7D1A2}" type="presOf" srcId="{7B1FF534-2CEE-4976-BE79-FB844ACC32D6}" destId="{38001ABB-A257-4877-9A9D-F5CD17CCA429}" srcOrd="0" destOrd="0" presId="urn:microsoft.com/office/officeart/2005/8/layout/radial3"/>
    <dgm:cxn modelId="{CCA4917D-0789-45FD-8478-45639C0423F3}" srcId="{7B1FF534-2CEE-4976-BE79-FB844ACC32D6}" destId="{02FD88A0-CB68-4FEC-846E-80726B58106B}" srcOrd="0" destOrd="0" parTransId="{440C90A0-046D-4393-A5FF-5A45E23D5999}" sibTransId="{00939544-C5C9-4396-9E6E-3011E6CB7C08}"/>
    <dgm:cxn modelId="{8521CD84-E816-4566-8B63-5A09071A2737}" srcId="{02FD88A0-CB68-4FEC-846E-80726B58106B}" destId="{DAE2B8F0-8919-4C91-A998-33E5BD606C88}" srcOrd="1" destOrd="0" parTransId="{CED0023E-28B4-4889-A21E-B55E0F9402D7}" sibTransId="{4A865FA6-E776-4DBA-BA5E-0263223225F4}"/>
    <dgm:cxn modelId="{3857C689-5CAC-4AEC-A780-71AFC0BA5B4E}" srcId="{02FD88A0-CB68-4FEC-846E-80726B58106B}" destId="{2581E3D1-64F1-4497-B4FF-88067E1E5A09}" srcOrd="2" destOrd="0" parTransId="{5319F01D-0039-4BBA-88D0-0414899F1B17}" sibTransId="{2470E2E3-1AB0-478E-AEE4-225638103BD2}"/>
    <dgm:cxn modelId="{297932C0-7425-4A1C-A0D7-35A03D61EA1D}" type="presOf" srcId="{02FD88A0-CB68-4FEC-846E-80726B58106B}" destId="{34DA5F41-2054-445B-91AE-7ED2983A5AC6}" srcOrd="0" destOrd="0" presId="urn:microsoft.com/office/officeart/2005/8/layout/radial3"/>
    <dgm:cxn modelId="{EAA88DD4-5C33-4077-B1DE-B71FF4D19777}" type="presOf" srcId="{A7545AE1-A867-4C93-B31E-F28EB64D86CA}" destId="{F0CFFB7E-07C2-4AF7-A7B4-22C4AC7243C9}" srcOrd="0" destOrd="0" presId="urn:microsoft.com/office/officeart/2005/8/layout/radial3"/>
    <dgm:cxn modelId="{E656053A-B606-4596-86D0-B8C9F89CB59E}" type="presParOf" srcId="{38001ABB-A257-4877-9A9D-F5CD17CCA429}" destId="{FA47E4D2-8985-401B-BC6E-1234F0016403}" srcOrd="0" destOrd="0" presId="urn:microsoft.com/office/officeart/2005/8/layout/radial3"/>
    <dgm:cxn modelId="{21142AC7-0174-4809-9D63-E3E7049EC501}" type="presParOf" srcId="{FA47E4D2-8985-401B-BC6E-1234F0016403}" destId="{34DA5F41-2054-445B-91AE-7ED2983A5AC6}" srcOrd="0" destOrd="0" presId="urn:microsoft.com/office/officeart/2005/8/layout/radial3"/>
    <dgm:cxn modelId="{708F090A-06F3-45A9-998E-4434836D281B}" type="presParOf" srcId="{FA47E4D2-8985-401B-BC6E-1234F0016403}" destId="{F0CFFB7E-07C2-4AF7-A7B4-22C4AC7243C9}" srcOrd="1" destOrd="0" presId="urn:microsoft.com/office/officeart/2005/8/layout/radial3"/>
    <dgm:cxn modelId="{0A7A1CAB-F971-4746-A8A3-C4E3FA953DF8}" type="presParOf" srcId="{FA47E4D2-8985-401B-BC6E-1234F0016403}" destId="{A7B6F3BB-0F66-4198-BD56-3457FF009BBB}" srcOrd="2" destOrd="0" presId="urn:microsoft.com/office/officeart/2005/8/layout/radial3"/>
    <dgm:cxn modelId="{84DB8D29-B1D7-41C3-92FE-0299B64A281F}" type="presParOf" srcId="{FA47E4D2-8985-401B-BC6E-1234F0016403}" destId="{C5E3D9C0-4A51-412C-B32B-25A8EE326526}" srcOrd="3"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671F30-B958-4AF1-916E-D6A3936D8D00}" type="doc">
      <dgm:prSet loTypeId="urn:microsoft.com/office/officeart/2005/8/layout/hierarchy3" loCatId="list" qsTypeId="urn:microsoft.com/office/officeart/2005/8/quickstyle/simple2" qsCatId="simple" csTypeId="urn:microsoft.com/office/officeart/2005/8/colors/accent1_2" csCatId="accent1" phldr="1"/>
      <dgm:spPr/>
      <dgm:t>
        <a:bodyPr/>
        <a:lstStyle/>
        <a:p>
          <a:endParaRPr lang="en-US"/>
        </a:p>
      </dgm:t>
    </dgm:pt>
    <dgm:pt modelId="{1609805F-BD46-42BD-9F3A-E37BF38D458C}">
      <dgm:prSet phldrT="[Testo]" custT="1"/>
      <dgm:spPr>
        <a:solidFill>
          <a:srgbClr val="939393"/>
        </a:solidFill>
      </dgm:spPr>
      <dgm:t>
        <a:bodyPr/>
        <a:lstStyle/>
        <a:p>
          <a:r>
            <a:rPr lang="it-IT" sz="1600" b="1" noProof="0" dirty="0">
              <a:solidFill>
                <a:schemeClr val="tx1"/>
              </a:solidFill>
              <a:latin typeface="Calibri" panose="020F0502020204030204" pitchFamily="34" charset="0"/>
              <a:cs typeface="Calibri" panose="020F0502020204030204" pitchFamily="34" charset="0"/>
            </a:rPr>
            <a:t>Tema 1: Sfide e lacune negli strumenti attuali di valutazione del burnout</a:t>
          </a:r>
          <a:endParaRPr lang="en-US" sz="1600" b="1" noProof="0" dirty="0">
            <a:solidFill>
              <a:schemeClr val="tx1"/>
            </a:solidFill>
            <a:latin typeface="Calibri" panose="020F0502020204030204" pitchFamily="34" charset="0"/>
            <a:cs typeface="Calibri" panose="020F0502020204030204" pitchFamily="34" charset="0"/>
          </a:endParaRPr>
        </a:p>
      </dgm:t>
    </dgm:pt>
    <dgm:pt modelId="{A40B75D7-C7C4-42E3-B06B-2D47D8F9B4E5}" type="parTrans" cxnId="{3801F317-E43A-4BD5-B7E7-CEC242563510}">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A89C889F-3FB5-4967-BBD3-F6DBAC558904}" type="sibTrans" cxnId="{3801F317-E43A-4BD5-B7E7-CEC242563510}">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363071F0-3AA9-4102-8FAF-B12777BA1A33}">
      <dgm:prSet phldrT="[Testo]" custT="1"/>
      <dgm:spPr>
        <a:ln>
          <a:solidFill>
            <a:srgbClr val="939393"/>
          </a:solidFill>
        </a:ln>
      </dgm:spPr>
      <dgm:t>
        <a:bodyPr/>
        <a:lstStyle/>
        <a:p>
          <a:pPr>
            <a:buFont typeface="Arial" panose="020B0604020202020204" pitchFamily="34" charset="0"/>
            <a:buChar char="•"/>
          </a:pPr>
          <a:r>
            <a:rPr lang="it-IT" sz="1600" b="1" noProof="0" dirty="0">
              <a:solidFill>
                <a:schemeClr val="tx1"/>
              </a:solidFill>
              <a:latin typeface="Calibri" panose="020F0502020204030204" pitchFamily="34" charset="0"/>
              <a:cs typeface="Calibri" panose="020F0502020204030204" pitchFamily="34" charset="0"/>
            </a:rPr>
            <a:t>Sotto-tema 1.1: </a:t>
          </a:r>
          <a:r>
            <a:rPr lang="it-IT" sz="1600" b="0" noProof="0" dirty="0">
              <a:solidFill>
                <a:schemeClr val="tx1"/>
              </a:solidFill>
              <a:latin typeface="Calibri" panose="020F0502020204030204" pitchFamily="34" charset="0"/>
              <a:cs typeface="Calibri" panose="020F0502020204030204" pitchFamily="34" charset="0"/>
            </a:rPr>
            <a:t>Mancanza di accuratezza</a:t>
          </a:r>
          <a:endParaRPr lang="en-US" sz="1600" b="0" noProof="0" dirty="0">
            <a:solidFill>
              <a:schemeClr val="tx1"/>
            </a:solidFill>
            <a:latin typeface="Calibri" panose="020F0502020204030204" pitchFamily="34" charset="0"/>
            <a:cs typeface="Calibri" panose="020F0502020204030204" pitchFamily="34" charset="0"/>
          </a:endParaRPr>
        </a:p>
      </dgm:t>
    </dgm:pt>
    <dgm:pt modelId="{EA2DAEC6-6742-4C28-B203-B969D67B874F}" type="parTrans" cxnId="{A227B39D-E9D4-4EF6-9BEA-95A0C9A41D21}">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46FC2BA0-14EB-45D0-94A3-EF30B1ABC93E}" type="sibTrans" cxnId="{A227B39D-E9D4-4EF6-9BEA-95A0C9A41D21}">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397BE0BA-1FAC-41FC-8FA9-C214B5BACA09}">
      <dgm:prSet phldrT="[Testo]" custT="1"/>
      <dgm:spPr>
        <a:ln>
          <a:solidFill>
            <a:srgbClr val="939393"/>
          </a:solidFill>
        </a:ln>
      </dgm:spPr>
      <dgm:t>
        <a:bodyPr/>
        <a:lstStyle/>
        <a:p>
          <a:pPr>
            <a:buFont typeface="Arial" panose="020B0604020202020204" pitchFamily="34" charset="0"/>
            <a:buChar char="•"/>
          </a:pPr>
          <a:r>
            <a:rPr lang="it-IT" sz="1600" b="1" noProof="0" dirty="0">
              <a:solidFill>
                <a:schemeClr val="tx1"/>
              </a:solidFill>
              <a:latin typeface="Calibri" panose="020F0502020204030204" pitchFamily="34" charset="0"/>
              <a:cs typeface="Calibri" panose="020F0502020204030204" pitchFamily="34" charset="0"/>
            </a:rPr>
            <a:t>Sotto-tema 1.2:</a:t>
          </a:r>
          <a:r>
            <a:rPr lang="it-IT" sz="1600" b="0" noProof="0" dirty="0">
              <a:solidFill>
                <a:schemeClr val="tx1"/>
              </a:solidFill>
              <a:latin typeface="Calibri" panose="020F0502020204030204" pitchFamily="34" charset="0"/>
              <a:cs typeface="Calibri" panose="020F0502020204030204" pitchFamily="34" charset="0"/>
            </a:rPr>
            <a:t> Esigenze di valutazione multilivello e sistemica</a:t>
          </a:r>
          <a:endParaRPr lang="en-US" sz="1600" b="0" noProof="0" dirty="0">
            <a:solidFill>
              <a:schemeClr val="tx1"/>
            </a:solidFill>
            <a:latin typeface="Calibri" panose="020F0502020204030204" pitchFamily="34" charset="0"/>
            <a:cs typeface="Calibri" panose="020F0502020204030204" pitchFamily="34" charset="0"/>
          </a:endParaRPr>
        </a:p>
      </dgm:t>
    </dgm:pt>
    <dgm:pt modelId="{A5D1F8BD-58E0-4E29-A87B-8352973612B1}" type="parTrans" cxnId="{DA77E1B6-0D77-4115-8298-F0BB63716D71}">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42323A5A-59B5-4345-9BC9-AF4904C34403}" type="sibTrans" cxnId="{DA77E1B6-0D77-4115-8298-F0BB63716D71}">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A3952702-55C6-4B03-9FE7-EE16E6A9F236}">
      <dgm:prSet phldrT="[Testo]" custT="1"/>
      <dgm:spPr>
        <a:solidFill>
          <a:srgbClr val="939393"/>
        </a:solidFill>
      </dgm:spPr>
      <dgm:t>
        <a:bodyPr/>
        <a:lstStyle/>
        <a:p>
          <a:r>
            <a:rPr lang="it-IT" sz="1600" b="1" dirty="0">
              <a:solidFill>
                <a:schemeClr val="tx1"/>
              </a:solidFill>
              <a:latin typeface="Calibri" panose="020F0502020204030204" pitchFamily="34" charset="0"/>
              <a:cs typeface="Calibri" panose="020F0502020204030204" pitchFamily="34" charset="0"/>
            </a:rPr>
            <a:t>Tema 2: Biomarcatori fisiologici e vocali nella rilevazione del burnout</a:t>
          </a:r>
          <a:endParaRPr lang="en-US" sz="1600" b="1" noProof="0" dirty="0">
            <a:solidFill>
              <a:schemeClr val="tx1"/>
            </a:solidFill>
            <a:latin typeface="Calibri" panose="020F0502020204030204" pitchFamily="34" charset="0"/>
            <a:cs typeface="Calibri" panose="020F0502020204030204" pitchFamily="34" charset="0"/>
          </a:endParaRPr>
        </a:p>
      </dgm:t>
    </dgm:pt>
    <dgm:pt modelId="{8AEFC135-3C9E-4851-AE4C-E7B2654ECABF}" type="parTrans" cxnId="{FDAB084D-121D-41CC-B836-D46D902DCDC6}">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67501753-3518-4742-AF47-9164318FEDCE}" type="sibTrans" cxnId="{FDAB084D-121D-41CC-B836-D46D902DCDC6}">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3FD33748-515E-4EF1-8138-8CBF98B3EBD6}">
      <dgm:prSet phldrT="[Testo]" custT="1"/>
      <dgm:spPr>
        <a:ln>
          <a:solidFill>
            <a:srgbClr val="939393"/>
          </a:solidFill>
        </a:ln>
      </dgm:spPr>
      <dgm:t>
        <a:bodyPr/>
        <a:lstStyle/>
        <a:p>
          <a:pPr>
            <a:buFont typeface="Arial" panose="020B0604020202020204" pitchFamily="34" charset="0"/>
            <a:buChar char="•"/>
          </a:pPr>
          <a:r>
            <a:rPr lang="it-IT" sz="1600" b="1" dirty="0">
              <a:latin typeface="Calibri" panose="020F0502020204030204" pitchFamily="34" charset="0"/>
              <a:cs typeface="Calibri" panose="020F0502020204030204" pitchFamily="34" charset="0"/>
            </a:rPr>
            <a:t>Sotto-tema 2.1</a:t>
          </a:r>
          <a:r>
            <a:rPr lang="it-IT" sz="1600" dirty="0">
              <a:latin typeface="Calibri" panose="020F0502020204030204" pitchFamily="34" charset="0"/>
              <a:cs typeface="Calibri" panose="020F0502020204030204" pitchFamily="34" charset="0"/>
            </a:rPr>
            <a:t>: Indicatori fisiologici che riflettono lo stress cronico</a:t>
          </a:r>
          <a:endParaRPr lang="en-US" sz="1600" b="0" noProof="0" dirty="0">
            <a:solidFill>
              <a:schemeClr val="tx1"/>
            </a:solidFill>
            <a:latin typeface="Calibri" panose="020F0502020204030204" pitchFamily="34" charset="0"/>
            <a:cs typeface="Calibri" panose="020F0502020204030204" pitchFamily="34" charset="0"/>
          </a:endParaRPr>
        </a:p>
      </dgm:t>
    </dgm:pt>
    <dgm:pt modelId="{393778A8-7266-4939-85F3-2B1EB5B33374}" type="parTrans" cxnId="{21B2C0E4-CCE4-4030-B7E2-46A78FDD4194}">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7FC8D5F0-923A-4EB0-BF32-519E513BCF4F}" type="sibTrans" cxnId="{21B2C0E4-CCE4-4030-B7E2-46A78FDD4194}">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25153927-A3CB-43BF-95A4-C4D9593293D1}">
      <dgm:prSet phldrT="[Testo]" custT="1"/>
      <dgm:spPr>
        <a:ln>
          <a:solidFill>
            <a:srgbClr val="939393"/>
          </a:solidFill>
        </a:ln>
      </dgm:spPr>
      <dgm:t>
        <a:bodyPr/>
        <a:lstStyle/>
        <a:p>
          <a:r>
            <a:rPr lang="it-IT" sz="1600" b="1" kern="1200" dirty="0">
              <a:latin typeface="Calibri" panose="020F0502020204030204" pitchFamily="34" charset="0"/>
              <a:cs typeface="Calibri" panose="020F0502020204030204" pitchFamily="34" charset="0"/>
            </a:rPr>
            <a:t>Sotto-tema 2.2</a:t>
          </a:r>
          <a:r>
            <a:rPr lang="it-IT" sz="1600" kern="1200" dirty="0">
              <a:latin typeface="Calibri" panose="020F0502020204030204" pitchFamily="34" charset="0"/>
              <a:cs typeface="Calibri" panose="020F0502020204030204" pitchFamily="34" charset="0"/>
            </a:rPr>
            <a:t>: Marcatori vocali che riflettono stati emotivi e cognitivi</a:t>
          </a:r>
          <a:endParaRPr lang="en-US" sz="1600" b="0" kern="1200" spc="0" noProof="0" dirty="0">
            <a:solidFill>
              <a:schemeClr val="tx1"/>
            </a:solidFill>
            <a:latin typeface="Calibri" panose="020F0502020204030204" pitchFamily="34" charset="0"/>
            <a:ea typeface="+mn-ea"/>
            <a:cs typeface="Calibri" panose="020F0502020204030204" pitchFamily="34" charset="0"/>
          </a:endParaRPr>
        </a:p>
      </dgm:t>
    </dgm:pt>
    <dgm:pt modelId="{CA9E46C1-DD45-4EBC-B5BD-AE6567A8EFC8}" type="parTrans" cxnId="{E92326E9-AD5B-4D7F-8FAA-2125A8B2853D}">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0768F781-4F00-42F3-864A-11EBC5DB8397}" type="sibTrans" cxnId="{E92326E9-AD5B-4D7F-8FAA-2125A8B2853D}">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78746764-F6D8-4520-AB0B-E3612F543043}">
      <dgm:prSet phldrT="[Testo]" custT="1"/>
      <dgm:spPr>
        <a:solidFill>
          <a:srgbClr val="939393"/>
        </a:solidFill>
      </dgm:spPr>
      <dgm:t>
        <a:bodyPr/>
        <a:lstStyle/>
        <a:p>
          <a:r>
            <a:rPr lang="it-IT" sz="1600" b="1" dirty="0">
              <a:solidFill>
                <a:schemeClr val="tx1"/>
              </a:solidFill>
              <a:latin typeface="Calibri" panose="020F0502020204030204" pitchFamily="34" charset="0"/>
              <a:cs typeface="Calibri" panose="020F0502020204030204" pitchFamily="34" charset="0"/>
            </a:rPr>
            <a:t>Tema 3: Fattori contestuali e comportamentali multimodali nella valutazione del burnout</a:t>
          </a:r>
          <a:endParaRPr lang="en-US" sz="1600" b="1" noProof="0" dirty="0">
            <a:solidFill>
              <a:schemeClr val="tx1"/>
            </a:solidFill>
            <a:latin typeface="Calibri" panose="020F0502020204030204" pitchFamily="34" charset="0"/>
            <a:cs typeface="Calibri" panose="020F0502020204030204" pitchFamily="34" charset="0"/>
          </a:endParaRPr>
        </a:p>
      </dgm:t>
    </dgm:pt>
    <dgm:pt modelId="{8ACA267C-1216-4BC6-9F03-27539B59DDE3}" type="parTrans" cxnId="{BA8EF4DB-E284-4898-B7E9-1A10F317E961}">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CE53E139-DD72-457E-98EA-A86E730F5D42}" type="sibTrans" cxnId="{BA8EF4DB-E284-4898-B7E9-1A10F317E961}">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68CF19A7-9D0B-4EA3-8F49-AB45B8E56903}">
      <dgm:prSet phldrT="[Testo]" custT="1"/>
      <dgm:spPr>
        <a:ln>
          <a:solidFill>
            <a:srgbClr val="939393"/>
          </a:solidFill>
        </a:ln>
      </dgm:spPr>
      <dgm:t>
        <a:bodyPr/>
        <a:lstStyle/>
        <a:p>
          <a:pPr>
            <a:buFont typeface="Arial" panose="020B0604020202020204" pitchFamily="34" charset="0"/>
            <a:buChar char="•"/>
          </a:pPr>
          <a:r>
            <a:rPr lang="it-IT" sz="1600" b="1" dirty="0">
              <a:latin typeface="Calibri" panose="020F0502020204030204" pitchFamily="34" charset="0"/>
              <a:cs typeface="Calibri" panose="020F0502020204030204" pitchFamily="34" charset="0"/>
            </a:rPr>
            <a:t>Sotto-tema 3.2</a:t>
          </a:r>
          <a:r>
            <a:rPr lang="it-IT" sz="1600" dirty="0">
              <a:latin typeface="Calibri" panose="020F0502020204030204" pitchFamily="34" charset="0"/>
              <a:cs typeface="Calibri" panose="020F0502020204030204" pitchFamily="34" charset="0"/>
            </a:rPr>
            <a:t>: Contenuto emotivo del linguaggio</a:t>
          </a:r>
          <a:endParaRPr lang="en-US" sz="1600" b="0" noProof="0" dirty="0">
            <a:solidFill>
              <a:schemeClr val="tx1"/>
            </a:solidFill>
            <a:latin typeface="Calibri" panose="020F0502020204030204" pitchFamily="34" charset="0"/>
            <a:cs typeface="Calibri" panose="020F0502020204030204" pitchFamily="34" charset="0"/>
          </a:endParaRPr>
        </a:p>
      </dgm:t>
    </dgm:pt>
    <dgm:pt modelId="{6ED2B005-C0E2-4690-A9E2-F8186CAB09B1}" type="parTrans" cxnId="{50A2692B-C489-4F71-B682-97E0783A6EE5}">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325F081F-E968-40C0-AC23-5D98493F0825}" type="sibTrans" cxnId="{50A2692B-C489-4F71-B682-97E0783A6EE5}">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F2745385-608E-45FA-97AC-963FA66073E8}">
      <dgm:prSet custT="1"/>
      <dgm:spPr>
        <a:ln>
          <a:solidFill>
            <a:srgbClr val="939393"/>
          </a:solidFill>
        </a:ln>
      </dgm:spPr>
      <dgm:t>
        <a:bodyPr/>
        <a:lstStyle/>
        <a:p>
          <a:pPr marL="0" lvl="0" indent="0" algn="ctr" defTabSz="4445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2.3</a:t>
          </a:r>
          <a:r>
            <a:rPr lang="it-IT" sz="1600" kern="1200" dirty="0">
              <a:latin typeface="Calibri" panose="020F0502020204030204" pitchFamily="34" charset="0"/>
              <a:cs typeface="Calibri" panose="020F0502020204030204" pitchFamily="34" charset="0"/>
            </a:rPr>
            <a:t>: Eye-tracking e indicatori di carico cognitivo</a:t>
          </a:r>
          <a:endParaRPr lang="en-US" sz="1600" b="0" kern="1200" spc="0" noProof="0" dirty="0">
            <a:solidFill>
              <a:schemeClr val="tx1"/>
            </a:solidFill>
            <a:latin typeface="Calibri" panose="020F0502020204030204" pitchFamily="34" charset="0"/>
            <a:ea typeface="+mn-ea"/>
            <a:cs typeface="Calibri" panose="020F0502020204030204" pitchFamily="34" charset="0"/>
          </a:endParaRPr>
        </a:p>
      </dgm:t>
    </dgm:pt>
    <dgm:pt modelId="{CEEA975E-C01B-466A-AB25-CCA558C4EE8A}" type="parTrans" cxnId="{957BE17B-AFAB-4E5B-BF1E-ADFA39A89BAF}">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5374ADEC-AF7E-41F9-B221-872FBB114A5C}" type="sibTrans" cxnId="{957BE17B-AFAB-4E5B-BF1E-ADFA39A89BAF}">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23B29A36-0ED8-4F3E-A9CB-0E9BBBA53C37}">
      <dgm:prSet custT="1"/>
      <dgm:spPr>
        <a:ln>
          <a:solidFill>
            <a:srgbClr val="939393"/>
          </a:solidFill>
        </a:ln>
      </dgm:spPr>
      <dgm:t>
        <a:bodyPr/>
        <a:lstStyle/>
        <a:p>
          <a:r>
            <a:rPr lang="it-IT" sz="1600" b="1" dirty="0">
              <a:latin typeface="Calibri" panose="020F0502020204030204" pitchFamily="34" charset="0"/>
              <a:cs typeface="Calibri" panose="020F0502020204030204" pitchFamily="34" charset="0"/>
            </a:rPr>
            <a:t>Sotto-tema 3.1</a:t>
          </a:r>
          <a:r>
            <a:rPr lang="it-IT" sz="1600" dirty="0">
              <a:latin typeface="Calibri" panose="020F0502020204030204" pitchFamily="34" charset="0"/>
              <a:cs typeface="Calibri" panose="020F0502020204030204" pitchFamily="34" charset="0"/>
            </a:rPr>
            <a:t>: Pattern di comunicazione non verbale</a:t>
          </a:r>
          <a:endParaRPr lang="en-US" sz="1600" b="0" spc="0" noProof="0" dirty="0">
            <a:solidFill>
              <a:schemeClr val="tx1"/>
            </a:solidFill>
            <a:latin typeface="Calibri" panose="020F0502020204030204" pitchFamily="34" charset="0"/>
            <a:cs typeface="Calibri" panose="020F0502020204030204" pitchFamily="34" charset="0"/>
          </a:endParaRPr>
        </a:p>
      </dgm:t>
    </dgm:pt>
    <dgm:pt modelId="{CB29C0FA-70EB-48F5-8C5D-5AB1784C6EF2}" type="parTrans" cxnId="{8B368FC6-79F2-4507-943D-82977D57A827}">
      <dgm:prSet/>
      <dgm:spPr>
        <a:solidFill>
          <a:schemeClr val="tx1"/>
        </a:solidFill>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C58F4D4D-951B-4EA0-868D-4BE18CFECCD3}" type="sibTrans" cxnId="{8B368FC6-79F2-4507-943D-82977D57A827}">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20D92BFB-8178-4DE9-9DCC-DB04C64E1CCE}">
      <dgm:prSet custT="1"/>
      <dgm:spPr>
        <a:ln>
          <a:solidFill>
            <a:srgbClr val="939393"/>
          </a:solidFill>
        </a:ln>
      </dgm:spPr>
      <dgm:t>
        <a:bodyPr/>
        <a:lstStyle/>
        <a:p>
          <a:r>
            <a:rPr lang="it-IT" sz="1600" b="1" dirty="0">
              <a:latin typeface="Calibri" panose="020F0502020204030204" pitchFamily="34" charset="0"/>
              <a:cs typeface="Calibri" panose="020F0502020204030204" pitchFamily="34" charset="0"/>
            </a:rPr>
            <a:t>Sotto-tema 3.3</a:t>
          </a:r>
          <a:r>
            <a:rPr lang="it-IT" sz="1600" dirty="0">
              <a:latin typeface="Calibri" panose="020F0502020204030204" pitchFamily="34" charset="0"/>
              <a:cs typeface="Calibri" panose="020F0502020204030204" pitchFamily="34" charset="0"/>
            </a:rPr>
            <a:t>: Indicatori di carico cognitivo e strumenti di monitoraggio</a:t>
          </a:r>
          <a:endParaRPr lang="en-US" sz="1600" b="0" spc="0" noProof="0" dirty="0">
            <a:solidFill>
              <a:schemeClr val="tx1"/>
            </a:solidFill>
            <a:latin typeface="Calibri" panose="020F0502020204030204" pitchFamily="34" charset="0"/>
            <a:cs typeface="Calibri" panose="020F0502020204030204" pitchFamily="34" charset="0"/>
          </a:endParaRPr>
        </a:p>
      </dgm:t>
    </dgm:pt>
    <dgm:pt modelId="{73057747-576F-4885-87B6-CC794EBC6B58}" type="parTrans" cxnId="{7A5CDD9B-C123-435D-831D-673E87739306}">
      <dgm:prSet/>
      <dgm:spPr>
        <a:solidFill>
          <a:schemeClr val="tx1"/>
        </a:solidFill>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8DAD0349-B619-4A0C-82F2-DB7ED7F29874}" type="sibTrans" cxnId="{7A5CDD9B-C123-435D-831D-673E87739306}">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0ABF6D47-7BF2-4724-AEDF-BF85D5561A49}">
      <dgm:prSet custT="1"/>
      <dgm:spPr>
        <a:ln>
          <a:solidFill>
            <a:srgbClr val="939393"/>
          </a:solidFill>
        </a:ln>
      </dgm:spPr>
      <dgm:t>
        <a:bodyPr/>
        <a:lstStyle/>
        <a:p>
          <a:pPr>
            <a:buNone/>
          </a:pPr>
          <a:r>
            <a:rPr lang="it-IT" sz="1600" b="1" dirty="0">
              <a:latin typeface="Calibri" panose="020F0502020204030204" pitchFamily="34" charset="0"/>
              <a:cs typeface="Calibri" panose="020F0502020204030204" pitchFamily="34" charset="0"/>
            </a:rPr>
            <a:t>Sotto-tema 1.3</a:t>
          </a:r>
          <a:r>
            <a:rPr lang="it-IT" sz="1600" dirty="0">
              <a:latin typeface="Calibri" panose="020F0502020204030204" pitchFamily="34" charset="0"/>
              <a:cs typeface="Calibri" panose="020F0502020204030204" pitchFamily="34" charset="0"/>
            </a:rPr>
            <a:t>: Approcci diagnostici innovativi</a:t>
          </a:r>
          <a:endParaRPr lang="en-US" sz="1600" b="0" noProof="0" dirty="0">
            <a:solidFill>
              <a:schemeClr val="tx1"/>
            </a:solidFill>
            <a:latin typeface="Calibri" panose="020F0502020204030204" pitchFamily="34" charset="0"/>
            <a:cs typeface="Calibri" panose="020F0502020204030204" pitchFamily="34" charset="0"/>
          </a:endParaRPr>
        </a:p>
      </dgm:t>
    </dgm:pt>
    <dgm:pt modelId="{064D6F89-1309-4763-82DE-2AE0FA2D22B0}" type="parTrans" cxnId="{499152AE-FFB1-4C2C-8796-84D3957E845E}">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7F905769-9718-405A-BABF-4992B615EB83}" type="sibTrans" cxnId="{499152AE-FFB1-4C2C-8796-84D3957E845E}">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899840EB-9765-4249-AEDC-35DD587C2CCA}">
      <dgm:prSet custT="1"/>
      <dgm:spPr>
        <a:ln>
          <a:solidFill>
            <a:srgbClr val="939393"/>
          </a:solidFill>
        </a:ln>
      </dgm:spPr>
      <dgm:t>
        <a:bodyPr/>
        <a:lstStyle/>
        <a:p>
          <a:pPr>
            <a:buNone/>
          </a:pPr>
          <a:r>
            <a:rPr lang="it-IT" sz="1600" b="1" dirty="0">
              <a:latin typeface="Calibri" panose="020F0502020204030204" pitchFamily="34" charset="0"/>
              <a:cs typeface="Calibri" panose="020F0502020204030204" pitchFamily="34" charset="0"/>
            </a:rPr>
            <a:t>Sotto-tema 1.4</a:t>
          </a:r>
          <a:r>
            <a:rPr lang="it-IT" sz="1600" dirty="0">
              <a:latin typeface="Calibri" panose="020F0502020204030204" pitchFamily="34" charset="0"/>
              <a:cs typeface="Calibri" panose="020F0502020204030204" pitchFamily="34" charset="0"/>
            </a:rPr>
            <a:t>: Valutazione clinica e psicofisiologica</a:t>
          </a:r>
          <a:endParaRPr lang="en-US" sz="1600" b="0" noProof="0" dirty="0">
            <a:solidFill>
              <a:schemeClr val="tx1"/>
            </a:solidFill>
            <a:latin typeface="Calibri" panose="020F0502020204030204" pitchFamily="34" charset="0"/>
            <a:cs typeface="Calibri" panose="020F0502020204030204" pitchFamily="34" charset="0"/>
          </a:endParaRPr>
        </a:p>
      </dgm:t>
    </dgm:pt>
    <dgm:pt modelId="{95E25FD1-11CE-4AC0-8595-1D4CC8A88E17}" type="parTrans" cxnId="{C495140D-1914-449E-A81D-ECEF26384C46}">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C1ACEA5D-11A4-4341-89ED-A8F9053F34B0}" type="sibTrans" cxnId="{C495140D-1914-449E-A81D-ECEF26384C46}">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454FA868-A6C2-4C45-935A-238D8F4F918D}">
      <dgm:prSet custT="1"/>
      <dgm:spPr>
        <a:ln>
          <a:solidFill>
            <a:srgbClr val="939393"/>
          </a:solidFill>
        </a:ln>
      </dgm:spPr>
      <dgm:t>
        <a:bodyPr/>
        <a:lstStyle/>
        <a:p>
          <a:pPr>
            <a:buNone/>
          </a:pPr>
          <a:r>
            <a:rPr lang="it-IT" sz="1600" b="1" dirty="0">
              <a:latin typeface="Calibri" panose="020F0502020204030204" pitchFamily="34" charset="0"/>
              <a:cs typeface="Calibri" panose="020F0502020204030204" pitchFamily="34" charset="0"/>
            </a:rPr>
            <a:t>Sotto-tema 1.5</a:t>
          </a:r>
          <a:r>
            <a:rPr lang="it-IT" sz="1600" dirty="0">
              <a:latin typeface="Calibri" panose="020F0502020204030204" pitchFamily="34" charset="0"/>
              <a:cs typeface="Calibri" panose="020F0502020204030204" pitchFamily="34" charset="0"/>
            </a:rPr>
            <a:t>: Monitoraggio prima e dopo l’esordio</a:t>
          </a:r>
          <a:endParaRPr lang="en-US" sz="1600" b="0" noProof="0" dirty="0">
            <a:solidFill>
              <a:schemeClr val="tx1"/>
            </a:solidFill>
            <a:latin typeface="Calibri" panose="020F0502020204030204" pitchFamily="34" charset="0"/>
            <a:cs typeface="Calibri" panose="020F0502020204030204" pitchFamily="34" charset="0"/>
          </a:endParaRPr>
        </a:p>
      </dgm:t>
    </dgm:pt>
    <dgm:pt modelId="{B5AE3368-CBFD-471C-8645-8928FBF30E62}" type="parTrans" cxnId="{730C5516-D84F-46A5-8625-F06497901B2D}">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54C1D7E1-9A65-45A7-9047-52FBFB71EC1C}" type="sibTrans" cxnId="{730C5516-D84F-46A5-8625-F06497901B2D}">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3399375D-3BA5-435E-A859-AD2D8E71298E}" type="pres">
      <dgm:prSet presAssocID="{6D671F30-B958-4AF1-916E-D6A3936D8D00}" presName="diagram" presStyleCnt="0">
        <dgm:presLayoutVars>
          <dgm:chPref val="1"/>
          <dgm:dir/>
          <dgm:animOne val="branch"/>
          <dgm:animLvl val="lvl"/>
          <dgm:resizeHandles/>
        </dgm:presLayoutVars>
      </dgm:prSet>
      <dgm:spPr/>
    </dgm:pt>
    <dgm:pt modelId="{94447D4D-2809-44D4-9DED-045B5E4D5D98}" type="pres">
      <dgm:prSet presAssocID="{1609805F-BD46-42BD-9F3A-E37BF38D458C}" presName="root" presStyleCnt="0"/>
      <dgm:spPr/>
    </dgm:pt>
    <dgm:pt modelId="{25B5FB05-B6F9-41F7-A9A2-EFB23DF7D63D}" type="pres">
      <dgm:prSet presAssocID="{1609805F-BD46-42BD-9F3A-E37BF38D458C}" presName="rootComposite" presStyleCnt="0"/>
      <dgm:spPr/>
    </dgm:pt>
    <dgm:pt modelId="{FCE875FA-3ACF-4ED6-8651-EA50B4F8A0EB}" type="pres">
      <dgm:prSet presAssocID="{1609805F-BD46-42BD-9F3A-E37BF38D458C}" presName="rootText" presStyleLbl="node1" presStyleIdx="0" presStyleCnt="3" custScaleX="272780" custScaleY="149384" custLinFactNeighborX="-1537" custLinFactNeighborY="-1244"/>
      <dgm:spPr/>
    </dgm:pt>
    <dgm:pt modelId="{8A032140-1D01-4581-BFCC-5382D98D0211}" type="pres">
      <dgm:prSet presAssocID="{1609805F-BD46-42BD-9F3A-E37BF38D458C}" presName="rootConnector" presStyleLbl="node1" presStyleIdx="0" presStyleCnt="3"/>
      <dgm:spPr/>
    </dgm:pt>
    <dgm:pt modelId="{1CF0CC28-097C-4774-8B00-473E1DDE9E95}" type="pres">
      <dgm:prSet presAssocID="{1609805F-BD46-42BD-9F3A-E37BF38D458C}" presName="childShape" presStyleCnt="0"/>
      <dgm:spPr/>
    </dgm:pt>
    <dgm:pt modelId="{6D92FBB6-5795-42A8-A59F-26BD113BDD5F}" type="pres">
      <dgm:prSet presAssocID="{EA2DAEC6-6742-4C28-B203-B969D67B874F}" presName="Name13" presStyleLbl="parChTrans1D2" presStyleIdx="0" presStyleCnt="11"/>
      <dgm:spPr/>
    </dgm:pt>
    <dgm:pt modelId="{D7CC212C-3C33-428B-A8B9-0763E863332A}" type="pres">
      <dgm:prSet presAssocID="{363071F0-3AA9-4102-8FAF-B12777BA1A33}" presName="childText" presStyleLbl="bgAcc1" presStyleIdx="0" presStyleCnt="11" custScaleX="228736" custScaleY="111372" custLinFactNeighborX="5349" custLinFactNeighborY="289">
        <dgm:presLayoutVars>
          <dgm:bulletEnabled val="1"/>
        </dgm:presLayoutVars>
      </dgm:prSet>
      <dgm:spPr/>
    </dgm:pt>
    <dgm:pt modelId="{FFF76C22-722E-44C7-96C8-7D5A71EE0368}" type="pres">
      <dgm:prSet presAssocID="{A5D1F8BD-58E0-4E29-A87B-8352973612B1}" presName="Name13" presStyleLbl="parChTrans1D2" presStyleIdx="1" presStyleCnt="11"/>
      <dgm:spPr/>
    </dgm:pt>
    <dgm:pt modelId="{D04BEFCF-AB4C-41B9-9D07-CB48DF43D545}" type="pres">
      <dgm:prSet presAssocID="{397BE0BA-1FAC-41FC-8FA9-C214B5BACA09}" presName="childText" presStyleLbl="bgAcc1" presStyleIdx="1" presStyleCnt="11" custScaleX="246837" custScaleY="140905" custLinFactNeighborX="5349" custLinFactNeighborY="289">
        <dgm:presLayoutVars>
          <dgm:bulletEnabled val="1"/>
        </dgm:presLayoutVars>
      </dgm:prSet>
      <dgm:spPr/>
    </dgm:pt>
    <dgm:pt modelId="{74F3B6E0-11A5-4B9E-8ED8-32A3D29897A1}" type="pres">
      <dgm:prSet presAssocID="{064D6F89-1309-4763-82DE-2AE0FA2D22B0}" presName="Name13" presStyleLbl="parChTrans1D2" presStyleIdx="2" presStyleCnt="11"/>
      <dgm:spPr/>
    </dgm:pt>
    <dgm:pt modelId="{AFA058A7-7E1A-469B-8842-AC9069A48610}" type="pres">
      <dgm:prSet presAssocID="{0ABF6D47-7BF2-4724-AEDF-BF85D5561A49}" presName="childText" presStyleLbl="bgAcc1" presStyleIdx="2" presStyleCnt="11" custScaleX="261812" custScaleY="120118" custLinFactNeighborX="5349" custLinFactNeighborY="289">
        <dgm:presLayoutVars>
          <dgm:bulletEnabled val="1"/>
        </dgm:presLayoutVars>
      </dgm:prSet>
      <dgm:spPr/>
    </dgm:pt>
    <dgm:pt modelId="{87728FCF-B429-4704-95D0-2C132A93F8AC}" type="pres">
      <dgm:prSet presAssocID="{95E25FD1-11CE-4AC0-8595-1D4CC8A88E17}" presName="Name13" presStyleLbl="parChTrans1D2" presStyleIdx="3" presStyleCnt="11"/>
      <dgm:spPr/>
    </dgm:pt>
    <dgm:pt modelId="{DD984E80-F0BB-4414-B2F2-1F17D00BA5D0}" type="pres">
      <dgm:prSet presAssocID="{899840EB-9765-4249-AEDC-35DD587C2CCA}" presName="childText" presStyleLbl="bgAcc1" presStyleIdx="3" presStyleCnt="11" custScaleX="277597" custScaleY="115890" custLinFactNeighborX="5349" custLinFactNeighborY="289">
        <dgm:presLayoutVars>
          <dgm:bulletEnabled val="1"/>
        </dgm:presLayoutVars>
      </dgm:prSet>
      <dgm:spPr/>
    </dgm:pt>
    <dgm:pt modelId="{37176E6A-9789-42E5-A312-7F053C28270D}" type="pres">
      <dgm:prSet presAssocID="{B5AE3368-CBFD-471C-8645-8928FBF30E62}" presName="Name13" presStyleLbl="parChTrans1D2" presStyleIdx="4" presStyleCnt="11"/>
      <dgm:spPr/>
    </dgm:pt>
    <dgm:pt modelId="{91BBC367-A8E2-463C-8A56-924363D9437F}" type="pres">
      <dgm:prSet presAssocID="{454FA868-A6C2-4C45-935A-238D8F4F918D}" presName="childText" presStyleLbl="bgAcc1" presStyleIdx="4" presStyleCnt="11" custScaleX="293095" custScaleY="113993" custLinFactNeighborX="5349" custLinFactNeighborY="289">
        <dgm:presLayoutVars>
          <dgm:bulletEnabled val="1"/>
        </dgm:presLayoutVars>
      </dgm:prSet>
      <dgm:spPr/>
    </dgm:pt>
    <dgm:pt modelId="{40F476FC-6D94-47F0-B434-748486762428}" type="pres">
      <dgm:prSet presAssocID="{A3952702-55C6-4B03-9FE7-EE16E6A9F236}" presName="root" presStyleCnt="0"/>
      <dgm:spPr/>
    </dgm:pt>
    <dgm:pt modelId="{7EBF4915-543F-4107-8A34-BA49115C39DD}" type="pres">
      <dgm:prSet presAssocID="{A3952702-55C6-4B03-9FE7-EE16E6A9F236}" presName="rootComposite" presStyleCnt="0"/>
      <dgm:spPr/>
    </dgm:pt>
    <dgm:pt modelId="{7CA643A8-A88F-4203-9EF4-C9678D3296B2}" type="pres">
      <dgm:prSet presAssocID="{A3952702-55C6-4B03-9FE7-EE16E6A9F236}" presName="rootText" presStyleLbl="node1" presStyleIdx="1" presStyleCnt="3" custScaleX="272780" custScaleY="149384" custLinFactNeighborX="-7748" custLinFactNeighborY="-11343"/>
      <dgm:spPr/>
    </dgm:pt>
    <dgm:pt modelId="{F9867E18-8129-44EF-80BD-C2F5A115EBD5}" type="pres">
      <dgm:prSet presAssocID="{A3952702-55C6-4B03-9FE7-EE16E6A9F236}" presName="rootConnector" presStyleLbl="node1" presStyleIdx="1" presStyleCnt="3"/>
      <dgm:spPr/>
    </dgm:pt>
    <dgm:pt modelId="{19250FC6-8099-4E2D-A747-7EE6AF5089FB}" type="pres">
      <dgm:prSet presAssocID="{A3952702-55C6-4B03-9FE7-EE16E6A9F236}" presName="childShape" presStyleCnt="0"/>
      <dgm:spPr/>
    </dgm:pt>
    <dgm:pt modelId="{C2AF335B-B387-453D-9DB4-00AC708C0733}" type="pres">
      <dgm:prSet presAssocID="{393778A8-7266-4939-85F3-2B1EB5B33374}" presName="Name13" presStyleLbl="parChTrans1D2" presStyleIdx="5" presStyleCnt="11"/>
      <dgm:spPr/>
    </dgm:pt>
    <dgm:pt modelId="{101B2EA5-DF34-4CAD-A1E7-CE8DE0CCF98E}" type="pres">
      <dgm:prSet presAssocID="{3FD33748-515E-4EF1-8138-8CBF98B3EBD6}" presName="childText" presStyleLbl="bgAcc1" presStyleIdx="5" presStyleCnt="11" custScaleX="260290" custScaleY="111206" custLinFactNeighborX="5349" custLinFactNeighborY="4069">
        <dgm:presLayoutVars>
          <dgm:bulletEnabled val="1"/>
        </dgm:presLayoutVars>
      </dgm:prSet>
      <dgm:spPr/>
    </dgm:pt>
    <dgm:pt modelId="{1B9A6659-60F1-4804-B9BC-FEE4CD668F2B}" type="pres">
      <dgm:prSet presAssocID="{CA9E46C1-DD45-4EBC-B5BD-AE6567A8EFC8}" presName="Name13" presStyleLbl="parChTrans1D2" presStyleIdx="6" presStyleCnt="11"/>
      <dgm:spPr/>
    </dgm:pt>
    <dgm:pt modelId="{75BED25E-27EA-4C05-B1F5-614667B048F3}" type="pres">
      <dgm:prSet presAssocID="{25153927-A3CB-43BF-95A4-C4D9593293D1}" presName="childText" presStyleLbl="bgAcc1" presStyleIdx="6" presStyleCnt="11" custScaleX="273166" custScaleY="159966" custLinFactNeighborX="5349" custLinFactNeighborY="4069">
        <dgm:presLayoutVars>
          <dgm:bulletEnabled val="1"/>
        </dgm:presLayoutVars>
      </dgm:prSet>
      <dgm:spPr/>
    </dgm:pt>
    <dgm:pt modelId="{E5C966F4-F865-4382-94B6-03E4575808B5}" type="pres">
      <dgm:prSet presAssocID="{CEEA975E-C01B-466A-AB25-CCA558C4EE8A}" presName="Name13" presStyleLbl="parChTrans1D2" presStyleIdx="7" presStyleCnt="11"/>
      <dgm:spPr/>
    </dgm:pt>
    <dgm:pt modelId="{BE6AC08B-F501-493F-AB7C-F4B13157FB64}" type="pres">
      <dgm:prSet presAssocID="{F2745385-608E-45FA-97AC-963FA66073E8}" presName="childText" presStyleLbl="bgAcc1" presStyleIdx="7" presStyleCnt="11" custScaleX="274267" custScaleY="107124" custLinFactNeighborX="5349" custLinFactNeighborY="4069">
        <dgm:presLayoutVars>
          <dgm:bulletEnabled val="1"/>
        </dgm:presLayoutVars>
      </dgm:prSet>
      <dgm:spPr/>
    </dgm:pt>
    <dgm:pt modelId="{B7162E59-47DC-451C-A9FD-97EB6264FA4E}" type="pres">
      <dgm:prSet presAssocID="{78746764-F6D8-4520-AB0B-E3612F543043}" presName="root" presStyleCnt="0"/>
      <dgm:spPr/>
    </dgm:pt>
    <dgm:pt modelId="{0D70ED32-5EFF-403F-BDAC-97E62E7FBDBB}" type="pres">
      <dgm:prSet presAssocID="{78746764-F6D8-4520-AB0B-E3612F543043}" presName="rootComposite" presStyleCnt="0"/>
      <dgm:spPr/>
    </dgm:pt>
    <dgm:pt modelId="{E6EB1FE5-0EA3-4DDD-A09D-19554579EBEC}" type="pres">
      <dgm:prSet presAssocID="{78746764-F6D8-4520-AB0B-E3612F543043}" presName="rootText" presStyleLbl="node1" presStyleIdx="2" presStyleCnt="3" custScaleX="306533" custScaleY="152516" custLinFactNeighborX="-1033" custLinFactNeighborY="-1244"/>
      <dgm:spPr/>
    </dgm:pt>
    <dgm:pt modelId="{CD9B0997-87B5-4DA5-8775-7FF935557CBC}" type="pres">
      <dgm:prSet presAssocID="{78746764-F6D8-4520-AB0B-E3612F543043}" presName="rootConnector" presStyleLbl="node1" presStyleIdx="2" presStyleCnt="3"/>
      <dgm:spPr/>
    </dgm:pt>
    <dgm:pt modelId="{423DDEF1-AE5D-4504-A5C3-98C1F0664E10}" type="pres">
      <dgm:prSet presAssocID="{78746764-F6D8-4520-AB0B-E3612F543043}" presName="childShape" presStyleCnt="0"/>
      <dgm:spPr/>
    </dgm:pt>
    <dgm:pt modelId="{3197E80E-A33F-42C8-98B2-D2C2C1014F04}" type="pres">
      <dgm:prSet presAssocID="{CB29C0FA-70EB-48F5-8C5D-5AB1784C6EF2}" presName="Name13" presStyleLbl="parChTrans1D2" presStyleIdx="8" presStyleCnt="11"/>
      <dgm:spPr/>
    </dgm:pt>
    <dgm:pt modelId="{51398685-D06C-4A3E-9BC8-EEC255E22DAB}" type="pres">
      <dgm:prSet presAssocID="{23B29A36-0ED8-4F3E-A9CB-0E9BBBA53C37}" presName="childText" presStyleLbl="bgAcc1" presStyleIdx="8" presStyleCnt="11" custScaleX="288690" custScaleY="110962" custLinFactNeighborY="3780">
        <dgm:presLayoutVars>
          <dgm:bulletEnabled val="1"/>
        </dgm:presLayoutVars>
      </dgm:prSet>
      <dgm:spPr/>
    </dgm:pt>
    <dgm:pt modelId="{64E4AD53-8313-4E36-BEED-45C95391FD78}" type="pres">
      <dgm:prSet presAssocID="{6ED2B005-C0E2-4690-A9E2-F8186CAB09B1}" presName="Name13" presStyleLbl="parChTrans1D2" presStyleIdx="9" presStyleCnt="11"/>
      <dgm:spPr/>
    </dgm:pt>
    <dgm:pt modelId="{51C28524-D2EB-4769-AF28-27C1656CAC4F}" type="pres">
      <dgm:prSet presAssocID="{68CF19A7-9D0B-4EA3-8F49-AB45B8E56903}" presName="childText" presStyleLbl="bgAcc1" presStyleIdx="9" presStyleCnt="11" custScaleX="290510" custScaleY="116656" custLinFactNeighborY="3780">
        <dgm:presLayoutVars>
          <dgm:bulletEnabled val="1"/>
        </dgm:presLayoutVars>
      </dgm:prSet>
      <dgm:spPr/>
    </dgm:pt>
    <dgm:pt modelId="{6F88D6B3-F9DA-4B4B-BF8D-65CE53C52B96}" type="pres">
      <dgm:prSet presAssocID="{73057747-576F-4885-87B6-CC794EBC6B58}" presName="Name13" presStyleLbl="parChTrans1D2" presStyleIdx="10" presStyleCnt="11"/>
      <dgm:spPr/>
    </dgm:pt>
    <dgm:pt modelId="{FDA6363A-1478-480A-9D91-9470900AE564}" type="pres">
      <dgm:prSet presAssocID="{20D92BFB-8178-4DE9-9DCC-DB04C64E1CCE}" presName="childText" presStyleLbl="bgAcc1" presStyleIdx="10" presStyleCnt="11" custScaleX="297899" custScaleY="128994" custLinFactNeighborX="858" custLinFactNeighborY="3780">
        <dgm:presLayoutVars>
          <dgm:bulletEnabled val="1"/>
        </dgm:presLayoutVars>
      </dgm:prSet>
      <dgm:spPr/>
    </dgm:pt>
  </dgm:ptLst>
  <dgm:cxnLst>
    <dgm:cxn modelId="{CD5ED404-8AE2-4AA2-B368-D2A1FE43722D}" type="presOf" srcId="{EA2DAEC6-6742-4C28-B203-B969D67B874F}" destId="{6D92FBB6-5795-42A8-A59F-26BD113BDD5F}" srcOrd="0" destOrd="0" presId="urn:microsoft.com/office/officeart/2005/8/layout/hierarchy3"/>
    <dgm:cxn modelId="{A4BC4F07-9459-406C-B798-F877CF1AB768}" type="presOf" srcId="{899840EB-9765-4249-AEDC-35DD587C2CCA}" destId="{DD984E80-F0BB-4414-B2F2-1F17D00BA5D0}" srcOrd="0" destOrd="0" presId="urn:microsoft.com/office/officeart/2005/8/layout/hierarchy3"/>
    <dgm:cxn modelId="{C495140D-1914-449E-A81D-ECEF26384C46}" srcId="{1609805F-BD46-42BD-9F3A-E37BF38D458C}" destId="{899840EB-9765-4249-AEDC-35DD587C2CCA}" srcOrd="3" destOrd="0" parTransId="{95E25FD1-11CE-4AC0-8595-1D4CC8A88E17}" sibTransId="{C1ACEA5D-11A4-4341-89ED-A8F9053F34B0}"/>
    <dgm:cxn modelId="{3125CE0F-29F2-4CF5-831C-0D0F17A4E265}" type="presOf" srcId="{3FD33748-515E-4EF1-8138-8CBF98B3EBD6}" destId="{101B2EA5-DF34-4CAD-A1E7-CE8DE0CCF98E}" srcOrd="0" destOrd="0" presId="urn:microsoft.com/office/officeart/2005/8/layout/hierarchy3"/>
    <dgm:cxn modelId="{730C5516-D84F-46A5-8625-F06497901B2D}" srcId="{1609805F-BD46-42BD-9F3A-E37BF38D458C}" destId="{454FA868-A6C2-4C45-935A-238D8F4F918D}" srcOrd="4" destOrd="0" parTransId="{B5AE3368-CBFD-471C-8645-8928FBF30E62}" sibTransId="{54C1D7E1-9A65-45A7-9047-52FBFB71EC1C}"/>
    <dgm:cxn modelId="{3801F317-E43A-4BD5-B7E7-CEC242563510}" srcId="{6D671F30-B958-4AF1-916E-D6A3936D8D00}" destId="{1609805F-BD46-42BD-9F3A-E37BF38D458C}" srcOrd="0" destOrd="0" parTransId="{A40B75D7-C7C4-42E3-B06B-2D47D8F9B4E5}" sibTransId="{A89C889F-3FB5-4967-BBD3-F6DBAC558904}"/>
    <dgm:cxn modelId="{A33F601A-C417-4EA8-95CB-431BEFA20CB0}" type="presOf" srcId="{393778A8-7266-4939-85F3-2B1EB5B33374}" destId="{C2AF335B-B387-453D-9DB4-00AC708C0733}" srcOrd="0" destOrd="0" presId="urn:microsoft.com/office/officeart/2005/8/layout/hierarchy3"/>
    <dgm:cxn modelId="{BC7F641F-8AAA-4C66-B3DB-A9DAD0453A77}" type="presOf" srcId="{6D671F30-B958-4AF1-916E-D6A3936D8D00}" destId="{3399375D-3BA5-435E-A859-AD2D8E71298E}" srcOrd="0" destOrd="0" presId="urn:microsoft.com/office/officeart/2005/8/layout/hierarchy3"/>
    <dgm:cxn modelId="{71860021-01D9-4B32-9B36-299C0528A5DF}" type="presOf" srcId="{25153927-A3CB-43BF-95A4-C4D9593293D1}" destId="{75BED25E-27EA-4C05-B1F5-614667B048F3}" srcOrd="0" destOrd="0" presId="urn:microsoft.com/office/officeart/2005/8/layout/hierarchy3"/>
    <dgm:cxn modelId="{50A2692B-C489-4F71-B682-97E0783A6EE5}" srcId="{78746764-F6D8-4520-AB0B-E3612F543043}" destId="{68CF19A7-9D0B-4EA3-8F49-AB45B8E56903}" srcOrd="1" destOrd="0" parTransId="{6ED2B005-C0E2-4690-A9E2-F8186CAB09B1}" sibTransId="{325F081F-E968-40C0-AC23-5D98493F0825}"/>
    <dgm:cxn modelId="{CFD51234-692E-4BB7-B7A2-ECBCF8D44E0B}" type="presOf" srcId="{68CF19A7-9D0B-4EA3-8F49-AB45B8E56903}" destId="{51C28524-D2EB-4769-AF28-27C1656CAC4F}" srcOrd="0" destOrd="0" presId="urn:microsoft.com/office/officeart/2005/8/layout/hierarchy3"/>
    <dgm:cxn modelId="{B718A45C-8FF1-4B09-90AF-7E28E25872F3}" type="presOf" srcId="{6ED2B005-C0E2-4690-A9E2-F8186CAB09B1}" destId="{64E4AD53-8313-4E36-BEED-45C95391FD78}" srcOrd="0" destOrd="0" presId="urn:microsoft.com/office/officeart/2005/8/layout/hierarchy3"/>
    <dgm:cxn modelId="{15265344-D80F-4ECB-BE4F-F200C461E953}" type="presOf" srcId="{1609805F-BD46-42BD-9F3A-E37BF38D458C}" destId="{8A032140-1D01-4581-BFCC-5382D98D0211}" srcOrd="1" destOrd="0" presId="urn:microsoft.com/office/officeart/2005/8/layout/hierarchy3"/>
    <dgm:cxn modelId="{5601276A-340B-4105-B1EF-85F0C7873FF3}" type="presOf" srcId="{454FA868-A6C2-4C45-935A-238D8F4F918D}" destId="{91BBC367-A8E2-463C-8A56-924363D9437F}" srcOrd="0" destOrd="0" presId="urn:microsoft.com/office/officeart/2005/8/layout/hierarchy3"/>
    <dgm:cxn modelId="{6841A56C-FFB0-4879-A81C-E0B212E4EC44}" type="presOf" srcId="{73057747-576F-4885-87B6-CC794EBC6B58}" destId="{6F88D6B3-F9DA-4B4B-BF8D-65CE53C52B96}" srcOrd="0" destOrd="0" presId="urn:microsoft.com/office/officeart/2005/8/layout/hierarchy3"/>
    <dgm:cxn modelId="{FDAB084D-121D-41CC-B836-D46D902DCDC6}" srcId="{6D671F30-B958-4AF1-916E-D6A3936D8D00}" destId="{A3952702-55C6-4B03-9FE7-EE16E6A9F236}" srcOrd="1" destOrd="0" parTransId="{8AEFC135-3C9E-4851-AE4C-E7B2654ECABF}" sibTransId="{67501753-3518-4742-AF47-9164318FEDCE}"/>
    <dgm:cxn modelId="{54BC9751-41F3-4657-A0A3-1D777588C983}" type="presOf" srcId="{CEEA975E-C01B-466A-AB25-CCA558C4EE8A}" destId="{E5C966F4-F865-4382-94B6-03E4575808B5}" srcOrd="0" destOrd="0" presId="urn:microsoft.com/office/officeart/2005/8/layout/hierarchy3"/>
    <dgm:cxn modelId="{44E76378-A268-4B26-959B-0D82FDC76089}" type="presOf" srcId="{F2745385-608E-45FA-97AC-963FA66073E8}" destId="{BE6AC08B-F501-493F-AB7C-F4B13157FB64}" srcOrd="0" destOrd="0" presId="urn:microsoft.com/office/officeart/2005/8/layout/hierarchy3"/>
    <dgm:cxn modelId="{6E1A5B7A-EDA2-42CE-82BB-7DC4B7BE7932}" type="presOf" srcId="{78746764-F6D8-4520-AB0B-E3612F543043}" destId="{CD9B0997-87B5-4DA5-8775-7FF935557CBC}" srcOrd="1" destOrd="0" presId="urn:microsoft.com/office/officeart/2005/8/layout/hierarchy3"/>
    <dgm:cxn modelId="{957BE17B-AFAB-4E5B-BF1E-ADFA39A89BAF}" srcId="{A3952702-55C6-4B03-9FE7-EE16E6A9F236}" destId="{F2745385-608E-45FA-97AC-963FA66073E8}" srcOrd="2" destOrd="0" parTransId="{CEEA975E-C01B-466A-AB25-CCA558C4EE8A}" sibTransId="{5374ADEC-AF7E-41F9-B221-872FBB114A5C}"/>
    <dgm:cxn modelId="{ABBD3586-176C-4A38-862C-926CDFFFDDA8}" type="presOf" srcId="{363071F0-3AA9-4102-8FAF-B12777BA1A33}" destId="{D7CC212C-3C33-428B-A8B9-0763E863332A}" srcOrd="0" destOrd="0" presId="urn:microsoft.com/office/officeart/2005/8/layout/hierarchy3"/>
    <dgm:cxn modelId="{0B31758B-D3BC-42D4-9F68-1C847141B190}" type="presOf" srcId="{A5D1F8BD-58E0-4E29-A87B-8352973612B1}" destId="{FFF76C22-722E-44C7-96C8-7D5A71EE0368}" srcOrd="0" destOrd="0" presId="urn:microsoft.com/office/officeart/2005/8/layout/hierarchy3"/>
    <dgm:cxn modelId="{5171C998-7699-466D-B650-67C2E901A2D9}" type="presOf" srcId="{78746764-F6D8-4520-AB0B-E3612F543043}" destId="{E6EB1FE5-0EA3-4DDD-A09D-19554579EBEC}" srcOrd="0" destOrd="0" presId="urn:microsoft.com/office/officeart/2005/8/layout/hierarchy3"/>
    <dgm:cxn modelId="{7A5CDD9B-C123-435D-831D-673E87739306}" srcId="{78746764-F6D8-4520-AB0B-E3612F543043}" destId="{20D92BFB-8178-4DE9-9DCC-DB04C64E1CCE}" srcOrd="2" destOrd="0" parTransId="{73057747-576F-4885-87B6-CC794EBC6B58}" sibTransId="{8DAD0349-B619-4A0C-82F2-DB7ED7F29874}"/>
    <dgm:cxn modelId="{3DE20D9D-60B7-40C5-BAB1-2405BAA40DF9}" type="presOf" srcId="{064D6F89-1309-4763-82DE-2AE0FA2D22B0}" destId="{74F3B6E0-11A5-4B9E-8ED8-32A3D29897A1}" srcOrd="0" destOrd="0" presId="urn:microsoft.com/office/officeart/2005/8/layout/hierarchy3"/>
    <dgm:cxn modelId="{CBCB3E9D-7E92-45C9-8358-8C1A8A9ADF92}" type="presOf" srcId="{23B29A36-0ED8-4F3E-A9CB-0E9BBBA53C37}" destId="{51398685-D06C-4A3E-9BC8-EEC255E22DAB}" srcOrd="0" destOrd="0" presId="urn:microsoft.com/office/officeart/2005/8/layout/hierarchy3"/>
    <dgm:cxn modelId="{A227B39D-E9D4-4EF6-9BEA-95A0C9A41D21}" srcId="{1609805F-BD46-42BD-9F3A-E37BF38D458C}" destId="{363071F0-3AA9-4102-8FAF-B12777BA1A33}" srcOrd="0" destOrd="0" parTransId="{EA2DAEC6-6742-4C28-B203-B969D67B874F}" sibTransId="{46FC2BA0-14EB-45D0-94A3-EF30B1ABC93E}"/>
    <dgm:cxn modelId="{FD9B3DAE-5289-4EF2-81F4-E8BF233E2301}" type="presOf" srcId="{A3952702-55C6-4B03-9FE7-EE16E6A9F236}" destId="{7CA643A8-A88F-4203-9EF4-C9678D3296B2}" srcOrd="0" destOrd="0" presId="urn:microsoft.com/office/officeart/2005/8/layout/hierarchy3"/>
    <dgm:cxn modelId="{499152AE-FFB1-4C2C-8796-84D3957E845E}" srcId="{1609805F-BD46-42BD-9F3A-E37BF38D458C}" destId="{0ABF6D47-7BF2-4724-AEDF-BF85D5561A49}" srcOrd="2" destOrd="0" parTransId="{064D6F89-1309-4763-82DE-2AE0FA2D22B0}" sibTransId="{7F905769-9718-405A-BABF-4992B615EB83}"/>
    <dgm:cxn modelId="{587B2AB4-8024-48CB-8092-789DEA21B4AA}" type="presOf" srcId="{A3952702-55C6-4B03-9FE7-EE16E6A9F236}" destId="{F9867E18-8129-44EF-80BD-C2F5A115EBD5}" srcOrd="1" destOrd="0" presId="urn:microsoft.com/office/officeart/2005/8/layout/hierarchy3"/>
    <dgm:cxn modelId="{DA77E1B6-0D77-4115-8298-F0BB63716D71}" srcId="{1609805F-BD46-42BD-9F3A-E37BF38D458C}" destId="{397BE0BA-1FAC-41FC-8FA9-C214B5BACA09}" srcOrd="1" destOrd="0" parTransId="{A5D1F8BD-58E0-4E29-A87B-8352973612B1}" sibTransId="{42323A5A-59B5-4345-9BC9-AF4904C34403}"/>
    <dgm:cxn modelId="{8BF7D9C4-A347-4A61-ACF8-C981D452F65C}" type="presOf" srcId="{95E25FD1-11CE-4AC0-8595-1D4CC8A88E17}" destId="{87728FCF-B429-4704-95D0-2C132A93F8AC}" srcOrd="0" destOrd="0" presId="urn:microsoft.com/office/officeart/2005/8/layout/hierarchy3"/>
    <dgm:cxn modelId="{8B368FC6-79F2-4507-943D-82977D57A827}" srcId="{78746764-F6D8-4520-AB0B-E3612F543043}" destId="{23B29A36-0ED8-4F3E-A9CB-0E9BBBA53C37}" srcOrd="0" destOrd="0" parTransId="{CB29C0FA-70EB-48F5-8C5D-5AB1784C6EF2}" sibTransId="{C58F4D4D-951B-4EA0-868D-4BE18CFECCD3}"/>
    <dgm:cxn modelId="{AE1453D0-FA70-4410-9B56-3A2B109B354D}" type="presOf" srcId="{CA9E46C1-DD45-4EBC-B5BD-AE6567A8EFC8}" destId="{1B9A6659-60F1-4804-B9BC-FEE4CD668F2B}" srcOrd="0" destOrd="0" presId="urn:microsoft.com/office/officeart/2005/8/layout/hierarchy3"/>
    <dgm:cxn modelId="{85CDDCD1-8FAE-4383-97D5-8524FC8D33F9}" type="presOf" srcId="{B5AE3368-CBFD-471C-8645-8928FBF30E62}" destId="{37176E6A-9789-42E5-A312-7F053C28270D}" srcOrd="0" destOrd="0" presId="urn:microsoft.com/office/officeart/2005/8/layout/hierarchy3"/>
    <dgm:cxn modelId="{8FBD3AD3-78DE-44BA-A28F-7FE3CA86FFB2}" type="presOf" srcId="{CB29C0FA-70EB-48F5-8C5D-5AB1784C6EF2}" destId="{3197E80E-A33F-42C8-98B2-D2C2C1014F04}" srcOrd="0" destOrd="0" presId="urn:microsoft.com/office/officeart/2005/8/layout/hierarchy3"/>
    <dgm:cxn modelId="{BA8EF4DB-E284-4898-B7E9-1A10F317E961}" srcId="{6D671F30-B958-4AF1-916E-D6A3936D8D00}" destId="{78746764-F6D8-4520-AB0B-E3612F543043}" srcOrd="2" destOrd="0" parTransId="{8ACA267C-1216-4BC6-9F03-27539B59DDE3}" sibTransId="{CE53E139-DD72-457E-98EA-A86E730F5D42}"/>
    <dgm:cxn modelId="{21B2C0E4-CCE4-4030-B7E2-46A78FDD4194}" srcId="{A3952702-55C6-4B03-9FE7-EE16E6A9F236}" destId="{3FD33748-515E-4EF1-8138-8CBF98B3EBD6}" srcOrd="0" destOrd="0" parTransId="{393778A8-7266-4939-85F3-2B1EB5B33374}" sibTransId="{7FC8D5F0-923A-4EB0-BF32-519E513BCF4F}"/>
    <dgm:cxn modelId="{E92326E9-AD5B-4D7F-8FAA-2125A8B2853D}" srcId="{A3952702-55C6-4B03-9FE7-EE16E6A9F236}" destId="{25153927-A3CB-43BF-95A4-C4D9593293D1}" srcOrd="1" destOrd="0" parTransId="{CA9E46C1-DD45-4EBC-B5BD-AE6567A8EFC8}" sibTransId="{0768F781-4F00-42F3-864A-11EBC5DB8397}"/>
    <dgm:cxn modelId="{D831AEEB-8CEE-4440-A721-5C6AEE0EBA45}" type="presOf" srcId="{20D92BFB-8178-4DE9-9DCC-DB04C64E1CCE}" destId="{FDA6363A-1478-480A-9D91-9470900AE564}" srcOrd="0" destOrd="0" presId="urn:microsoft.com/office/officeart/2005/8/layout/hierarchy3"/>
    <dgm:cxn modelId="{76A22BEF-F804-4467-9B1E-A8673A9F3D55}" type="presOf" srcId="{1609805F-BD46-42BD-9F3A-E37BF38D458C}" destId="{FCE875FA-3ACF-4ED6-8651-EA50B4F8A0EB}" srcOrd="0" destOrd="0" presId="urn:microsoft.com/office/officeart/2005/8/layout/hierarchy3"/>
    <dgm:cxn modelId="{DE26F8F3-7CCB-4E34-AF19-CC9F2BF99762}" type="presOf" srcId="{0ABF6D47-7BF2-4724-AEDF-BF85D5561A49}" destId="{AFA058A7-7E1A-469B-8842-AC9069A48610}" srcOrd="0" destOrd="0" presId="urn:microsoft.com/office/officeart/2005/8/layout/hierarchy3"/>
    <dgm:cxn modelId="{DA730BF9-46E1-4BA9-98BC-273511B03345}" type="presOf" srcId="{397BE0BA-1FAC-41FC-8FA9-C214B5BACA09}" destId="{D04BEFCF-AB4C-41B9-9D07-CB48DF43D545}" srcOrd="0" destOrd="0" presId="urn:microsoft.com/office/officeart/2005/8/layout/hierarchy3"/>
    <dgm:cxn modelId="{33394B26-8DEA-417C-9444-55D72F6258D0}" type="presParOf" srcId="{3399375D-3BA5-435E-A859-AD2D8E71298E}" destId="{94447D4D-2809-44D4-9DED-045B5E4D5D98}" srcOrd="0" destOrd="0" presId="urn:microsoft.com/office/officeart/2005/8/layout/hierarchy3"/>
    <dgm:cxn modelId="{7F5C929F-6A67-4466-9691-2B9C7771FF2B}" type="presParOf" srcId="{94447D4D-2809-44D4-9DED-045B5E4D5D98}" destId="{25B5FB05-B6F9-41F7-A9A2-EFB23DF7D63D}" srcOrd="0" destOrd="0" presId="urn:microsoft.com/office/officeart/2005/8/layout/hierarchy3"/>
    <dgm:cxn modelId="{86088A9A-5164-4CB7-924E-D07A2FC9E814}" type="presParOf" srcId="{25B5FB05-B6F9-41F7-A9A2-EFB23DF7D63D}" destId="{FCE875FA-3ACF-4ED6-8651-EA50B4F8A0EB}" srcOrd="0" destOrd="0" presId="urn:microsoft.com/office/officeart/2005/8/layout/hierarchy3"/>
    <dgm:cxn modelId="{3BAB0329-2135-4EBB-8EAC-74E439668826}" type="presParOf" srcId="{25B5FB05-B6F9-41F7-A9A2-EFB23DF7D63D}" destId="{8A032140-1D01-4581-BFCC-5382D98D0211}" srcOrd="1" destOrd="0" presId="urn:microsoft.com/office/officeart/2005/8/layout/hierarchy3"/>
    <dgm:cxn modelId="{F4EEB1F4-2130-4DCE-AA1E-B6AEBBB619AC}" type="presParOf" srcId="{94447D4D-2809-44D4-9DED-045B5E4D5D98}" destId="{1CF0CC28-097C-4774-8B00-473E1DDE9E95}" srcOrd="1" destOrd="0" presId="urn:microsoft.com/office/officeart/2005/8/layout/hierarchy3"/>
    <dgm:cxn modelId="{BACFAA20-74AE-4F9C-A7D3-BC6B9BD86242}" type="presParOf" srcId="{1CF0CC28-097C-4774-8B00-473E1DDE9E95}" destId="{6D92FBB6-5795-42A8-A59F-26BD113BDD5F}" srcOrd="0" destOrd="0" presId="urn:microsoft.com/office/officeart/2005/8/layout/hierarchy3"/>
    <dgm:cxn modelId="{54D8BDAD-7618-403A-9FD0-53AA4B4506A7}" type="presParOf" srcId="{1CF0CC28-097C-4774-8B00-473E1DDE9E95}" destId="{D7CC212C-3C33-428B-A8B9-0763E863332A}" srcOrd="1" destOrd="0" presId="urn:microsoft.com/office/officeart/2005/8/layout/hierarchy3"/>
    <dgm:cxn modelId="{DE690757-A41A-41BE-8D53-E28B51DD07D6}" type="presParOf" srcId="{1CF0CC28-097C-4774-8B00-473E1DDE9E95}" destId="{FFF76C22-722E-44C7-96C8-7D5A71EE0368}" srcOrd="2" destOrd="0" presId="urn:microsoft.com/office/officeart/2005/8/layout/hierarchy3"/>
    <dgm:cxn modelId="{ADF736FB-4138-4EF9-B5FA-AB358811E13F}" type="presParOf" srcId="{1CF0CC28-097C-4774-8B00-473E1DDE9E95}" destId="{D04BEFCF-AB4C-41B9-9D07-CB48DF43D545}" srcOrd="3" destOrd="0" presId="urn:microsoft.com/office/officeart/2005/8/layout/hierarchy3"/>
    <dgm:cxn modelId="{B9DBAC2E-51AD-422C-88B2-C6C7FF3B561B}" type="presParOf" srcId="{1CF0CC28-097C-4774-8B00-473E1DDE9E95}" destId="{74F3B6E0-11A5-4B9E-8ED8-32A3D29897A1}" srcOrd="4" destOrd="0" presId="urn:microsoft.com/office/officeart/2005/8/layout/hierarchy3"/>
    <dgm:cxn modelId="{97A1FCD5-756C-40B7-A92F-947573C9E02A}" type="presParOf" srcId="{1CF0CC28-097C-4774-8B00-473E1DDE9E95}" destId="{AFA058A7-7E1A-469B-8842-AC9069A48610}" srcOrd="5" destOrd="0" presId="urn:microsoft.com/office/officeart/2005/8/layout/hierarchy3"/>
    <dgm:cxn modelId="{E893C85F-19D1-419A-A694-9B980A0766A6}" type="presParOf" srcId="{1CF0CC28-097C-4774-8B00-473E1DDE9E95}" destId="{87728FCF-B429-4704-95D0-2C132A93F8AC}" srcOrd="6" destOrd="0" presId="urn:microsoft.com/office/officeart/2005/8/layout/hierarchy3"/>
    <dgm:cxn modelId="{1FC3522E-E0A4-4DC7-9CA9-C5D0D52FF383}" type="presParOf" srcId="{1CF0CC28-097C-4774-8B00-473E1DDE9E95}" destId="{DD984E80-F0BB-4414-B2F2-1F17D00BA5D0}" srcOrd="7" destOrd="0" presId="urn:microsoft.com/office/officeart/2005/8/layout/hierarchy3"/>
    <dgm:cxn modelId="{14FA5B44-40D8-49A1-9955-1E72D8EEB283}" type="presParOf" srcId="{1CF0CC28-097C-4774-8B00-473E1DDE9E95}" destId="{37176E6A-9789-42E5-A312-7F053C28270D}" srcOrd="8" destOrd="0" presId="urn:microsoft.com/office/officeart/2005/8/layout/hierarchy3"/>
    <dgm:cxn modelId="{5C1E54EF-C007-4D89-88CB-FA05A0A3CDE7}" type="presParOf" srcId="{1CF0CC28-097C-4774-8B00-473E1DDE9E95}" destId="{91BBC367-A8E2-463C-8A56-924363D9437F}" srcOrd="9" destOrd="0" presId="urn:microsoft.com/office/officeart/2005/8/layout/hierarchy3"/>
    <dgm:cxn modelId="{1C8AF8E1-E7B4-4C49-AABC-A102E3BE5855}" type="presParOf" srcId="{3399375D-3BA5-435E-A859-AD2D8E71298E}" destId="{40F476FC-6D94-47F0-B434-748486762428}" srcOrd="1" destOrd="0" presId="urn:microsoft.com/office/officeart/2005/8/layout/hierarchy3"/>
    <dgm:cxn modelId="{96799455-84AF-4277-BA98-3FBA43F5DD19}" type="presParOf" srcId="{40F476FC-6D94-47F0-B434-748486762428}" destId="{7EBF4915-543F-4107-8A34-BA49115C39DD}" srcOrd="0" destOrd="0" presId="urn:microsoft.com/office/officeart/2005/8/layout/hierarchy3"/>
    <dgm:cxn modelId="{97441034-1F35-4CAC-934B-9E8DC08332BD}" type="presParOf" srcId="{7EBF4915-543F-4107-8A34-BA49115C39DD}" destId="{7CA643A8-A88F-4203-9EF4-C9678D3296B2}" srcOrd="0" destOrd="0" presId="urn:microsoft.com/office/officeart/2005/8/layout/hierarchy3"/>
    <dgm:cxn modelId="{60D946D1-7676-4AC1-AFF7-1137A9FB39DA}" type="presParOf" srcId="{7EBF4915-543F-4107-8A34-BA49115C39DD}" destId="{F9867E18-8129-44EF-80BD-C2F5A115EBD5}" srcOrd="1" destOrd="0" presId="urn:microsoft.com/office/officeart/2005/8/layout/hierarchy3"/>
    <dgm:cxn modelId="{18E69E21-9D80-4AA8-A196-64F0AF04324D}" type="presParOf" srcId="{40F476FC-6D94-47F0-B434-748486762428}" destId="{19250FC6-8099-4E2D-A747-7EE6AF5089FB}" srcOrd="1" destOrd="0" presId="urn:microsoft.com/office/officeart/2005/8/layout/hierarchy3"/>
    <dgm:cxn modelId="{71F57E0D-D4C8-4F76-8D3A-D3B8812D5581}" type="presParOf" srcId="{19250FC6-8099-4E2D-A747-7EE6AF5089FB}" destId="{C2AF335B-B387-453D-9DB4-00AC708C0733}" srcOrd="0" destOrd="0" presId="urn:microsoft.com/office/officeart/2005/8/layout/hierarchy3"/>
    <dgm:cxn modelId="{2DBA13F3-11C5-46FA-9096-8F74EC311DED}" type="presParOf" srcId="{19250FC6-8099-4E2D-A747-7EE6AF5089FB}" destId="{101B2EA5-DF34-4CAD-A1E7-CE8DE0CCF98E}" srcOrd="1" destOrd="0" presId="urn:microsoft.com/office/officeart/2005/8/layout/hierarchy3"/>
    <dgm:cxn modelId="{B20EA1E1-5888-4C67-9060-0D8B4F83D9EF}" type="presParOf" srcId="{19250FC6-8099-4E2D-A747-7EE6AF5089FB}" destId="{1B9A6659-60F1-4804-B9BC-FEE4CD668F2B}" srcOrd="2" destOrd="0" presId="urn:microsoft.com/office/officeart/2005/8/layout/hierarchy3"/>
    <dgm:cxn modelId="{4914CECA-C48A-4AF2-806A-CFA7371078DA}" type="presParOf" srcId="{19250FC6-8099-4E2D-A747-7EE6AF5089FB}" destId="{75BED25E-27EA-4C05-B1F5-614667B048F3}" srcOrd="3" destOrd="0" presId="urn:microsoft.com/office/officeart/2005/8/layout/hierarchy3"/>
    <dgm:cxn modelId="{CEDF8946-8304-491E-BE63-894D3F10362E}" type="presParOf" srcId="{19250FC6-8099-4E2D-A747-7EE6AF5089FB}" destId="{E5C966F4-F865-4382-94B6-03E4575808B5}" srcOrd="4" destOrd="0" presId="urn:microsoft.com/office/officeart/2005/8/layout/hierarchy3"/>
    <dgm:cxn modelId="{9EC332ED-81E7-4A9A-9633-2C041913BADC}" type="presParOf" srcId="{19250FC6-8099-4E2D-A747-7EE6AF5089FB}" destId="{BE6AC08B-F501-493F-AB7C-F4B13157FB64}" srcOrd="5" destOrd="0" presId="urn:microsoft.com/office/officeart/2005/8/layout/hierarchy3"/>
    <dgm:cxn modelId="{57CE5C94-EEAB-4FD0-A445-7585E179A68D}" type="presParOf" srcId="{3399375D-3BA5-435E-A859-AD2D8E71298E}" destId="{B7162E59-47DC-451C-A9FD-97EB6264FA4E}" srcOrd="2" destOrd="0" presId="urn:microsoft.com/office/officeart/2005/8/layout/hierarchy3"/>
    <dgm:cxn modelId="{3610035C-8889-479E-A342-1D3381D96BEC}" type="presParOf" srcId="{B7162E59-47DC-451C-A9FD-97EB6264FA4E}" destId="{0D70ED32-5EFF-403F-BDAC-97E62E7FBDBB}" srcOrd="0" destOrd="0" presId="urn:microsoft.com/office/officeart/2005/8/layout/hierarchy3"/>
    <dgm:cxn modelId="{E92939B4-B1D1-4E72-A874-EC4B5F55299B}" type="presParOf" srcId="{0D70ED32-5EFF-403F-BDAC-97E62E7FBDBB}" destId="{E6EB1FE5-0EA3-4DDD-A09D-19554579EBEC}" srcOrd="0" destOrd="0" presId="urn:microsoft.com/office/officeart/2005/8/layout/hierarchy3"/>
    <dgm:cxn modelId="{69FE19BC-5820-47CF-A467-0BD5836D25BF}" type="presParOf" srcId="{0D70ED32-5EFF-403F-BDAC-97E62E7FBDBB}" destId="{CD9B0997-87B5-4DA5-8775-7FF935557CBC}" srcOrd="1" destOrd="0" presId="urn:microsoft.com/office/officeart/2005/8/layout/hierarchy3"/>
    <dgm:cxn modelId="{D30AB341-E16E-4DB2-8720-F4D0108B13A9}" type="presParOf" srcId="{B7162E59-47DC-451C-A9FD-97EB6264FA4E}" destId="{423DDEF1-AE5D-4504-A5C3-98C1F0664E10}" srcOrd="1" destOrd="0" presId="urn:microsoft.com/office/officeart/2005/8/layout/hierarchy3"/>
    <dgm:cxn modelId="{F80E3FA9-B191-431A-B86F-C489EF9F9690}" type="presParOf" srcId="{423DDEF1-AE5D-4504-A5C3-98C1F0664E10}" destId="{3197E80E-A33F-42C8-98B2-D2C2C1014F04}" srcOrd="0" destOrd="0" presId="urn:microsoft.com/office/officeart/2005/8/layout/hierarchy3"/>
    <dgm:cxn modelId="{26B4411E-7DB3-47E7-931D-54ECD5C57C2F}" type="presParOf" srcId="{423DDEF1-AE5D-4504-A5C3-98C1F0664E10}" destId="{51398685-D06C-4A3E-9BC8-EEC255E22DAB}" srcOrd="1" destOrd="0" presId="urn:microsoft.com/office/officeart/2005/8/layout/hierarchy3"/>
    <dgm:cxn modelId="{68508CA6-1255-4EAE-AFC9-88367FA90E76}" type="presParOf" srcId="{423DDEF1-AE5D-4504-A5C3-98C1F0664E10}" destId="{64E4AD53-8313-4E36-BEED-45C95391FD78}" srcOrd="2" destOrd="0" presId="urn:microsoft.com/office/officeart/2005/8/layout/hierarchy3"/>
    <dgm:cxn modelId="{16D5CDB8-EC61-45DC-BE5B-79953A4F469F}" type="presParOf" srcId="{423DDEF1-AE5D-4504-A5C3-98C1F0664E10}" destId="{51C28524-D2EB-4769-AF28-27C1656CAC4F}" srcOrd="3" destOrd="0" presId="urn:microsoft.com/office/officeart/2005/8/layout/hierarchy3"/>
    <dgm:cxn modelId="{08344B85-53E5-42D7-8908-7986C31B805F}" type="presParOf" srcId="{423DDEF1-AE5D-4504-A5C3-98C1F0664E10}" destId="{6F88D6B3-F9DA-4B4B-BF8D-65CE53C52B96}" srcOrd="4" destOrd="0" presId="urn:microsoft.com/office/officeart/2005/8/layout/hierarchy3"/>
    <dgm:cxn modelId="{0E3BA56F-B254-4CB1-AA91-45535C44C826}" type="presParOf" srcId="{423DDEF1-AE5D-4504-A5C3-98C1F0664E10}" destId="{FDA6363A-1478-480A-9D91-9470900AE564}" srcOrd="5" destOrd="0" presId="urn:microsoft.com/office/officeart/2005/8/layout/hierarchy3"/>
  </dgm:cxnLst>
  <dgm:bg>
    <a:no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F595C4-FE9D-41EA-970A-806746160463}"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4B70D3D7-6224-420A-BC58-360547769747}">
      <dgm:prSet phldrT="[Testo]" custT="1"/>
      <dgm:spPr>
        <a:solidFill>
          <a:srgbClr val="939393"/>
        </a:solidFill>
      </dgm:spPr>
      <dgm:t>
        <a:bodyPr/>
        <a:lstStyle/>
        <a:p>
          <a:pPr>
            <a:buNone/>
          </a:pPr>
          <a:r>
            <a:rPr lang="it-IT" sz="1600" b="1" dirty="0">
              <a:solidFill>
                <a:schemeClr val="tx1"/>
              </a:solidFill>
              <a:latin typeface="Calibri" panose="020F0502020204030204" pitchFamily="34" charset="0"/>
              <a:cs typeface="Calibri" panose="020F0502020204030204" pitchFamily="34" charset="0"/>
            </a:rPr>
            <a:t>Tema 4: Barriere multilivello alla valutazione del burnout</a:t>
          </a:r>
          <a:endParaRPr lang="en-US" sz="1600" noProof="0" dirty="0">
            <a:solidFill>
              <a:schemeClr val="tx1"/>
            </a:solidFill>
            <a:latin typeface="Calibri" panose="020F0502020204030204" pitchFamily="34" charset="0"/>
            <a:cs typeface="Calibri" panose="020F0502020204030204" pitchFamily="34" charset="0"/>
          </a:endParaRPr>
        </a:p>
      </dgm:t>
    </dgm:pt>
    <dgm:pt modelId="{9645E4ED-848D-45A5-A702-57C9DCDDC43B}" type="parTrans" cxnId="{04189826-09A7-4135-8070-E188EFF07A7C}">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029BBCA6-17CA-4CFD-A3DB-57902E003308}" type="sibTrans" cxnId="{04189826-09A7-4135-8070-E188EFF07A7C}">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73EB7A06-D5A5-4FB3-B9B0-B6C367E0839A}">
      <dgm:prSet phldrT="[Testo]" custT="1"/>
      <dgm:spPr>
        <a:ln>
          <a:solidFill>
            <a:srgbClr val="939393"/>
          </a:solidFill>
        </a:ln>
      </dgm:spPr>
      <dgm:t>
        <a:bodyPr/>
        <a:lstStyle/>
        <a:p>
          <a:pPr>
            <a:buNone/>
          </a:pPr>
          <a:r>
            <a:rPr lang="it-IT" sz="1600" b="1" dirty="0">
              <a:latin typeface="Calibri" panose="020F0502020204030204" pitchFamily="34" charset="0"/>
              <a:cs typeface="Calibri" panose="020F0502020204030204" pitchFamily="34" charset="0"/>
            </a:rPr>
            <a:t>Sotto-tema 4.1</a:t>
          </a:r>
          <a:r>
            <a:rPr lang="it-IT" sz="1600" dirty="0">
              <a:latin typeface="Calibri" panose="020F0502020204030204" pitchFamily="34" charset="0"/>
              <a:cs typeface="Calibri" panose="020F0502020204030204" pitchFamily="34" charset="0"/>
            </a:rPr>
            <a:t>: Lacune cognitive e di consapevolezza</a:t>
          </a:r>
          <a:endParaRPr lang="en-US" sz="1600" noProof="0" dirty="0">
            <a:solidFill>
              <a:schemeClr val="tx1"/>
            </a:solidFill>
            <a:latin typeface="Calibri" panose="020F0502020204030204" pitchFamily="34" charset="0"/>
            <a:cs typeface="Calibri" panose="020F0502020204030204" pitchFamily="34" charset="0"/>
          </a:endParaRPr>
        </a:p>
      </dgm:t>
    </dgm:pt>
    <dgm:pt modelId="{B49EFA03-DEF4-4CBD-897A-F85772F9FEBE}" type="parTrans" cxnId="{82613C87-C78D-4864-A4D3-5ECE65260AB7}">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D93901EA-6FAC-49EE-9E2F-5CA5F49A0501}" type="sibTrans" cxnId="{82613C87-C78D-4864-A4D3-5ECE65260AB7}">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4BF460D9-BF24-4036-B5B8-76F5749A7994}">
      <dgm:prSet phldrT="[Testo]" custT="1"/>
      <dgm:spPr>
        <a:ln>
          <a:solidFill>
            <a:srgbClr val="939393"/>
          </a:solidFill>
        </a:ln>
      </dgm:spPr>
      <dgm:t>
        <a:bodyPr/>
        <a:lstStyle/>
        <a:p>
          <a:pPr>
            <a:buNone/>
          </a:pPr>
          <a:r>
            <a:rPr lang="it-IT" sz="1600" b="1" dirty="0">
              <a:latin typeface="Calibri" panose="020F0502020204030204" pitchFamily="34" charset="0"/>
              <a:cs typeface="Calibri" panose="020F0502020204030204" pitchFamily="34" charset="0"/>
            </a:rPr>
            <a:t>Sotto-tema 4.2</a:t>
          </a:r>
          <a:r>
            <a:rPr lang="it-IT" sz="1600" dirty="0">
              <a:latin typeface="Calibri" panose="020F0502020204030204" pitchFamily="34" charset="0"/>
              <a:cs typeface="Calibri" panose="020F0502020204030204" pitchFamily="34" charset="0"/>
            </a:rPr>
            <a:t>: Limiti strutturali del sistema sanitario</a:t>
          </a:r>
          <a:endParaRPr lang="en-US" sz="1600" noProof="0" dirty="0">
            <a:solidFill>
              <a:schemeClr val="tx1"/>
            </a:solidFill>
            <a:latin typeface="Calibri" panose="020F0502020204030204" pitchFamily="34" charset="0"/>
            <a:cs typeface="Calibri" panose="020F0502020204030204" pitchFamily="34" charset="0"/>
          </a:endParaRPr>
        </a:p>
      </dgm:t>
    </dgm:pt>
    <dgm:pt modelId="{5304CD48-F5BD-4221-86FC-25584ECFB140}" type="parTrans" cxnId="{DE0C8E0A-D589-426E-8720-7B797FC29EEA}">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79758C7B-9910-4111-9CA4-77BEFBF8D91A}" type="sibTrans" cxnId="{DE0C8E0A-D589-426E-8720-7B797FC29EEA}">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8425AD0F-824F-409A-997C-0B0AA02B2717}">
      <dgm:prSet phldrT="[Testo]" custT="1"/>
      <dgm:spPr>
        <a:solidFill>
          <a:srgbClr val="939393"/>
        </a:solidFill>
      </dgm:spPr>
      <dgm:t>
        <a:bodyPr/>
        <a:lstStyle/>
        <a:p>
          <a:pPr>
            <a:buNone/>
          </a:pPr>
          <a:r>
            <a:rPr lang="it-IT" sz="1600" b="1" dirty="0">
              <a:solidFill>
                <a:schemeClr val="tx1"/>
              </a:solidFill>
              <a:latin typeface="Calibri" panose="020F0502020204030204" pitchFamily="34" charset="0"/>
              <a:cs typeface="Calibri" panose="020F0502020204030204" pitchFamily="34" charset="0"/>
            </a:rPr>
            <a:t>Tema 5: Responsabilità organizzativa e legale nella valutazione del burnout</a:t>
          </a:r>
          <a:endParaRPr lang="en-US" sz="1600" noProof="0" dirty="0">
            <a:solidFill>
              <a:schemeClr val="tx1"/>
            </a:solidFill>
            <a:latin typeface="Calibri" panose="020F0502020204030204" pitchFamily="34" charset="0"/>
            <a:cs typeface="Calibri" panose="020F0502020204030204" pitchFamily="34" charset="0"/>
          </a:endParaRPr>
        </a:p>
      </dgm:t>
    </dgm:pt>
    <dgm:pt modelId="{F62AECD7-4B07-4102-A784-6F7546113618}" type="parTrans" cxnId="{B3934FC3-C062-49DE-8388-02E103433DC3}">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31C92FE5-F7D3-48FF-A21B-D22B97A343D4}" type="sibTrans" cxnId="{B3934FC3-C062-49DE-8388-02E103433DC3}">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E2EFF01F-2A9D-4406-98B0-AB801BC46815}">
      <dgm:prSet phldrT="[Testo]" custT="1"/>
      <dgm:spPr>
        <a:ln>
          <a:solidFill>
            <a:srgbClr val="939393"/>
          </a:solidFill>
        </a:ln>
      </dgm:spPr>
      <dgm:t>
        <a:bodyPr/>
        <a:lstStyle/>
        <a:p>
          <a:pPr>
            <a:buNone/>
          </a:pPr>
          <a:r>
            <a:rPr lang="it-IT" sz="1600" b="1" dirty="0">
              <a:latin typeface="Calibri" panose="020F0502020204030204" pitchFamily="34" charset="0"/>
              <a:cs typeface="Calibri" panose="020F0502020204030204" pitchFamily="34" charset="0"/>
            </a:rPr>
            <a:t>Sotto-tema 5.1</a:t>
          </a:r>
          <a:r>
            <a:rPr lang="it-IT" sz="1600" dirty="0">
              <a:latin typeface="Calibri" panose="020F0502020204030204" pitchFamily="34" charset="0"/>
              <a:cs typeface="Calibri" panose="020F0502020204030204" pitchFamily="34" charset="0"/>
            </a:rPr>
            <a:t>: Responsabilità dei sistemi organizzativi</a:t>
          </a:r>
          <a:endParaRPr lang="en-US" sz="1600" noProof="0" dirty="0">
            <a:solidFill>
              <a:schemeClr val="tx1"/>
            </a:solidFill>
            <a:latin typeface="Calibri" panose="020F0502020204030204" pitchFamily="34" charset="0"/>
            <a:cs typeface="Calibri" panose="020F0502020204030204" pitchFamily="34" charset="0"/>
          </a:endParaRPr>
        </a:p>
      </dgm:t>
    </dgm:pt>
    <dgm:pt modelId="{D97A9CDF-C033-4C4C-A785-94830D0283B6}" type="parTrans" cxnId="{5C8A448F-1B26-4764-B94A-720AEFFAF358}">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A7A5D395-BEAE-4452-AB0E-A50C9B1C0C5E}" type="sibTrans" cxnId="{5C8A448F-1B26-4764-B94A-720AEFFAF358}">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5D769AF2-0BD5-4DB9-AF16-E7FDA8EBD417}">
      <dgm:prSet phldrT="[Testo]" custT="1"/>
      <dgm:spPr>
        <a:ln>
          <a:solidFill>
            <a:srgbClr val="939393"/>
          </a:solidFill>
        </a:ln>
      </dgm:spPr>
      <dgm:t>
        <a:bodyPr/>
        <a:lstStyle/>
        <a:p>
          <a:pPr>
            <a:buNone/>
          </a:pPr>
          <a:r>
            <a:rPr lang="it-IT" sz="1600" b="1" dirty="0">
              <a:latin typeface="Calibri" panose="020F0502020204030204" pitchFamily="34" charset="0"/>
              <a:cs typeface="Calibri" panose="020F0502020204030204" pitchFamily="34" charset="0"/>
            </a:rPr>
            <a:t>Sotto-tema 5.2</a:t>
          </a:r>
          <a:r>
            <a:rPr lang="it-IT" sz="1600" dirty="0">
              <a:latin typeface="Calibri" panose="020F0502020204030204" pitchFamily="34" charset="0"/>
              <a:cs typeface="Calibri" panose="020F0502020204030204" pitchFamily="34" charset="0"/>
            </a:rPr>
            <a:t>: Mandati legali per la valutazione del rischio psicosociale</a:t>
          </a:r>
          <a:endParaRPr lang="en-US" sz="1600" noProof="0" dirty="0">
            <a:solidFill>
              <a:schemeClr val="tx1"/>
            </a:solidFill>
            <a:latin typeface="Calibri" panose="020F0502020204030204" pitchFamily="34" charset="0"/>
            <a:cs typeface="Calibri" panose="020F0502020204030204" pitchFamily="34" charset="0"/>
          </a:endParaRPr>
        </a:p>
      </dgm:t>
    </dgm:pt>
    <dgm:pt modelId="{0508F332-40E8-4CEE-898D-FBD0B144A88F}" type="parTrans" cxnId="{4B5923A2-4A40-4B40-A3CB-87235D7CBAF5}">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6C621711-0551-4470-9BE1-D719B88BE8AB}" type="sibTrans" cxnId="{4B5923A2-4A40-4B40-A3CB-87235D7CBAF5}">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D8509B52-7943-4E36-9F50-4C6527C0729B}">
      <dgm:prSet custT="1"/>
      <dgm:spPr>
        <a:ln>
          <a:solidFill>
            <a:srgbClr val="939393"/>
          </a:solidFill>
        </a:ln>
      </dgm:spPr>
      <dgm:t>
        <a:bodyPr/>
        <a:lstStyle/>
        <a:p>
          <a:r>
            <a:rPr lang="it-IT" sz="1600" b="1" dirty="0">
              <a:latin typeface="Calibri" panose="020F0502020204030204" pitchFamily="34" charset="0"/>
              <a:cs typeface="Calibri" panose="020F0502020204030204" pitchFamily="34" charset="0"/>
            </a:rPr>
            <a:t>Sotto-tema 4.4</a:t>
          </a:r>
          <a:r>
            <a:rPr lang="it-IT" sz="1600" dirty="0">
              <a:latin typeface="Calibri" panose="020F0502020204030204" pitchFamily="34" charset="0"/>
              <a:cs typeface="Calibri" panose="020F0502020204030204" pitchFamily="34" charset="0"/>
            </a:rPr>
            <a:t>: Posizionamento del burnout nella pratica clinica</a:t>
          </a:r>
          <a:endParaRPr lang="en-US" sz="1600" b="0" noProof="0" dirty="0">
            <a:solidFill>
              <a:schemeClr val="tx1"/>
            </a:solidFill>
            <a:latin typeface="Calibri" panose="020F0502020204030204" pitchFamily="34" charset="0"/>
            <a:cs typeface="Calibri" panose="020F0502020204030204" pitchFamily="34" charset="0"/>
          </a:endParaRPr>
        </a:p>
      </dgm:t>
    </dgm:pt>
    <dgm:pt modelId="{785AB5AC-957C-4D6B-94B0-07047179931D}" type="parTrans" cxnId="{7F3E02CE-C511-46D9-831C-1F6203E77861}">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F5039A7E-D3E3-4C70-8565-4F553C144F99}" type="sibTrans" cxnId="{7F3E02CE-C511-46D9-831C-1F6203E77861}">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3369379F-0D5A-4F90-8088-C1B3B486A1A2}">
      <dgm:prSet custT="1"/>
      <dgm:spPr>
        <a:ln>
          <a:solidFill>
            <a:srgbClr val="939393"/>
          </a:solidFill>
        </a:ln>
      </dgm:spPr>
      <dgm:t>
        <a:bodyPr/>
        <a:lstStyle/>
        <a:p>
          <a:r>
            <a:rPr lang="it-IT" sz="1600" b="1" dirty="0">
              <a:latin typeface="Calibri" panose="020F0502020204030204" pitchFamily="34" charset="0"/>
              <a:cs typeface="Calibri" panose="020F0502020204030204" pitchFamily="34" charset="0"/>
            </a:rPr>
            <a:t>Sotto-tema 4.3</a:t>
          </a:r>
          <a:r>
            <a:rPr lang="it-IT" sz="1600" dirty="0">
              <a:latin typeface="Calibri" panose="020F0502020204030204" pitchFamily="34" charset="0"/>
              <a:cs typeface="Calibri" panose="020F0502020204030204" pitchFamily="34" charset="0"/>
            </a:rPr>
            <a:t>: Ruolo e responsabilità del sistema medico</a:t>
          </a:r>
          <a:endParaRPr lang="en-US" sz="1600" b="0" noProof="0" dirty="0">
            <a:solidFill>
              <a:schemeClr val="tx1"/>
            </a:solidFill>
            <a:latin typeface="Calibri" panose="020F0502020204030204" pitchFamily="34" charset="0"/>
            <a:cs typeface="Calibri" panose="020F0502020204030204" pitchFamily="34" charset="0"/>
          </a:endParaRPr>
        </a:p>
      </dgm:t>
    </dgm:pt>
    <dgm:pt modelId="{FD3222D7-952E-4E06-B867-18160BD92AF5}" type="parTrans" cxnId="{8E471197-CCF6-4A53-A1F7-54C144B5F334}">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93B9A4B0-E1FB-436B-834E-7F5162897EAE}" type="sibTrans" cxnId="{8E471197-CCF6-4A53-A1F7-54C144B5F334}">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8F2734A4-26F5-41FC-BE55-F8A67459DBBB}">
      <dgm:prSet custT="1"/>
      <dgm:spPr>
        <a:ln>
          <a:solidFill>
            <a:srgbClr val="939393"/>
          </a:solidFill>
        </a:ln>
      </dgm:spPr>
      <dgm:t>
        <a:bodyPr/>
        <a:lstStyle/>
        <a:p>
          <a:pPr>
            <a:buNone/>
          </a:pPr>
          <a:r>
            <a:rPr lang="it-IT" sz="1600" b="1" dirty="0">
              <a:latin typeface="Calibri" panose="020F0502020204030204" pitchFamily="34" charset="0"/>
              <a:cs typeface="Calibri" panose="020F0502020204030204" pitchFamily="34" charset="0"/>
            </a:rPr>
            <a:t>Sotto-tema 5.3</a:t>
          </a:r>
          <a:r>
            <a:rPr lang="it-IT" sz="1600" dirty="0">
              <a:latin typeface="Calibri" panose="020F0502020204030204" pitchFamily="34" charset="0"/>
              <a:cs typeface="Calibri" panose="020F0502020204030204" pitchFamily="34" charset="0"/>
            </a:rPr>
            <a:t>: Implicazioni finanziarie della tecnologia indossabile</a:t>
          </a:r>
          <a:endParaRPr lang="en-US" sz="1600" noProof="0" dirty="0">
            <a:solidFill>
              <a:schemeClr val="tx1"/>
            </a:solidFill>
            <a:latin typeface="Calibri" panose="020F0502020204030204" pitchFamily="34" charset="0"/>
            <a:cs typeface="Calibri" panose="020F0502020204030204" pitchFamily="34" charset="0"/>
          </a:endParaRPr>
        </a:p>
      </dgm:t>
    </dgm:pt>
    <dgm:pt modelId="{7E429F0A-EC38-4E90-84D6-5612E6089E32}" type="parTrans" cxnId="{68347237-F329-4884-8489-A6391E542A8F}">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7566AE11-A309-4FA7-A658-BBBFCF221975}" type="sibTrans" cxnId="{68347237-F329-4884-8489-A6391E542A8F}">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C5CEC96A-69FC-4273-BFA1-2320B411E7A4}">
      <dgm:prSet custT="1"/>
      <dgm:spPr>
        <a:solidFill>
          <a:srgbClr val="939393"/>
        </a:solidFill>
      </dgm:spPr>
      <dgm:t>
        <a:bodyPr/>
        <a:lstStyle/>
        <a:p>
          <a:r>
            <a:rPr lang="it-IT" sz="1600" b="1" dirty="0">
              <a:solidFill>
                <a:schemeClr val="tx1"/>
              </a:solidFill>
              <a:latin typeface="Calibri" panose="020F0502020204030204" pitchFamily="34" charset="0"/>
              <a:cs typeface="Calibri" panose="020F0502020204030204" pitchFamily="34" charset="0"/>
            </a:rPr>
            <a:t>Tema 6: Intelligenza artificiale nella valutazione del burnout: sfide, applicazioni e rischi</a:t>
          </a:r>
          <a:endParaRPr lang="en-US" sz="1600" b="1" noProof="0" dirty="0">
            <a:solidFill>
              <a:schemeClr val="tx1"/>
            </a:solidFill>
            <a:latin typeface="Calibri" panose="020F0502020204030204" pitchFamily="34" charset="0"/>
            <a:cs typeface="Calibri" panose="020F0502020204030204" pitchFamily="34" charset="0"/>
          </a:endParaRPr>
        </a:p>
      </dgm:t>
    </dgm:pt>
    <dgm:pt modelId="{D9D243F4-6A76-46D9-8929-A4B0CF8C75F0}" type="parTrans" cxnId="{B971872E-9CE8-4E0D-823D-14454DDFA85E}">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5AC24B05-F270-40E6-8860-27ED3DA9F1CA}" type="sibTrans" cxnId="{B971872E-9CE8-4E0D-823D-14454DDFA85E}">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B70DEDBB-FED5-4B2A-AC8F-4D83B8086680}">
      <dgm:prSet custT="1"/>
      <dgm:spPr>
        <a:ln>
          <a:solidFill>
            <a:srgbClr val="939393"/>
          </a:solidFill>
        </a:ln>
      </dgm:spPr>
      <dgm:t>
        <a:bodyPr/>
        <a:lstStyle/>
        <a:p>
          <a:r>
            <a:rPr lang="it-IT" sz="1600" b="1" dirty="0">
              <a:latin typeface="Calibri" panose="020F0502020204030204" pitchFamily="34" charset="0"/>
              <a:cs typeface="Calibri" panose="020F0502020204030204" pitchFamily="34" charset="0"/>
            </a:rPr>
            <a:t>Sotto-tema 6.3</a:t>
          </a:r>
          <a:r>
            <a:rPr lang="it-IT" sz="1600" dirty="0">
              <a:latin typeface="Calibri" panose="020F0502020204030204" pitchFamily="34" charset="0"/>
              <a:cs typeface="Calibri" panose="020F0502020204030204" pitchFamily="34" charset="0"/>
            </a:rPr>
            <a:t>: Utilizzo dell’IA nell’analisi vocale e nell’integrazione multimodale</a:t>
          </a:r>
          <a:endParaRPr lang="en-US" sz="1600" b="0" noProof="0" dirty="0">
            <a:solidFill>
              <a:schemeClr val="tx1"/>
            </a:solidFill>
            <a:latin typeface="Calibri" panose="020F0502020204030204" pitchFamily="34" charset="0"/>
            <a:cs typeface="Calibri" panose="020F0502020204030204" pitchFamily="34" charset="0"/>
          </a:endParaRPr>
        </a:p>
      </dgm:t>
    </dgm:pt>
    <dgm:pt modelId="{64B6FC07-AABA-42DD-9518-FDA881BBCBC8}" type="parTrans" cxnId="{15E2CD78-8DC6-4431-BAC0-4BE7C259C889}">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1C1470A7-2DB3-4863-920B-9E4070487115}" type="sibTrans" cxnId="{15E2CD78-8DC6-4431-BAC0-4BE7C259C889}">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B16DC3BD-BA19-49FE-9163-5611876EA275}">
      <dgm:prSet custT="1"/>
      <dgm:spPr>
        <a:ln>
          <a:solidFill>
            <a:srgbClr val="939393"/>
          </a:solidFill>
        </a:ln>
      </dgm:spPr>
      <dgm:t>
        <a:bodyPr/>
        <a:lstStyle/>
        <a:p>
          <a:r>
            <a:rPr lang="it-IT" sz="1600" b="1" dirty="0">
              <a:latin typeface="Calibri" panose="020F0502020204030204" pitchFamily="34" charset="0"/>
              <a:cs typeface="Calibri" panose="020F0502020204030204" pitchFamily="34" charset="0"/>
            </a:rPr>
            <a:t>Sotto-tema 6.2</a:t>
          </a:r>
          <a:r>
            <a:rPr lang="it-IT" sz="1600" dirty="0">
              <a:latin typeface="Calibri" panose="020F0502020204030204" pitchFamily="34" charset="0"/>
              <a:cs typeface="Calibri" panose="020F0502020204030204" pitchFamily="34" charset="0"/>
            </a:rPr>
            <a:t>: Considerazioni etiche nell’utilizzo dell’IA</a:t>
          </a:r>
          <a:endParaRPr lang="en-US" sz="1600" b="0" noProof="0" dirty="0">
            <a:solidFill>
              <a:schemeClr val="tx1"/>
            </a:solidFill>
            <a:latin typeface="Calibri" panose="020F0502020204030204" pitchFamily="34" charset="0"/>
            <a:cs typeface="Calibri" panose="020F0502020204030204" pitchFamily="34" charset="0"/>
          </a:endParaRPr>
        </a:p>
      </dgm:t>
    </dgm:pt>
    <dgm:pt modelId="{9A939C00-70B1-408C-B8C9-A408D7E7BC8B}" type="parTrans" cxnId="{94A92E7E-DBA6-4480-939C-7600482EF7D7}">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897F61FA-7989-4007-AEF7-499AD9C13CEC}" type="sibTrans" cxnId="{94A92E7E-DBA6-4480-939C-7600482EF7D7}">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82FB9133-AF24-44B6-AB8A-35736A3F9160}">
      <dgm:prSet custT="1"/>
      <dgm:spPr>
        <a:ln>
          <a:solidFill>
            <a:srgbClr val="939393"/>
          </a:solidFill>
        </a:ln>
      </dgm:spPr>
      <dgm:t>
        <a:bodyPr/>
        <a:lstStyle/>
        <a:p>
          <a:r>
            <a:rPr lang="it-IT" sz="1600" b="1" dirty="0">
              <a:latin typeface="Calibri" panose="020F0502020204030204" pitchFamily="34" charset="0"/>
              <a:cs typeface="Calibri" panose="020F0502020204030204" pitchFamily="34" charset="0"/>
            </a:rPr>
            <a:t>Sotto-tema 6.1</a:t>
          </a:r>
          <a:r>
            <a:rPr lang="it-IT" sz="1600" dirty="0">
              <a:latin typeface="Calibri" panose="020F0502020204030204" pitchFamily="34" charset="0"/>
              <a:cs typeface="Calibri" panose="020F0502020204030204" pitchFamily="34" charset="0"/>
            </a:rPr>
            <a:t>: Considerazioni pratiche sull’impiego dell’IA nella pratica clinica</a:t>
          </a:r>
          <a:endParaRPr lang="en-US" sz="1600" b="0" noProof="0" dirty="0">
            <a:solidFill>
              <a:schemeClr val="tx1"/>
            </a:solidFill>
            <a:latin typeface="Calibri" panose="020F0502020204030204" pitchFamily="34" charset="0"/>
            <a:cs typeface="Calibri" panose="020F0502020204030204" pitchFamily="34" charset="0"/>
          </a:endParaRPr>
        </a:p>
      </dgm:t>
    </dgm:pt>
    <dgm:pt modelId="{41F31B97-3D1A-455E-AE99-C4DD48E10097}" type="parTrans" cxnId="{E203C3F0-90F0-4202-9C30-38A070FFB2F4}">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43733DCA-27D5-494B-8AD1-3002A5E2E8E6}" type="sibTrans" cxnId="{E203C3F0-90F0-4202-9C30-38A070FFB2F4}">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D3DBBC35-BC81-457D-A36A-0C0B433A0E4E}" type="pres">
      <dgm:prSet presAssocID="{C8F595C4-FE9D-41EA-970A-806746160463}" presName="diagram" presStyleCnt="0">
        <dgm:presLayoutVars>
          <dgm:chPref val="1"/>
          <dgm:dir/>
          <dgm:animOne val="branch"/>
          <dgm:animLvl val="lvl"/>
          <dgm:resizeHandles/>
        </dgm:presLayoutVars>
      </dgm:prSet>
      <dgm:spPr/>
    </dgm:pt>
    <dgm:pt modelId="{066DBC5F-0952-413C-A739-6568CCCB9E46}" type="pres">
      <dgm:prSet presAssocID="{4B70D3D7-6224-420A-BC58-360547769747}" presName="root" presStyleCnt="0"/>
      <dgm:spPr/>
    </dgm:pt>
    <dgm:pt modelId="{D6446AA4-AC1C-4E1F-85E7-78199511B874}" type="pres">
      <dgm:prSet presAssocID="{4B70D3D7-6224-420A-BC58-360547769747}" presName="rootComposite" presStyleCnt="0"/>
      <dgm:spPr/>
    </dgm:pt>
    <dgm:pt modelId="{ECFEBDB1-0EDA-461A-A76F-D5FB2D88719A}" type="pres">
      <dgm:prSet presAssocID="{4B70D3D7-6224-420A-BC58-360547769747}" presName="rootText" presStyleLbl="node1" presStyleIdx="0" presStyleCnt="3" custScaleX="220034" custScaleY="121909"/>
      <dgm:spPr/>
    </dgm:pt>
    <dgm:pt modelId="{C2BD63BC-A00E-40D8-8B13-4E95B4707D5A}" type="pres">
      <dgm:prSet presAssocID="{4B70D3D7-6224-420A-BC58-360547769747}" presName="rootConnector" presStyleLbl="node1" presStyleIdx="0" presStyleCnt="3"/>
      <dgm:spPr/>
    </dgm:pt>
    <dgm:pt modelId="{A3BC3226-40A4-4056-B375-06C0E5C721F6}" type="pres">
      <dgm:prSet presAssocID="{4B70D3D7-6224-420A-BC58-360547769747}" presName="childShape" presStyleCnt="0"/>
      <dgm:spPr/>
    </dgm:pt>
    <dgm:pt modelId="{85C6C31E-8106-4A8D-BF98-10893B17FE17}" type="pres">
      <dgm:prSet presAssocID="{B49EFA03-DEF4-4CBD-897A-F85772F9FEBE}" presName="Name13" presStyleLbl="parChTrans1D2" presStyleIdx="0" presStyleCnt="10"/>
      <dgm:spPr/>
    </dgm:pt>
    <dgm:pt modelId="{F964DEB2-E29A-425F-81C7-6D5A5AA0BDAB}" type="pres">
      <dgm:prSet presAssocID="{73EB7A06-D5A5-4FB3-B9B0-B6C367E0839A}" presName="childText" presStyleLbl="bgAcc1" presStyleIdx="0" presStyleCnt="10" custScaleX="163832" custScaleY="111377" custLinFactNeighborY="4695">
        <dgm:presLayoutVars>
          <dgm:bulletEnabled val="1"/>
        </dgm:presLayoutVars>
      </dgm:prSet>
      <dgm:spPr/>
    </dgm:pt>
    <dgm:pt modelId="{6326DCA8-85F5-4B60-9230-90179C058A1B}" type="pres">
      <dgm:prSet presAssocID="{5304CD48-F5BD-4221-86FC-25584ECFB140}" presName="Name13" presStyleLbl="parChTrans1D2" presStyleIdx="1" presStyleCnt="10"/>
      <dgm:spPr/>
    </dgm:pt>
    <dgm:pt modelId="{242B9045-CC73-4F66-B3D1-5107A8B6DB1F}" type="pres">
      <dgm:prSet presAssocID="{4BF460D9-BF24-4036-B5B8-76F5749A7994}" presName="childText" presStyleLbl="bgAcc1" presStyleIdx="1" presStyleCnt="10" custAng="0" custScaleX="175054" custScaleY="116956" custLinFactNeighborY="4695">
        <dgm:presLayoutVars>
          <dgm:bulletEnabled val="1"/>
        </dgm:presLayoutVars>
      </dgm:prSet>
      <dgm:spPr/>
    </dgm:pt>
    <dgm:pt modelId="{4E032C6A-E0C5-4B46-8F26-C44D12573DB3}" type="pres">
      <dgm:prSet presAssocID="{FD3222D7-952E-4E06-B867-18160BD92AF5}" presName="Name13" presStyleLbl="parChTrans1D2" presStyleIdx="2" presStyleCnt="10"/>
      <dgm:spPr/>
    </dgm:pt>
    <dgm:pt modelId="{7EB34883-994C-44DA-834A-3F9C656C1180}" type="pres">
      <dgm:prSet presAssocID="{3369379F-0D5A-4F90-8088-C1B3B486A1A2}" presName="childText" presStyleLbl="bgAcc1" presStyleIdx="2" presStyleCnt="10" custAng="0" custScaleX="169143" custScaleY="115233" custLinFactNeighborY="4695">
        <dgm:presLayoutVars>
          <dgm:bulletEnabled val="1"/>
        </dgm:presLayoutVars>
      </dgm:prSet>
      <dgm:spPr/>
    </dgm:pt>
    <dgm:pt modelId="{0CC36BD2-3EC1-44D9-98AB-7ED08541C08C}" type="pres">
      <dgm:prSet presAssocID="{785AB5AC-957C-4D6B-94B0-07047179931D}" presName="Name13" presStyleLbl="parChTrans1D2" presStyleIdx="3" presStyleCnt="10"/>
      <dgm:spPr/>
    </dgm:pt>
    <dgm:pt modelId="{48B6E53B-693B-4F6C-8BF2-DFEE7AC9CF4C}" type="pres">
      <dgm:prSet presAssocID="{D8509B52-7943-4E36-9F50-4C6527C0729B}" presName="childText" presStyleLbl="bgAcc1" presStyleIdx="3" presStyleCnt="10" custAng="0" custScaleX="206296" custScaleY="103236" custLinFactNeighborY="4695">
        <dgm:presLayoutVars>
          <dgm:bulletEnabled val="1"/>
        </dgm:presLayoutVars>
      </dgm:prSet>
      <dgm:spPr/>
    </dgm:pt>
    <dgm:pt modelId="{C120EA4C-6ADE-4D43-B02E-5DE418C36D0F}" type="pres">
      <dgm:prSet presAssocID="{8425AD0F-824F-409A-997C-0B0AA02B2717}" presName="root" presStyleCnt="0"/>
      <dgm:spPr/>
    </dgm:pt>
    <dgm:pt modelId="{40D42083-206A-4926-8F34-81F4AE597A94}" type="pres">
      <dgm:prSet presAssocID="{8425AD0F-824F-409A-997C-0B0AA02B2717}" presName="rootComposite" presStyleCnt="0"/>
      <dgm:spPr/>
    </dgm:pt>
    <dgm:pt modelId="{9DDA5E8E-6EDF-4764-8165-B67CADCA8E16}" type="pres">
      <dgm:prSet presAssocID="{8425AD0F-824F-409A-997C-0B0AA02B2717}" presName="rootText" presStyleLbl="node1" presStyleIdx="1" presStyleCnt="3" custScaleX="206162" custScaleY="122288"/>
      <dgm:spPr/>
    </dgm:pt>
    <dgm:pt modelId="{2878CF96-BAD3-4993-9D43-3F0BC7BAB447}" type="pres">
      <dgm:prSet presAssocID="{8425AD0F-824F-409A-997C-0B0AA02B2717}" presName="rootConnector" presStyleLbl="node1" presStyleIdx="1" presStyleCnt="3"/>
      <dgm:spPr/>
    </dgm:pt>
    <dgm:pt modelId="{109593D2-1095-4A27-9689-5CE320592686}" type="pres">
      <dgm:prSet presAssocID="{8425AD0F-824F-409A-997C-0B0AA02B2717}" presName="childShape" presStyleCnt="0"/>
      <dgm:spPr/>
    </dgm:pt>
    <dgm:pt modelId="{F308BCC8-E9F8-4070-BD62-DB2D5B81B1CE}" type="pres">
      <dgm:prSet presAssocID="{D97A9CDF-C033-4C4C-A785-94830D0283B6}" presName="Name13" presStyleLbl="parChTrans1D2" presStyleIdx="4" presStyleCnt="10"/>
      <dgm:spPr/>
    </dgm:pt>
    <dgm:pt modelId="{465C9334-CF3F-4A97-9099-F886BFA2F80C}" type="pres">
      <dgm:prSet presAssocID="{E2EFF01F-2A9D-4406-98B0-AB801BC46815}" presName="childText" presStyleLbl="bgAcc1" presStyleIdx="4" presStyleCnt="10" custScaleX="169379" custScaleY="122149">
        <dgm:presLayoutVars>
          <dgm:bulletEnabled val="1"/>
        </dgm:presLayoutVars>
      </dgm:prSet>
      <dgm:spPr/>
    </dgm:pt>
    <dgm:pt modelId="{09CF5834-D92C-4B7C-AA8C-0EBDCCB1C7D9}" type="pres">
      <dgm:prSet presAssocID="{0508F332-40E8-4CEE-898D-FBD0B144A88F}" presName="Name13" presStyleLbl="parChTrans1D2" presStyleIdx="5" presStyleCnt="10"/>
      <dgm:spPr/>
    </dgm:pt>
    <dgm:pt modelId="{525A1931-5111-4A90-BF9C-D79C176337BE}" type="pres">
      <dgm:prSet presAssocID="{5D769AF2-0BD5-4DB9-AF16-E7FDA8EBD417}" presName="childText" presStyleLbl="bgAcc1" presStyleIdx="5" presStyleCnt="10" custScaleX="170834" custScaleY="116547">
        <dgm:presLayoutVars>
          <dgm:bulletEnabled val="1"/>
        </dgm:presLayoutVars>
      </dgm:prSet>
      <dgm:spPr/>
    </dgm:pt>
    <dgm:pt modelId="{BF72745F-2612-44E4-BBA3-F70D5B3B894E}" type="pres">
      <dgm:prSet presAssocID="{7E429F0A-EC38-4E90-84D6-5612E6089E32}" presName="Name13" presStyleLbl="parChTrans1D2" presStyleIdx="6" presStyleCnt="10"/>
      <dgm:spPr/>
    </dgm:pt>
    <dgm:pt modelId="{2AC571A7-F74B-4DAD-89E6-2686FB77FD0E}" type="pres">
      <dgm:prSet presAssocID="{8F2734A4-26F5-41FC-BE55-F8A67459DBBB}" presName="childText" presStyleLbl="bgAcc1" presStyleIdx="6" presStyleCnt="10" custScaleX="175199" custScaleY="138445">
        <dgm:presLayoutVars>
          <dgm:bulletEnabled val="1"/>
        </dgm:presLayoutVars>
      </dgm:prSet>
      <dgm:spPr/>
    </dgm:pt>
    <dgm:pt modelId="{BCF337D9-7218-4BA7-93B8-E5A28673EAF9}" type="pres">
      <dgm:prSet presAssocID="{C5CEC96A-69FC-4273-BFA1-2320B411E7A4}" presName="root" presStyleCnt="0"/>
      <dgm:spPr/>
    </dgm:pt>
    <dgm:pt modelId="{A198C269-50A7-48A5-B955-3696841A266D}" type="pres">
      <dgm:prSet presAssocID="{C5CEC96A-69FC-4273-BFA1-2320B411E7A4}" presName="rootComposite" presStyleCnt="0"/>
      <dgm:spPr/>
    </dgm:pt>
    <dgm:pt modelId="{9A8AF87E-9025-4BB9-9A52-0B15BED0B840}" type="pres">
      <dgm:prSet presAssocID="{C5CEC96A-69FC-4273-BFA1-2320B411E7A4}" presName="rootText" presStyleLbl="node1" presStyleIdx="2" presStyleCnt="3" custScaleX="184979" custScaleY="125321"/>
      <dgm:spPr/>
    </dgm:pt>
    <dgm:pt modelId="{64EC5A42-BCA4-40A0-84FF-92D8C6E5C8FE}" type="pres">
      <dgm:prSet presAssocID="{C5CEC96A-69FC-4273-BFA1-2320B411E7A4}" presName="rootConnector" presStyleLbl="node1" presStyleIdx="2" presStyleCnt="3"/>
      <dgm:spPr/>
    </dgm:pt>
    <dgm:pt modelId="{B59FD500-815B-478E-B1EF-98A1B2439E35}" type="pres">
      <dgm:prSet presAssocID="{C5CEC96A-69FC-4273-BFA1-2320B411E7A4}" presName="childShape" presStyleCnt="0"/>
      <dgm:spPr/>
    </dgm:pt>
    <dgm:pt modelId="{7A714DC6-379C-41A2-BBDA-F87D9ABF4E6A}" type="pres">
      <dgm:prSet presAssocID="{41F31B97-3D1A-455E-AE99-C4DD48E10097}" presName="Name13" presStyleLbl="parChTrans1D2" presStyleIdx="7" presStyleCnt="10"/>
      <dgm:spPr/>
    </dgm:pt>
    <dgm:pt modelId="{AE0AD7BE-3171-41B2-A97A-EBB64BE516AC}" type="pres">
      <dgm:prSet presAssocID="{82FB9133-AF24-44B6-AB8A-35736A3F9160}" presName="childText" presStyleLbl="bgAcc1" presStyleIdx="7" presStyleCnt="10" custScaleX="170196" custScaleY="119610">
        <dgm:presLayoutVars>
          <dgm:bulletEnabled val="1"/>
        </dgm:presLayoutVars>
      </dgm:prSet>
      <dgm:spPr/>
    </dgm:pt>
    <dgm:pt modelId="{68FAC72C-8479-47C0-B674-C774FC26EB32}" type="pres">
      <dgm:prSet presAssocID="{9A939C00-70B1-408C-B8C9-A408D7E7BC8B}" presName="Name13" presStyleLbl="parChTrans1D2" presStyleIdx="8" presStyleCnt="10"/>
      <dgm:spPr/>
    </dgm:pt>
    <dgm:pt modelId="{A5E7649C-9DFD-486B-BC18-4ACF9D5F9738}" type="pres">
      <dgm:prSet presAssocID="{B16DC3BD-BA19-49FE-9163-5611876EA275}" presName="childText" presStyleLbl="bgAcc1" presStyleIdx="8" presStyleCnt="10" custScaleX="198632" custScaleY="107385">
        <dgm:presLayoutVars>
          <dgm:bulletEnabled val="1"/>
        </dgm:presLayoutVars>
      </dgm:prSet>
      <dgm:spPr/>
    </dgm:pt>
    <dgm:pt modelId="{6DC4F922-A77E-4DC4-BB80-58651696BBF7}" type="pres">
      <dgm:prSet presAssocID="{64B6FC07-AABA-42DD-9518-FDA881BBCBC8}" presName="Name13" presStyleLbl="parChTrans1D2" presStyleIdx="9" presStyleCnt="10"/>
      <dgm:spPr/>
    </dgm:pt>
    <dgm:pt modelId="{A9FF124F-3E68-4D2D-9311-283B1302A188}" type="pres">
      <dgm:prSet presAssocID="{B70DEDBB-FED5-4B2A-AC8F-4D83B8086680}" presName="childText" presStyleLbl="bgAcc1" presStyleIdx="9" presStyleCnt="10" custScaleX="215240" custScaleY="114368">
        <dgm:presLayoutVars>
          <dgm:bulletEnabled val="1"/>
        </dgm:presLayoutVars>
      </dgm:prSet>
      <dgm:spPr/>
    </dgm:pt>
  </dgm:ptLst>
  <dgm:cxnLst>
    <dgm:cxn modelId="{BE18A204-6EDB-4668-B1D4-4892BA44B3A8}" type="presOf" srcId="{3369379F-0D5A-4F90-8088-C1B3B486A1A2}" destId="{7EB34883-994C-44DA-834A-3F9C656C1180}" srcOrd="0" destOrd="0" presId="urn:microsoft.com/office/officeart/2005/8/layout/hierarchy3"/>
    <dgm:cxn modelId="{E9049005-2BDA-41C8-A5A4-48F93200F483}" type="presOf" srcId="{82FB9133-AF24-44B6-AB8A-35736A3F9160}" destId="{AE0AD7BE-3171-41B2-A97A-EBB64BE516AC}" srcOrd="0" destOrd="0" presId="urn:microsoft.com/office/officeart/2005/8/layout/hierarchy3"/>
    <dgm:cxn modelId="{51659009-D4AE-4A2E-86B5-C282E2E9B90C}" type="presOf" srcId="{8F2734A4-26F5-41FC-BE55-F8A67459DBBB}" destId="{2AC571A7-F74B-4DAD-89E6-2686FB77FD0E}" srcOrd="0" destOrd="0" presId="urn:microsoft.com/office/officeart/2005/8/layout/hierarchy3"/>
    <dgm:cxn modelId="{DE0C8E0A-D589-426E-8720-7B797FC29EEA}" srcId="{4B70D3D7-6224-420A-BC58-360547769747}" destId="{4BF460D9-BF24-4036-B5B8-76F5749A7994}" srcOrd="1" destOrd="0" parTransId="{5304CD48-F5BD-4221-86FC-25584ECFB140}" sibTransId="{79758C7B-9910-4111-9CA4-77BEFBF8D91A}"/>
    <dgm:cxn modelId="{167B5F24-2190-498D-B82A-01BEC8961EEB}" type="presOf" srcId="{73EB7A06-D5A5-4FB3-B9B0-B6C367E0839A}" destId="{F964DEB2-E29A-425F-81C7-6D5A5AA0BDAB}" srcOrd="0" destOrd="0" presId="urn:microsoft.com/office/officeart/2005/8/layout/hierarchy3"/>
    <dgm:cxn modelId="{5BB36C26-0D61-44BF-B34B-D97B03F16363}" type="presOf" srcId="{FD3222D7-952E-4E06-B867-18160BD92AF5}" destId="{4E032C6A-E0C5-4B46-8F26-C44D12573DB3}" srcOrd="0" destOrd="0" presId="urn:microsoft.com/office/officeart/2005/8/layout/hierarchy3"/>
    <dgm:cxn modelId="{04189826-09A7-4135-8070-E188EFF07A7C}" srcId="{C8F595C4-FE9D-41EA-970A-806746160463}" destId="{4B70D3D7-6224-420A-BC58-360547769747}" srcOrd="0" destOrd="0" parTransId="{9645E4ED-848D-45A5-A702-57C9DCDDC43B}" sibTransId="{029BBCA6-17CA-4CFD-A3DB-57902E003308}"/>
    <dgm:cxn modelId="{6D3C442E-B5C6-4636-97F0-09445B8B5077}" type="presOf" srcId="{B49EFA03-DEF4-4CBD-897A-F85772F9FEBE}" destId="{85C6C31E-8106-4A8D-BF98-10893B17FE17}" srcOrd="0" destOrd="0" presId="urn:microsoft.com/office/officeart/2005/8/layout/hierarchy3"/>
    <dgm:cxn modelId="{B971872E-9CE8-4E0D-823D-14454DDFA85E}" srcId="{C8F595C4-FE9D-41EA-970A-806746160463}" destId="{C5CEC96A-69FC-4273-BFA1-2320B411E7A4}" srcOrd="2" destOrd="0" parTransId="{D9D243F4-6A76-46D9-8929-A4B0CF8C75F0}" sibTransId="{5AC24B05-F270-40E6-8860-27ED3DA9F1CA}"/>
    <dgm:cxn modelId="{68347237-F329-4884-8489-A6391E542A8F}" srcId="{8425AD0F-824F-409A-997C-0B0AA02B2717}" destId="{8F2734A4-26F5-41FC-BE55-F8A67459DBBB}" srcOrd="2" destOrd="0" parTransId="{7E429F0A-EC38-4E90-84D6-5612E6089E32}" sibTransId="{7566AE11-A309-4FA7-A658-BBBFCF221975}"/>
    <dgm:cxn modelId="{1C644064-0C1C-4DC3-B7CA-98AAC55B6692}" type="presOf" srcId="{8425AD0F-824F-409A-997C-0B0AA02B2717}" destId="{2878CF96-BAD3-4993-9D43-3F0BC7BAB447}" srcOrd="1" destOrd="0" presId="urn:microsoft.com/office/officeart/2005/8/layout/hierarchy3"/>
    <dgm:cxn modelId="{9B4F8D66-7412-48C0-B168-ED18B1139DEF}" type="presOf" srcId="{4BF460D9-BF24-4036-B5B8-76F5749A7994}" destId="{242B9045-CC73-4F66-B3D1-5107A8B6DB1F}" srcOrd="0" destOrd="0" presId="urn:microsoft.com/office/officeart/2005/8/layout/hierarchy3"/>
    <dgm:cxn modelId="{EE104347-4A2B-4696-B5B7-1192278BBC29}" type="presOf" srcId="{B16DC3BD-BA19-49FE-9163-5611876EA275}" destId="{A5E7649C-9DFD-486B-BC18-4ACF9D5F9738}" srcOrd="0" destOrd="0" presId="urn:microsoft.com/office/officeart/2005/8/layout/hierarchy3"/>
    <dgm:cxn modelId="{AE76236B-8184-416F-8AC8-8324D5D88065}" type="presOf" srcId="{0508F332-40E8-4CEE-898D-FBD0B144A88F}" destId="{09CF5834-D92C-4B7C-AA8C-0EBDCCB1C7D9}" srcOrd="0" destOrd="0" presId="urn:microsoft.com/office/officeart/2005/8/layout/hierarchy3"/>
    <dgm:cxn modelId="{0E84014F-7551-47B5-A85F-D934A2690BFD}" type="presOf" srcId="{8425AD0F-824F-409A-997C-0B0AA02B2717}" destId="{9DDA5E8E-6EDF-4764-8165-B67CADCA8E16}" srcOrd="0" destOrd="0" presId="urn:microsoft.com/office/officeart/2005/8/layout/hierarchy3"/>
    <dgm:cxn modelId="{7EFCF871-C6D5-4E07-9D8E-CD2608C60A0B}" type="presOf" srcId="{B70DEDBB-FED5-4B2A-AC8F-4D83B8086680}" destId="{A9FF124F-3E68-4D2D-9311-283B1302A188}" srcOrd="0" destOrd="0" presId="urn:microsoft.com/office/officeart/2005/8/layout/hierarchy3"/>
    <dgm:cxn modelId="{5F743C78-D2A0-4D28-8A7F-C245C4EA332B}" type="presOf" srcId="{7E429F0A-EC38-4E90-84D6-5612E6089E32}" destId="{BF72745F-2612-44E4-BBA3-F70D5B3B894E}" srcOrd="0" destOrd="0" presId="urn:microsoft.com/office/officeart/2005/8/layout/hierarchy3"/>
    <dgm:cxn modelId="{15E2CD78-8DC6-4431-BAC0-4BE7C259C889}" srcId="{C5CEC96A-69FC-4273-BFA1-2320B411E7A4}" destId="{B70DEDBB-FED5-4B2A-AC8F-4D83B8086680}" srcOrd="2" destOrd="0" parTransId="{64B6FC07-AABA-42DD-9518-FDA881BBCBC8}" sibTransId="{1C1470A7-2DB3-4863-920B-9E4070487115}"/>
    <dgm:cxn modelId="{71606E59-574D-4676-94D7-421FA13248F0}" type="presOf" srcId="{C5CEC96A-69FC-4273-BFA1-2320B411E7A4}" destId="{9A8AF87E-9025-4BB9-9A52-0B15BED0B840}" srcOrd="0" destOrd="0" presId="urn:microsoft.com/office/officeart/2005/8/layout/hierarchy3"/>
    <dgm:cxn modelId="{7FB06F7D-4F53-4CA3-BC26-801F532DC203}" type="presOf" srcId="{4B70D3D7-6224-420A-BC58-360547769747}" destId="{ECFEBDB1-0EDA-461A-A76F-D5FB2D88719A}" srcOrd="0" destOrd="0" presId="urn:microsoft.com/office/officeart/2005/8/layout/hierarchy3"/>
    <dgm:cxn modelId="{94A92E7E-DBA6-4480-939C-7600482EF7D7}" srcId="{C5CEC96A-69FC-4273-BFA1-2320B411E7A4}" destId="{B16DC3BD-BA19-49FE-9163-5611876EA275}" srcOrd="1" destOrd="0" parTransId="{9A939C00-70B1-408C-B8C9-A408D7E7BC8B}" sibTransId="{897F61FA-7989-4007-AEF7-499AD9C13CEC}"/>
    <dgm:cxn modelId="{82613C87-C78D-4864-A4D3-5ECE65260AB7}" srcId="{4B70D3D7-6224-420A-BC58-360547769747}" destId="{73EB7A06-D5A5-4FB3-B9B0-B6C367E0839A}" srcOrd="0" destOrd="0" parTransId="{B49EFA03-DEF4-4CBD-897A-F85772F9FEBE}" sibTransId="{D93901EA-6FAC-49EE-9E2F-5CA5F49A0501}"/>
    <dgm:cxn modelId="{C67CCF87-868D-40CD-B992-15E7AFA18427}" type="presOf" srcId="{D97A9CDF-C033-4C4C-A785-94830D0283B6}" destId="{F308BCC8-E9F8-4070-BD62-DB2D5B81B1CE}" srcOrd="0" destOrd="0" presId="urn:microsoft.com/office/officeart/2005/8/layout/hierarchy3"/>
    <dgm:cxn modelId="{05AB3C88-53C5-40B6-A55F-5C3B024D3CB0}" type="presOf" srcId="{5304CD48-F5BD-4221-86FC-25584ECFB140}" destId="{6326DCA8-85F5-4B60-9230-90179C058A1B}" srcOrd="0" destOrd="0" presId="urn:microsoft.com/office/officeart/2005/8/layout/hierarchy3"/>
    <dgm:cxn modelId="{13C4B98C-B6E3-4426-B30D-3A390423FDE9}" type="presOf" srcId="{9A939C00-70B1-408C-B8C9-A408D7E7BC8B}" destId="{68FAC72C-8479-47C0-B674-C774FC26EB32}" srcOrd="0" destOrd="0" presId="urn:microsoft.com/office/officeart/2005/8/layout/hierarchy3"/>
    <dgm:cxn modelId="{5C8A448F-1B26-4764-B94A-720AEFFAF358}" srcId="{8425AD0F-824F-409A-997C-0B0AA02B2717}" destId="{E2EFF01F-2A9D-4406-98B0-AB801BC46815}" srcOrd="0" destOrd="0" parTransId="{D97A9CDF-C033-4C4C-A785-94830D0283B6}" sibTransId="{A7A5D395-BEAE-4452-AB0E-A50C9B1C0C5E}"/>
    <dgm:cxn modelId="{8E471197-CCF6-4A53-A1F7-54C144B5F334}" srcId="{4B70D3D7-6224-420A-BC58-360547769747}" destId="{3369379F-0D5A-4F90-8088-C1B3B486A1A2}" srcOrd="2" destOrd="0" parTransId="{FD3222D7-952E-4E06-B867-18160BD92AF5}" sibTransId="{93B9A4B0-E1FB-436B-834E-7F5162897EAE}"/>
    <dgm:cxn modelId="{4B5923A2-4A40-4B40-A3CB-87235D7CBAF5}" srcId="{8425AD0F-824F-409A-997C-0B0AA02B2717}" destId="{5D769AF2-0BD5-4DB9-AF16-E7FDA8EBD417}" srcOrd="1" destOrd="0" parTransId="{0508F332-40E8-4CEE-898D-FBD0B144A88F}" sibTransId="{6C621711-0551-4470-9BE1-D719B88BE8AB}"/>
    <dgm:cxn modelId="{8FFB74A2-AFA8-4F34-9007-D02723872E7E}" type="presOf" srcId="{5D769AF2-0BD5-4DB9-AF16-E7FDA8EBD417}" destId="{525A1931-5111-4A90-BF9C-D79C176337BE}" srcOrd="0" destOrd="0" presId="urn:microsoft.com/office/officeart/2005/8/layout/hierarchy3"/>
    <dgm:cxn modelId="{911B2BAD-B37F-4602-BF53-D86322027F66}" type="presOf" srcId="{64B6FC07-AABA-42DD-9518-FDA881BBCBC8}" destId="{6DC4F922-A77E-4DC4-BB80-58651696BBF7}" srcOrd="0" destOrd="0" presId="urn:microsoft.com/office/officeart/2005/8/layout/hierarchy3"/>
    <dgm:cxn modelId="{B3934FC3-C062-49DE-8388-02E103433DC3}" srcId="{C8F595C4-FE9D-41EA-970A-806746160463}" destId="{8425AD0F-824F-409A-997C-0B0AA02B2717}" srcOrd="1" destOrd="0" parTransId="{F62AECD7-4B07-4102-A784-6F7546113618}" sibTransId="{31C92FE5-F7D3-48FF-A21B-D22B97A343D4}"/>
    <dgm:cxn modelId="{167AB7C6-ABAF-43A6-966C-D99D13A85FC7}" type="presOf" srcId="{4B70D3D7-6224-420A-BC58-360547769747}" destId="{C2BD63BC-A00E-40D8-8B13-4E95B4707D5A}" srcOrd="1" destOrd="0" presId="urn:microsoft.com/office/officeart/2005/8/layout/hierarchy3"/>
    <dgm:cxn modelId="{7F3E02CE-C511-46D9-831C-1F6203E77861}" srcId="{4B70D3D7-6224-420A-BC58-360547769747}" destId="{D8509B52-7943-4E36-9F50-4C6527C0729B}" srcOrd="3" destOrd="0" parTransId="{785AB5AC-957C-4D6B-94B0-07047179931D}" sibTransId="{F5039A7E-D3E3-4C70-8565-4F553C144F99}"/>
    <dgm:cxn modelId="{F9CDFECF-D451-416F-BCE1-18FDDD7700E8}" type="presOf" srcId="{C5CEC96A-69FC-4273-BFA1-2320B411E7A4}" destId="{64EC5A42-BCA4-40A0-84FF-92D8C6E5C8FE}" srcOrd="1" destOrd="0" presId="urn:microsoft.com/office/officeart/2005/8/layout/hierarchy3"/>
    <dgm:cxn modelId="{3ED344D0-16C8-48DF-A7CA-7265F76DAB6D}" type="presOf" srcId="{C8F595C4-FE9D-41EA-970A-806746160463}" destId="{D3DBBC35-BC81-457D-A36A-0C0B433A0E4E}" srcOrd="0" destOrd="0" presId="urn:microsoft.com/office/officeart/2005/8/layout/hierarchy3"/>
    <dgm:cxn modelId="{9B1E8CD6-8D4E-4BDB-AAC5-79B7424EEE10}" type="presOf" srcId="{41F31B97-3D1A-455E-AE99-C4DD48E10097}" destId="{7A714DC6-379C-41A2-BBDA-F87D9ABF4E6A}" srcOrd="0" destOrd="0" presId="urn:microsoft.com/office/officeart/2005/8/layout/hierarchy3"/>
    <dgm:cxn modelId="{143A53E6-99BD-4452-995F-B400329D8E78}" type="presOf" srcId="{E2EFF01F-2A9D-4406-98B0-AB801BC46815}" destId="{465C9334-CF3F-4A97-9099-F886BFA2F80C}" srcOrd="0" destOrd="0" presId="urn:microsoft.com/office/officeart/2005/8/layout/hierarchy3"/>
    <dgm:cxn modelId="{E203C3F0-90F0-4202-9C30-38A070FFB2F4}" srcId="{C5CEC96A-69FC-4273-BFA1-2320B411E7A4}" destId="{82FB9133-AF24-44B6-AB8A-35736A3F9160}" srcOrd="0" destOrd="0" parTransId="{41F31B97-3D1A-455E-AE99-C4DD48E10097}" sibTransId="{43733DCA-27D5-494B-8AD1-3002A5E2E8E6}"/>
    <dgm:cxn modelId="{29447BF6-E9C4-480D-9642-67EE1F934FA7}" type="presOf" srcId="{785AB5AC-957C-4D6B-94B0-07047179931D}" destId="{0CC36BD2-3EC1-44D9-98AB-7ED08541C08C}" srcOrd="0" destOrd="0" presId="urn:microsoft.com/office/officeart/2005/8/layout/hierarchy3"/>
    <dgm:cxn modelId="{D61A96FA-B4E1-4FFF-AFCB-52A485926D07}" type="presOf" srcId="{D8509B52-7943-4E36-9F50-4C6527C0729B}" destId="{48B6E53B-693B-4F6C-8BF2-DFEE7AC9CF4C}" srcOrd="0" destOrd="0" presId="urn:microsoft.com/office/officeart/2005/8/layout/hierarchy3"/>
    <dgm:cxn modelId="{C2823013-4F69-489B-AAF5-C537BC8B204E}" type="presParOf" srcId="{D3DBBC35-BC81-457D-A36A-0C0B433A0E4E}" destId="{066DBC5F-0952-413C-A739-6568CCCB9E46}" srcOrd="0" destOrd="0" presId="urn:microsoft.com/office/officeart/2005/8/layout/hierarchy3"/>
    <dgm:cxn modelId="{3ED38D2B-7A51-47DC-A72C-7001B578918E}" type="presParOf" srcId="{066DBC5F-0952-413C-A739-6568CCCB9E46}" destId="{D6446AA4-AC1C-4E1F-85E7-78199511B874}" srcOrd="0" destOrd="0" presId="urn:microsoft.com/office/officeart/2005/8/layout/hierarchy3"/>
    <dgm:cxn modelId="{6E4A8FBC-03A6-4B6A-AEC5-5E309E3925ED}" type="presParOf" srcId="{D6446AA4-AC1C-4E1F-85E7-78199511B874}" destId="{ECFEBDB1-0EDA-461A-A76F-D5FB2D88719A}" srcOrd="0" destOrd="0" presId="urn:microsoft.com/office/officeart/2005/8/layout/hierarchy3"/>
    <dgm:cxn modelId="{3D2A7E3F-77D5-4459-9B97-EF5ED7FD1812}" type="presParOf" srcId="{D6446AA4-AC1C-4E1F-85E7-78199511B874}" destId="{C2BD63BC-A00E-40D8-8B13-4E95B4707D5A}" srcOrd="1" destOrd="0" presId="urn:microsoft.com/office/officeart/2005/8/layout/hierarchy3"/>
    <dgm:cxn modelId="{CE4CBD7D-61DB-4329-93A6-CCAC4F0E8903}" type="presParOf" srcId="{066DBC5F-0952-413C-A739-6568CCCB9E46}" destId="{A3BC3226-40A4-4056-B375-06C0E5C721F6}" srcOrd="1" destOrd="0" presId="urn:microsoft.com/office/officeart/2005/8/layout/hierarchy3"/>
    <dgm:cxn modelId="{3D3FB8EF-DBB3-428D-BC00-A0E2A22E29F2}" type="presParOf" srcId="{A3BC3226-40A4-4056-B375-06C0E5C721F6}" destId="{85C6C31E-8106-4A8D-BF98-10893B17FE17}" srcOrd="0" destOrd="0" presId="urn:microsoft.com/office/officeart/2005/8/layout/hierarchy3"/>
    <dgm:cxn modelId="{4203B657-A091-4B8D-A286-43CEE482E5CF}" type="presParOf" srcId="{A3BC3226-40A4-4056-B375-06C0E5C721F6}" destId="{F964DEB2-E29A-425F-81C7-6D5A5AA0BDAB}" srcOrd="1" destOrd="0" presId="urn:microsoft.com/office/officeart/2005/8/layout/hierarchy3"/>
    <dgm:cxn modelId="{101E6D47-CA2F-49DF-AC3F-5BD63B26C7EB}" type="presParOf" srcId="{A3BC3226-40A4-4056-B375-06C0E5C721F6}" destId="{6326DCA8-85F5-4B60-9230-90179C058A1B}" srcOrd="2" destOrd="0" presId="urn:microsoft.com/office/officeart/2005/8/layout/hierarchy3"/>
    <dgm:cxn modelId="{C2305F65-8D15-4CFC-B49A-B9081334055A}" type="presParOf" srcId="{A3BC3226-40A4-4056-B375-06C0E5C721F6}" destId="{242B9045-CC73-4F66-B3D1-5107A8B6DB1F}" srcOrd="3" destOrd="0" presId="urn:microsoft.com/office/officeart/2005/8/layout/hierarchy3"/>
    <dgm:cxn modelId="{1132D31D-8D40-44B6-95FD-407338BEDDAA}" type="presParOf" srcId="{A3BC3226-40A4-4056-B375-06C0E5C721F6}" destId="{4E032C6A-E0C5-4B46-8F26-C44D12573DB3}" srcOrd="4" destOrd="0" presId="urn:microsoft.com/office/officeart/2005/8/layout/hierarchy3"/>
    <dgm:cxn modelId="{135EC2AE-ADDA-48D9-ADD9-D3F1536A02B7}" type="presParOf" srcId="{A3BC3226-40A4-4056-B375-06C0E5C721F6}" destId="{7EB34883-994C-44DA-834A-3F9C656C1180}" srcOrd="5" destOrd="0" presId="urn:microsoft.com/office/officeart/2005/8/layout/hierarchy3"/>
    <dgm:cxn modelId="{E40AE33F-DEC6-4F91-B041-2962EAD25FC8}" type="presParOf" srcId="{A3BC3226-40A4-4056-B375-06C0E5C721F6}" destId="{0CC36BD2-3EC1-44D9-98AB-7ED08541C08C}" srcOrd="6" destOrd="0" presId="urn:microsoft.com/office/officeart/2005/8/layout/hierarchy3"/>
    <dgm:cxn modelId="{73C1F12A-2CF8-4264-8A47-19804C823676}" type="presParOf" srcId="{A3BC3226-40A4-4056-B375-06C0E5C721F6}" destId="{48B6E53B-693B-4F6C-8BF2-DFEE7AC9CF4C}" srcOrd="7" destOrd="0" presId="urn:microsoft.com/office/officeart/2005/8/layout/hierarchy3"/>
    <dgm:cxn modelId="{E9DAA3D1-5499-4579-83D0-44B6D25689DB}" type="presParOf" srcId="{D3DBBC35-BC81-457D-A36A-0C0B433A0E4E}" destId="{C120EA4C-6ADE-4D43-B02E-5DE418C36D0F}" srcOrd="1" destOrd="0" presId="urn:microsoft.com/office/officeart/2005/8/layout/hierarchy3"/>
    <dgm:cxn modelId="{34E15D9C-8B79-4D39-B88D-0355820E389C}" type="presParOf" srcId="{C120EA4C-6ADE-4D43-B02E-5DE418C36D0F}" destId="{40D42083-206A-4926-8F34-81F4AE597A94}" srcOrd="0" destOrd="0" presId="urn:microsoft.com/office/officeart/2005/8/layout/hierarchy3"/>
    <dgm:cxn modelId="{747A41E4-7564-4779-8AD2-7BEA16DAB9B2}" type="presParOf" srcId="{40D42083-206A-4926-8F34-81F4AE597A94}" destId="{9DDA5E8E-6EDF-4764-8165-B67CADCA8E16}" srcOrd="0" destOrd="0" presId="urn:microsoft.com/office/officeart/2005/8/layout/hierarchy3"/>
    <dgm:cxn modelId="{8E19BB9C-8F5E-4E3B-95FB-E2FB1FA31909}" type="presParOf" srcId="{40D42083-206A-4926-8F34-81F4AE597A94}" destId="{2878CF96-BAD3-4993-9D43-3F0BC7BAB447}" srcOrd="1" destOrd="0" presId="urn:microsoft.com/office/officeart/2005/8/layout/hierarchy3"/>
    <dgm:cxn modelId="{F1E20EDE-EB54-4AC7-827F-377BB790EAAA}" type="presParOf" srcId="{C120EA4C-6ADE-4D43-B02E-5DE418C36D0F}" destId="{109593D2-1095-4A27-9689-5CE320592686}" srcOrd="1" destOrd="0" presId="urn:microsoft.com/office/officeart/2005/8/layout/hierarchy3"/>
    <dgm:cxn modelId="{2A7CFFAF-5A03-453D-825E-1A5EF0A7C39C}" type="presParOf" srcId="{109593D2-1095-4A27-9689-5CE320592686}" destId="{F308BCC8-E9F8-4070-BD62-DB2D5B81B1CE}" srcOrd="0" destOrd="0" presId="urn:microsoft.com/office/officeart/2005/8/layout/hierarchy3"/>
    <dgm:cxn modelId="{5041865F-F327-4E3C-9512-887C55A5703A}" type="presParOf" srcId="{109593D2-1095-4A27-9689-5CE320592686}" destId="{465C9334-CF3F-4A97-9099-F886BFA2F80C}" srcOrd="1" destOrd="0" presId="urn:microsoft.com/office/officeart/2005/8/layout/hierarchy3"/>
    <dgm:cxn modelId="{BFED7CB5-5851-4B0E-A20E-961637B41CF4}" type="presParOf" srcId="{109593D2-1095-4A27-9689-5CE320592686}" destId="{09CF5834-D92C-4B7C-AA8C-0EBDCCB1C7D9}" srcOrd="2" destOrd="0" presId="urn:microsoft.com/office/officeart/2005/8/layout/hierarchy3"/>
    <dgm:cxn modelId="{40DBEB00-3472-4AE1-966E-C77E61EE6EE8}" type="presParOf" srcId="{109593D2-1095-4A27-9689-5CE320592686}" destId="{525A1931-5111-4A90-BF9C-D79C176337BE}" srcOrd="3" destOrd="0" presId="urn:microsoft.com/office/officeart/2005/8/layout/hierarchy3"/>
    <dgm:cxn modelId="{3E6D73E9-DCCE-4F0C-8F7E-8DE95618C0A2}" type="presParOf" srcId="{109593D2-1095-4A27-9689-5CE320592686}" destId="{BF72745F-2612-44E4-BBA3-F70D5B3B894E}" srcOrd="4" destOrd="0" presId="urn:microsoft.com/office/officeart/2005/8/layout/hierarchy3"/>
    <dgm:cxn modelId="{1A03C88D-3AD3-4B95-9B92-A35641131DD4}" type="presParOf" srcId="{109593D2-1095-4A27-9689-5CE320592686}" destId="{2AC571A7-F74B-4DAD-89E6-2686FB77FD0E}" srcOrd="5" destOrd="0" presId="urn:microsoft.com/office/officeart/2005/8/layout/hierarchy3"/>
    <dgm:cxn modelId="{B729C296-94B7-43F3-8606-4D014208E091}" type="presParOf" srcId="{D3DBBC35-BC81-457D-A36A-0C0B433A0E4E}" destId="{BCF337D9-7218-4BA7-93B8-E5A28673EAF9}" srcOrd="2" destOrd="0" presId="urn:microsoft.com/office/officeart/2005/8/layout/hierarchy3"/>
    <dgm:cxn modelId="{BD087D57-C509-4C0B-885D-A3780FF90961}" type="presParOf" srcId="{BCF337D9-7218-4BA7-93B8-E5A28673EAF9}" destId="{A198C269-50A7-48A5-B955-3696841A266D}" srcOrd="0" destOrd="0" presId="urn:microsoft.com/office/officeart/2005/8/layout/hierarchy3"/>
    <dgm:cxn modelId="{60C7D41A-913B-4449-B09D-B1D540778BCC}" type="presParOf" srcId="{A198C269-50A7-48A5-B955-3696841A266D}" destId="{9A8AF87E-9025-4BB9-9A52-0B15BED0B840}" srcOrd="0" destOrd="0" presId="urn:microsoft.com/office/officeart/2005/8/layout/hierarchy3"/>
    <dgm:cxn modelId="{9EF5B7F2-B404-4C4B-8C58-AAF628D17083}" type="presParOf" srcId="{A198C269-50A7-48A5-B955-3696841A266D}" destId="{64EC5A42-BCA4-40A0-84FF-92D8C6E5C8FE}" srcOrd="1" destOrd="0" presId="urn:microsoft.com/office/officeart/2005/8/layout/hierarchy3"/>
    <dgm:cxn modelId="{DA0B76A8-6569-4A2C-A681-557EA7F9246A}" type="presParOf" srcId="{BCF337D9-7218-4BA7-93B8-E5A28673EAF9}" destId="{B59FD500-815B-478E-B1EF-98A1B2439E35}" srcOrd="1" destOrd="0" presId="urn:microsoft.com/office/officeart/2005/8/layout/hierarchy3"/>
    <dgm:cxn modelId="{AA28A028-3827-4A81-99A1-2AD3C3678331}" type="presParOf" srcId="{B59FD500-815B-478E-B1EF-98A1B2439E35}" destId="{7A714DC6-379C-41A2-BBDA-F87D9ABF4E6A}" srcOrd="0" destOrd="0" presId="urn:microsoft.com/office/officeart/2005/8/layout/hierarchy3"/>
    <dgm:cxn modelId="{32127063-0D4B-4492-8162-0DF7E21BA7D3}" type="presParOf" srcId="{B59FD500-815B-478E-B1EF-98A1B2439E35}" destId="{AE0AD7BE-3171-41B2-A97A-EBB64BE516AC}" srcOrd="1" destOrd="0" presId="urn:microsoft.com/office/officeart/2005/8/layout/hierarchy3"/>
    <dgm:cxn modelId="{019DA52A-5779-4AAA-BE86-A88CF88C5994}" type="presParOf" srcId="{B59FD500-815B-478E-B1EF-98A1B2439E35}" destId="{68FAC72C-8479-47C0-B674-C774FC26EB32}" srcOrd="2" destOrd="0" presId="urn:microsoft.com/office/officeart/2005/8/layout/hierarchy3"/>
    <dgm:cxn modelId="{1D81C067-DD0C-43E0-AF4B-C95B52A3877B}" type="presParOf" srcId="{B59FD500-815B-478E-B1EF-98A1B2439E35}" destId="{A5E7649C-9DFD-486B-BC18-4ACF9D5F9738}" srcOrd="3" destOrd="0" presId="urn:microsoft.com/office/officeart/2005/8/layout/hierarchy3"/>
    <dgm:cxn modelId="{CB6FC692-B496-4A8B-AE79-DDA18EE5BD67}" type="presParOf" srcId="{B59FD500-815B-478E-B1EF-98A1B2439E35}" destId="{6DC4F922-A77E-4DC4-BB80-58651696BBF7}" srcOrd="4" destOrd="0" presId="urn:microsoft.com/office/officeart/2005/8/layout/hierarchy3"/>
    <dgm:cxn modelId="{2B785B7A-0DB6-45AA-BCF5-7F751F21C19B}" type="presParOf" srcId="{B59FD500-815B-478E-B1EF-98A1B2439E35}" destId="{A9FF124F-3E68-4D2D-9311-283B1302A188}"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A5F41-2054-445B-91AE-7ED2983A5AC6}">
      <dsp:nvSpPr>
        <dsp:cNvPr id="0" name=""/>
        <dsp:cNvSpPr/>
      </dsp:nvSpPr>
      <dsp:spPr>
        <a:xfrm>
          <a:off x="2441642" y="1866997"/>
          <a:ext cx="3244714" cy="3196085"/>
        </a:xfrm>
        <a:prstGeom prst="ellipse">
          <a:avLst/>
        </a:prstGeom>
        <a:solidFill>
          <a:srgbClr val="939393">
            <a:alpha val="50000"/>
          </a:srgb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it-IT" sz="1800" kern="1200" noProof="0" dirty="0">
              <a:solidFill>
                <a:srgbClr val="000000"/>
              </a:solidFill>
              <a:latin typeface="Calibri" panose="020F0502020204030204" pitchFamily="34" charset="0"/>
              <a:ea typeface="+mn-lt"/>
              <a:cs typeface="Calibri" panose="020F0502020204030204" pitchFamily="34" charset="0"/>
            </a:rPr>
            <a:t>Sebbene diversi studi abbiano indagato i correlati fisiologici del burnout, la ricerca sui biomarcatori biologici è ancora considerata poco sviluppata e inconcludente.</a:t>
          </a:r>
          <a:endParaRPr lang="it-IT" sz="1800" kern="1200" noProof="0" dirty="0">
            <a:latin typeface="Calibri" panose="020F0502020204030204" pitchFamily="34" charset="0"/>
            <a:cs typeface="Calibri" panose="020F0502020204030204" pitchFamily="34" charset="0"/>
          </a:endParaRPr>
        </a:p>
      </dsp:txBody>
      <dsp:txXfrm>
        <a:off x="2916819" y="2335053"/>
        <a:ext cx="2294360" cy="2259973"/>
      </dsp:txXfrm>
    </dsp:sp>
    <dsp:sp modelId="{F0CFFB7E-07C2-4AF7-A7B4-22C4AC7243C9}">
      <dsp:nvSpPr>
        <dsp:cNvPr id="0" name=""/>
        <dsp:cNvSpPr/>
      </dsp:nvSpPr>
      <dsp:spPr>
        <a:xfrm>
          <a:off x="2780030" y="-207170"/>
          <a:ext cx="2567939" cy="2584797"/>
        </a:xfrm>
        <a:prstGeom prst="ellipse">
          <a:avLst/>
        </a:prstGeom>
        <a:solidFill>
          <a:srgbClr val="939393">
            <a:alpha val="50000"/>
          </a:srgb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it-IT" sz="1600" b="1" kern="1200" noProof="0" dirty="0">
              <a:latin typeface="Calibri" panose="020F0502020204030204" pitchFamily="34" charset="0"/>
              <a:cs typeface="Calibri" panose="020F0502020204030204" pitchFamily="34" charset="0"/>
            </a:rPr>
            <a:t>Limiti metodologici</a:t>
          </a:r>
          <a:endParaRPr lang="it-IT" sz="1600" kern="1200" noProof="0" dirty="0">
            <a:latin typeface="Calibri" panose="020F0502020204030204" pitchFamily="34" charset="0"/>
            <a:cs typeface="Calibri" panose="020F0502020204030204" pitchFamily="34" charset="0"/>
          </a:endParaRPr>
        </a:p>
        <a:p>
          <a:pPr marL="0" lvl="0" indent="0" algn="ctr" defTabSz="711200">
            <a:lnSpc>
              <a:spcPct val="90000"/>
            </a:lnSpc>
            <a:spcBef>
              <a:spcPct val="0"/>
            </a:spcBef>
            <a:spcAft>
              <a:spcPct val="35000"/>
            </a:spcAft>
            <a:buNone/>
          </a:pPr>
          <a:r>
            <a:rPr lang="it-IT" sz="1600" kern="1200" noProof="0" dirty="0">
              <a:latin typeface="Calibri" panose="020F0502020204030204" pitchFamily="34" charset="0"/>
              <a:cs typeface="Calibri" panose="020F0502020204030204" pitchFamily="34" charset="0"/>
            </a:rPr>
            <a:t>Prevalenza di studi trasversali, non longitudinali → difficile stabilire relazioni causali</a:t>
          </a:r>
        </a:p>
      </dsp:txBody>
      <dsp:txXfrm>
        <a:off x="3156096" y="171365"/>
        <a:ext cx="1815807" cy="1827727"/>
      </dsp:txXfrm>
    </dsp:sp>
    <dsp:sp modelId="{A7B6F3BB-0F66-4198-BD56-3457FF009BBB}">
      <dsp:nvSpPr>
        <dsp:cNvPr id="0" name=""/>
        <dsp:cNvSpPr/>
      </dsp:nvSpPr>
      <dsp:spPr>
        <a:xfrm>
          <a:off x="5239058" y="2739448"/>
          <a:ext cx="2567939" cy="2584797"/>
        </a:xfrm>
        <a:prstGeom prst="ellipse">
          <a:avLst/>
        </a:prstGeom>
        <a:solidFill>
          <a:srgbClr val="939393">
            <a:alpha val="50000"/>
          </a:srgb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it-IT" sz="1600" b="1" kern="1200" noProof="0" dirty="0">
              <a:latin typeface="Calibri" panose="020F0502020204030204" pitchFamily="34" charset="0"/>
              <a:cs typeface="Calibri" panose="020F0502020204030204" pitchFamily="34" charset="0"/>
            </a:rPr>
            <a:t>Debolezza diagnostica</a:t>
          </a:r>
          <a:endParaRPr lang="it-IT" sz="1600" kern="1200" noProof="0" dirty="0">
            <a:latin typeface="Calibri" panose="020F0502020204030204" pitchFamily="34" charset="0"/>
            <a:cs typeface="Calibri" panose="020F0502020204030204" pitchFamily="34" charset="0"/>
          </a:endParaRPr>
        </a:p>
        <a:p>
          <a:pPr marL="0" lvl="0" indent="0" algn="ctr" defTabSz="711200">
            <a:lnSpc>
              <a:spcPct val="90000"/>
            </a:lnSpc>
            <a:spcBef>
              <a:spcPct val="0"/>
            </a:spcBef>
            <a:spcAft>
              <a:spcPct val="35000"/>
            </a:spcAft>
            <a:buNone/>
          </a:pPr>
          <a:r>
            <a:rPr lang="it-IT" sz="1600" kern="1200" noProof="0" dirty="0">
              <a:latin typeface="Calibri" panose="020F0502020204030204" pitchFamily="34" charset="0"/>
              <a:cs typeface="Calibri" panose="020F0502020204030204" pitchFamily="34" charset="0"/>
            </a:rPr>
            <a:t>La maggior parte degli studi si basa su strumenti come il MBI, privi di soglie diagnostiche standardizzate</a:t>
          </a:r>
        </a:p>
      </dsp:txBody>
      <dsp:txXfrm>
        <a:off x="5615124" y="3117983"/>
        <a:ext cx="1815807" cy="1827727"/>
      </dsp:txXfrm>
    </dsp:sp>
    <dsp:sp modelId="{C5E3D9C0-4A51-412C-B32B-25A8EE326526}">
      <dsp:nvSpPr>
        <dsp:cNvPr id="0" name=""/>
        <dsp:cNvSpPr/>
      </dsp:nvSpPr>
      <dsp:spPr>
        <a:xfrm>
          <a:off x="321097" y="2777463"/>
          <a:ext cx="2567939" cy="2584797"/>
        </a:xfrm>
        <a:prstGeom prst="ellipse">
          <a:avLst/>
        </a:prstGeom>
        <a:solidFill>
          <a:srgbClr val="939393">
            <a:alpha val="50000"/>
          </a:srgb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it-IT" sz="1600" b="1" kern="1200" noProof="0" dirty="0">
              <a:latin typeface="Calibri" panose="020F0502020204030204" pitchFamily="34" charset="0"/>
              <a:cs typeface="Calibri" panose="020F0502020204030204" pitchFamily="34" charset="0"/>
            </a:rPr>
            <a:t>Assenza di chiarezza concettuale</a:t>
          </a:r>
          <a:endParaRPr lang="it-IT" sz="1600" kern="1200" noProof="0" dirty="0">
            <a:latin typeface="Calibri" panose="020F0502020204030204" pitchFamily="34" charset="0"/>
            <a:cs typeface="Calibri" panose="020F0502020204030204" pitchFamily="34" charset="0"/>
          </a:endParaRPr>
        </a:p>
        <a:p>
          <a:pPr marL="0" lvl="0" indent="0" algn="ctr" defTabSz="711200">
            <a:lnSpc>
              <a:spcPct val="90000"/>
            </a:lnSpc>
            <a:spcBef>
              <a:spcPct val="0"/>
            </a:spcBef>
            <a:spcAft>
              <a:spcPct val="35000"/>
            </a:spcAft>
            <a:buNone/>
          </a:pPr>
          <a:r>
            <a:rPr lang="it-IT" sz="1600" kern="1200" noProof="0" dirty="0">
              <a:latin typeface="Calibri" panose="020F0502020204030204" pitchFamily="34" charset="0"/>
              <a:cs typeface="Calibri" panose="020F0502020204030204" pitchFamily="34" charset="0"/>
            </a:rPr>
            <a:t>Mancanza di una definizione condivisa → gli studi potrebbero misurare fenomeni diversi</a:t>
          </a:r>
        </a:p>
      </dsp:txBody>
      <dsp:txXfrm>
        <a:off x="697163" y="3155998"/>
        <a:ext cx="1815807" cy="18277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E875FA-3ACF-4ED6-8651-EA50B4F8A0EB}">
      <dsp:nvSpPr>
        <dsp:cNvPr id="0" name=""/>
        <dsp:cNvSpPr/>
      </dsp:nvSpPr>
      <dsp:spPr>
        <a:xfrm>
          <a:off x="354062" y="0"/>
          <a:ext cx="3361375" cy="920404"/>
        </a:xfrm>
        <a:prstGeom prst="roundRect">
          <a:avLst>
            <a:gd name="adj" fmla="val 10000"/>
          </a:avLst>
        </a:prstGeom>
        <a:solidFill>
          <a:srgbClr val="939393"/>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noProof="0" dirty="0">
              <a:solidFill>
                <a:schemeClr val="tx1"/>
              </a:solidFill>
              <a:latin typeface="Calibri" panose="020F0502020204030204" pitchFamily="34" charset="0"/>
              <a:cs typeface="Calibri" panose="020F0502020204030204" pitchFamily="34" charset="0"/>
            </a:rPr>
            <a:t>Tema 1: Sfide e lacune negli strumenti attuali di valutazione del burnout</a:t>
          </a:r>
          <a:endParaRPr lang="en-US" sz="1600" b="1" kern="1200" noProof="0" dirty="0">
            <a:solidFill>
              <a:schemeClr val="tx1"/>
            </a:solidFill>
            <a:latin typeface="Calibri" panose="020F0502020204030204" pitchFamily="34" charset="0"/>
            <a:cs typeface="Calibri" panose="020F0502020204030204" pitchFamily="34" charset="0"/>
          </a:endParaRPr>
        </a:p>
      </dsp:txBody>
      <dsp:txXfrm>
        <a:off x="381020" y="26958"/>
        <a:ext cx="3307459" cy="866488"/>
      </dsp:txXfrm>
    </dsp:sp>
    <dsp:sp modelId="{6D92FBB6-5795-42A8-A59F-26BD113BDD5F}">
      <dsp:nvSpPr>
        <dsp:cNvPr id="0" name=""/>
        <dsp:cNvSpPr/>
      </dsp:nvSpPr>
      <dsp:spPr>
        <a:xfrm>
          <a:off x="690199" y="920404"/>
          <a:ext cx="407808" cy="500635"/>
        </a:xfrm>
        <a:custGeom>
          <a:avLst/>
          <a:gdLst/>
          <a:ahLst/>
          <a:cxnLst/>
          <a:rect l="0" t="0" r="0" b="0"/>
          <a:pathLst>
            <a:path>
              <a:moveTo>
                <a:pt x="0" y="0"/>
              </a:moveTo>
              <a:lnTo>
                <a:pt x="0" y="500635"/>
              </a:lnTo>
              <a:lnTo>
                <a:pt x="407808" y="500635"/>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D7CC212C-3C33-428B-A8B9-0763E863332A}">
      <dsp:nvSpPr>
        <dsp:cNvPr id="0" name=""/>
        <dsp:cNvSpPr/>
      </dsp:nvSpPr>
      <dsp:spPr>
        <a:xfrm>
          <a:off x="1098008" y="1077939"/>
          <a:ext cx="2254908" cy="686199"/>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it-IT" sz="1600" b="1" kern="1200" noProof="0" dirty="0">
              <a:solidFill>
                <a:schemeClr val="tx1"/>
              </a:solidFill>
              <a:latin typeface="Calibri" panose="020F0502020204030204" pitchFamily="34" charset="0"/>
              <a:cs typeface="Calibri" panose="020F0502020204030204" pitchFamily="34" charset="0"/>
            </a:rPr>
            <a:t>Sotto-tema 1.1: </a:t>
          </a:r>
          <a:r>
            <a:rPr lang="it-IT" sz="1600" b="0" kern="1200" noProof="0" dirty="0">
              <a:solidFill>
                <a:schemeClr val="tx1"/>
              </a:solidFill>
              <a:latin typeface="Calibri" panose="020F0502020204030204" pitchFamily="34" charset="0"/>
              <a:cs typeface="Calibri" panose="020F0502020204030204" pitchFamily="34" charset="0"/>
            </a:rPr>
            <a:t>Mancanza di accuratezza</a:t>
          </a:r>
          <a:endParaRPr lang="en-US" sz="1600" b="0" kern="1200" noProof="0" dirty="0">
            <a:solidFill>
              <a:schemeClr val="tx1"/>
            </a:solidFill>
            <a:latin typeface="Calibri" panose="020F0502020204030204" pitchFamily="34" charset="0"/>
            <a:cs typeface="Calibri" panose="020F0502020204030204" pitchFamily="34" charset="0"/>
          </a:endParaRPr>
        </a:p>
      </dsp:txBody>
      <dsp:txXfrm>
        <a:off x="1118106" y="1098037"/>
        <a:ext cx="2214712" cy="646003"/>
      </dsp:txXfrm>
    </dsp:sp>
    <dsp:sp modelId="{FFF76C22-722E-44C7-96C8-7D5A71EE0368}">
      <dsp:nvSpPr>
        <dsp:cNvPr id="0" name=""/>
        <dsp:cNvSpPr/>
      </dsp:nvSpPr>
      <dsp:spPr>
        <a:xfrm>
          <a:off x="690199" y="920404"/>
          <a:ext cx="407808" cy="1431849"/>
        </a:xfrm>
        <a:custGeom>
          <a:avLst/>
          <a:gdLst/>
          <a:ahLst/>
          <a:cxnLst/>
          <a:rect l="0" t="0" r="0" b="0"/>
          <a:pathLst>
            <a:path>
              <a:moveTo>
                <a:pt x="0" y="0"/>
              </a:moveTo>
              <a:lnTo>
                <a:pt x="0" y="1431849"/>
              </a:lnTo>
              <a:lnTo>
                <a:pt x="407808" y="1431849"/>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D04BEFCF-AB4C-41B9-9D07-CB48DF43D545}">
      <dsp:nvSpPr>
        <dsp:cNvPr id="0" name=""/>
        <dsp:cNvSpPr/>
      </dsp:nvSpPr>
      <dsp:spPr>
        <a:xfrm>
          <a:off x="1098008" y="1918172"/>
          <a:ext cx="2433350" cy="868162"/>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it-IT" sz="1600" b="1" kern="1200" noProof="0" dirty="0">
              <a:solidFill>
                <a:schemeClr val="tx1"/>
              </a:solidFill>
              <a:latin typeface="Calibri" panose="020F0502020204030204" pitchFamily="34" charset="0"/>
              <a:cs typeface="Calibri" panose="020F0502020204030204" pitchFamily="34" charset="0"/>
            </a:rPr>
            <a:t>Sotto-tema 1.2:</a:t>
          </a:r>
          <a:r>
            <a:rPr lang="it-IT" sz="1600" b="0" kern="1200" noProof="0" dirty="0">
              <a:solidFill>
                <a:schemeClr val="tx1"/>
              </a:solidFill>
              <a:latin typeface="Calibri" panose="020F0502020204030204" pitchFamily="34" charset="0"/>
              <a:cs typeface="Calibri" panose="020F0502020204030204" pitchFamily="34" charset="0"/>
            </a:rPr>
            <a:t> Esigenze di valutazione multilivello e sistemica</a:t>
          </a:r>
          <a:endParaRPr lang="en-US" sz="1600" b="0" kern="1200" noProof="0" dirty="0">
            <a:solidFill>
              <a:schemeClr val="tx1"/>
            </a:solidFill>
            <a:latin typeface="Calibri" panose="020F0502020204030204" pitchFamily="34" charset="0"/>
            <a:cs typeface="Calibri" panose="020F0502020204030204" pitchFamily="34" charset="0"/>
          </a:endParaRPr>
        </a:p>
      </dsp:txBody>
      <dsp:txXfrm>
        <a:off x="1123436" y="1943600"/>
        <a:ext cx="2382494" cy="817306"/>
      </dsp:txXfrm>
    </dsp:sp>
    <dsp:sp modelId="{74F3B6E0-11A5-4B9E-8ED8-32A3D29897A1}">
      <dsp:nvSpPr>
        <dsp:cNvPr id="0" name=""/>
        <dsp:cNvSpPr/>
      </dsp:nvSpPr>
      <dsp:spPr>
        <a:xfrm>
          <a:off x="690199" y="920404"/>
          <a:ext cx="407808" cy="2390007"/>
        </a:xfrm>
        <a:custGeom>
          <a:avLst/>
          <a:gdLst/>
          <a:ahLst/>
          <a:cxnLst/>
          <a:rect l="0" t="0" r="0" b="0"/>
          <a:pathLst>
            <a:path>
              <a:moveTo>
                <a:pt x="0" y="0"/>
              </a:moveTo>
              <a:lnTo>
                <a:pt x="0" y="2390007"/>
              </a:lnTo>
              <a:lnTo>
                <a:pt x="407808" y="2390007"/>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AFA058A7-7E1A-469B-8842-AC9069A48610}">
      <dsp:nvSpPr>
        <dsp:cNvPr id="0" name=""/>
        <dsp:cNvSpPr/>
      </dsp:nvSpPr>
      <dsp:spPr>
        <a:xfrm>
          <a:off x="1098008" y="2940368"/>
          <a:ext cx="2580976" cy="740086"/>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1.3</a:t>
          </a:r>
          <a:r>
            <a:rPr lang="it-IT" sz="1600" kern="1200" dirty="0">
              <a:latin typeface="Calibri" panose="020F0502020204030204" pitchFamily="34" charset="0"/>
              <a:cs typeface="Calibri" panose="020F0502020204030204" pitchFamily="34" charset="0"/>
            </a:rPr>
            <a:t>: Approcci diagnostici innovativi</a:t>
          </a:r>
          <a:endParaRPr lang="en-US" sz="1600" b="0" kern="1200" noProof="0" dirty="0">
            <a:solidFill>
              <a:schemeClr val="tx1"/>
            </a:solidFill>
            <a:latin typeface="Calibri" panose="020F0502020204030204" pitchFamily="34" charset="0"/>
            <a:cs typeface="Calibri" panose="020F0502020204030204" pitchFamily="34" charset="0"/>
          </a:endParaRPr>
        </a:p>
      </dsp:txBody>
      <dsp:txXfrm>
        <a:off x="1119684" y="2962044"/>
        <a:ext cx="2537624" cy="696734"/>
      </dsp:txXfrm>
    </dsp:sp>
    <dsp:sp modelId="{87728FCF-B429-4704-95D0-2C132A93F8AC}">
      <dsp:nvSpPr>
        <dsp:cNvPr id="0" name=""/>
        <dsp:cNvSpPr/>
      </dsp:nvSpPr>
      <dsp:spPr>
        <a:xfrm>
          <a:off x="690199" y="920404"/>
          <a:ext cx="407808" cy="3271102"/>
        </a:xfrm>
        <a:custGeom>
          <a:avLst/>
          <a:gdLst/>
          <a:ahLst/>
          <a:cxnLst/>
          <a:rect l="0" t="0" r="0" b="0"/>
          <a:pathLst>
            <a:path>
              <a:moveTo>
                <a:pt x="0" y="0"/>
              </a:moveTo>
              <a:lnTo>
                <a:pt x="0" y="3271102"/>
              </a:lnTo>
              <a:lnTo>
                <a:pt x="407808" y="3271102"/>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DD984E80-F0BB-4414-B2F2-1F17D00BA5D0}">
      <dsp:nvSpPr>
        <dsp:cNvPr id="0" name=""/>
        <dsp:cNvSpPr/>
      </dsp:nvSpPr>
      <dsp:spPr>
        <a:xfrm>
          <a:off x="1098008" y="3834488"/>
          <a:ext cx="2736586" cy="714036"/>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1.4</a:t>
          </a:r>
          <a:r>
            <a:rPr lang="it-IT" sz="1600" kern="1200" dirty="0">
              <a:latin typeface="Calibri" panose="020F0502020204030204" pitchFamily="34" charset="0"/>
              <a:cs typeface="Calibri" panose="020F0502020204030204" pitchFamily="34" charset="0"/>
            </a:rPr>
            <a:t>: Valutazione clinica e psicofisiologica</a:t>
          </a:r>
          <a:endParaRPr lang="en-US" sz="1600" b="0" kern="1200" noProof="0" dirty="0">
            <a:solidFill>
              <a:schemeClr val="tx1"/>
            </a:solidFill>
            <a:latin typeface="Calibri" panose="020F0502020204030204" pitchFamily="34" charset="0"/>
            <a:cs typeface="Calibri" panose="020F0502020204030204" pitchFamily="34" charset="0"/>
          </a:endParaRPr>
        </a:p>
      </dsp:txBody>
      <dsp:txXfrm>
        <a:off x="1118921" y="3855401"/>
        <a:ext cx="2694760" cy="672210"/>
      </dsp:txXfrm>
    </dsp:sp>
    <dsp:sp modelId="{37176E6A-9789-42E5-A312-7F053C28270D}">
      <dsp:nvSpPr>
        <dsp:cNvPr id="0" name=""/>
        <dsp:cNvSpPr/>
      </dsp:nvSpPr>
      <dsp:spPr>
        <a:xfrm>
          <a:off x="690199" y="920404"/>
          <a:ext cx="407808" cy="4133269"/>
        </a:xfrm>
        <a:custGeom>
          <a:avLst/>
          <a:gdLst/>
          <a:ahLst/>
          <a:cxnLst/>
          <a:rect l="0" t="0" r="0" b="0"/>
          <a:pathLst>
            <a:path>
              <a:moveTo>
                <a:pt x="0" y="0"/>
              </a:moveTo>
              <a:lnTo>
                <a:pt x="0" y="4133269"/>
              </a:lnTo>
              <a:lnTo>
                <a:pt x="407808" y="4133269"/>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91BBC367-A8E2-463C-8A56-924363D9437F}">
      <dsp:nvSpPr>
        <dsp:cNvPr id="0" name=""/>
        <dsp:cNvSpPr/>
      </dsp:nvSpPr>
      <dsp:spPr>
        <a:xfrm>
          <a:off x="1098008" y="4702499"/>
          <a:ext cx="2889368" cy="702348"/>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1.5</a:t>
          </a:r>
          <a:r>
            <a:rPr lang="it-IT" sz="1600" kern="1200" dirty="0">
              <a:latin typeface="Calibri" panose="020F0502020204030204" pitchFamily="34" charset="0"/>
              <a:cs typeface="Calibri" panose="020F0502020204030204" pitchFamily="34" charset="0"/>
            </a:rPr>
            <a:t>: Monitoraggio prima e dopo l’esordio</a:t>
          </a:r>
          <a:endParaRPr lang="en-US" sz="1600" b="0" kern="1200" noProof="0" dirty="0">
            <a:solidFill>
              <a:schemeClr val="tx1"/>
            </a:solidFill>
            <a:latin typeface="Calibri" panose="020F0502020204030204" pitchFamily="34" charset="0"/>
            <a:cs typeface="Calibri" panose="020F0502020204030204" pitchFamily="34" charset="0"/>
          </a:endParaRPr>
        </a:p>
      </dsp:txBody>
      <dsp:txXfrm>
        <a:off x="1118579" y="4723070"/>
        <a:ext cx="2848226" cy="661206"/>
      </dsp:txXfrm>
    </dsp:sp>
    <dsp:sp modelId="{7CA643A8-A88F-4203-9EF4-C9678D3296B2}">
      <dsp:nvSpPr>
        <dsp:cNvPr id="0" name=""/>
        <dsp:cNvSpPr/>
      </dsp:nvSpPr>
      <dsp:spPr>
        <a:xfrm>
          <a:off x="3946967" y="0"/>
          <a:ext cx="3361375" cy="920404"/>
        </a:xfrm>
        <a:prstGeom prst="roundRect">
          <a:avLst>
            <a:gd name="adj" fmla="val 10000"/>
          </a:avLst>
        </a:prstGeom>
        <a:solidFill>
          <a:srgbClr val="939393"/>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solidFill>
                <a:schemeClr val="tx1"/>
              </a:solidFill>
              <a:latin typeface="Calibri" panose="020F0502020204030204" pitchFamily="34" charset="0"/>
              <a:cs typeface="Calibri" panose="020F0502020204030204" pitchFamily="34" charset="0"/>
            </a:rPr>
            <a:t>Tema 2: Biomarcatori fisiologici e vocali nella rilevazione del burnout</a:t>
          </a:r>
          <a:endParaRPr lang="en-US" sz="1600" b="1" kern="1200" noProof="0" dirty="0">
            <a:solidFill>
              <a:schemeClr val="tx1"/>
            </a:solidFill>
            <a:latin typeface="Calibri" panose="020F0502020204030204" pitchFamily="34" charset="0"/>
            <a:cs typeface="Calibri" panose="020F0502020204030204" pitchFamily="34" charset="0"/>
          </a:endParaRPr>
        </a:p>
      </dsp:txBody>
      <dsp:txXfrm>
        <a:off x="3973925" y="26958"/>
        <a:ext cx="3307459" cy="866488"/>
      </dsp:txXfrm>
    </dsp:sp>
    <dsp:sp modelId="{C2AF335B-B387-453D-9DB4-00AC708C0733}">
      <dsp:nvSpPr>
        <dsp:cNvPr id="0" name=""/>
        <dsp:cNvSpPr/>
      </dsp:nvSpPr>
      <dsp:spPr>
        <a:xfrm>
          <a:off x="4283105" y="920404"/>
          <a:ext cx="484344" cy="523414"/>
        </a:xfrm>
        <a:custGeom>
          <a:avLst/>
          <a:gdLst/>
          <a:ahLst/>
          <a:cxnLst/>
          <a:rect l="0" t="0" r="0" b="0"/>
          <a:pathLst>
            <a:path>
              <a:moveTo>
                <a:pt x="0" y="0"/>
              </a:moveTo>
              <a:lnTo>
                <a:pt x="0" y="523414"/>
              </a:lnTo>
              <a:lnTo>
                <a:pt x="484344" y="523414"/>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101B2EA5-DF34-4CAD-A1E7-CE8DE0CCF98E}">
      <dsp:nvSpPr>
        <dsp:cNvPr id="0" name=""/>
        <dsp:cNvSpPr/>
      </dsp:nvSpPr>
      <dsp:spPr>
        <a:xfrm>
          <a:off x="4767450" y="1101229"/>
          <a:ext cx="2565972" cy="685176"/>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it-IT" sz="1600" b="1" kern="1200" dirty="0">
              <a:latin typeface="Calibri" panose="020F0502020204030204" pitchFamily="34" charset="0"/>
              <a:cs typeface="Calibri" panose="020F0502020204030204" pitchFamily="34" charset="0"/>
            </a:rPr>
            <a:t>Sotto-tema 2.1</a:t>
          </a:r>
          <a:r>
            <a:rPr lang="it-IT" sz="1600" kern="1200" dirty="0">
              <a:latin typeface="Calibri" panose="020F0502020204030204" pitchFamily="34" charset="0"/>
              <a:cs typeface="Calibri" panose="020F0502020204030204" pitchFamily="34" charset="0"/>
            </a:rPr>
            <a:t>: Indicatori fisiologici che riflettono lo stress cronico</a:t>
          </a:r>
          <a:endParaRPr lang="en-US" sz="1600" b="0" kern="1200" noProof="0" dirty="0">
            <a:solidFill>
              <a:schemeClr val="tx1"/>
            </a:solidFill>
            <a:latin typeface="Calibri" panose="020F0502020204030204" pitchFamily="34" charset="0"/>
            <a:cs typeface="Calibri" panose="020F0502020204030204" pitchFamily="34" charset="0"/>
          </a:endParaRPr>
        </a:p>
      </dsp:txBody>
      <dsp:txXfrm>
        <a:off x="4787518" y="1121297"/>
        <a:ext cx="2525836" cy="645040"/>
      </dsp:txXfrm>
    </dsp:sp>
    <dsp:sp modelId="{1B9A6659-60F1-4804-B9BC-FEE4CD668F2B}">
      <dsp:nvSpPr>
        <dsp:cNvPr id="0" name=""/>
        <dsp:cNvSpPr/>
      </dsp:nvSpPr>
      <dsp:spPr>
        <a:xfrm>
          <a:off x="4283105" y="920404"/>
          <a:ext cx="484344" cy="1512837"/>
        </a:xfrm>
        <a:custGeom>
          <a:avLst/>
          <a:gdLst/>
          <a:ahLst/>
          <a:cxnLst/>
          <a:rect l="0" t="0" r="0" b="0"/>
          <a:pathLst>
            <a:path>
              <a:moveTo>
                <a:pt x="0" y="0"/>
              </a:moveTo>
              <a:lnTo>
                <a:pt x="0" y="1512837"/>
              </a:lnTo>
              <a:lnTo>
                <a:pt x="484344" y="1512837"/>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75BED25E-27EA-4C05-B1F5-614667B048F3}">
      <dsp:nvSpPr>
        <dsp:cNvPr id="0" name=""/>
        <dsp:cNvSpPr/>
      </dsp:nvSpPr>
      <dsp:spPr>
        <a:xfrm>
          <a:off x="4767450" y="1940439"/>
          <a:ext cx="2692905" cy="985603"/>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2.2</a:t>
          </a:r>
          <a:r>
            <a:rPr lang="it-IT" sz="1600" kern="1200" dirty="0">
              <a:latin typeface="Calibri" panose="020F0502020204030204" pitchFamily="34" charset="0"/>
              <a:cs typeface="Calibri" panose="020F0502020204030204" pitchFamily="34" charset="0"/>
            </a:rPr>
            <a:t>: Marcatori vocali che riflettono stati emotivi e cognitivi</a:t>
          </a:r>
          <a:endParaRPr lang="en-US" sz="1600" b="0" kern="1200" spc="0" noProof="0" dirty="0">
            <a:solidFill>
              <a:schemeClr val="tx1"/>
            </a:solidFill>
            <a:latin typeface="Calibri" panose="020F0502020204030204" pitchFamily="34" charset="0"/>
            <a:ea typeface="+mn-ea"/>
            <a:cs typeface="Calibri" panose="020F0502020204030204" pitchFamily="34" charset="0"/>
          </a:endParaRPr>
        </a:p>
      </dsp:txBody>
      <dsp:txXfrm>
        <a:off x="4796317" y="1969306"/>
        <a:ext cx="2635171" cy="927869"/>
      </dsp:txXfrm>
    </dsp:sp>
    <dsp:sp modelId="{E5C966F4-F865-4382-94B6-03E4575808B5}">
      <dsp:nvSpPr>
        <dsp:cNvPr id="0" name=""/>
        <dsp:cNvSpPr/>
      </dsp:nvSpPr>
      <dsp:spPr>
        <a:xfrm>
          <a:off x="4283105" y="920404"/>
          <a:ext cx="484344" cy="2489685"/>
        </a:xfrm>
        <a:custGeom>
          <a:avLst/>
          <a:gdLst/>
          <a:ahLst/>
          <a:cxnLst/>
          <a:rect l="0" t="0" r="0" b="0"/>
          <a:pathLst>
            <a:path>
              <a:moveTo>
                <a:pt x="0" y="0"/>
              </a:moveTo>
              <a:lnTo>
                <a:pt x="0" y="2489685"/>
              </a:lnTo>
              <a:lnTo>
                <a:pt x="484344" y="2489685"/>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BE6AC08B-F501-493F-AB7C-F4B13157FB64}">
      <dsp:nvSpPr>
        <dsp:cNvPr id="0" name=""/>
        <dsp:cNvSpPr/>
      </dsp:nvSpPr>
      <dsp:spPr>
        <a:xfrm>
          <a:off x="4767450" y="3080076"/>
          <a:ext cx="2703759" cy="660026"/>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4445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2.3</a:t>
          </a:r>
          <a:r>
            <a:rPr lang="it-IT" sz="1600" kern="1200" dirty="0">
              <a:latin typeface="Calibri" panose="020F0502020204030204" pitchFamily="34" charset="0"/>
              <a:cs typeface="Calibri" panose="020F0502020204030204" pitchFamily="34" charset="0"/>
            </a:rPr>
            <a:t>: Eye-tracking e indicatori di carico cognitivo</a:t>
          </a:r>
          <a:endParaRPr lang="en-US" sz="1600" b="0" kern="1200" spc="0" noProof="0" dirty="0">
            <a:solidFill>
              <a:schemeClr val="tx1"/>
            </a:solidFill>
            <a:latin typeface="Calibri" panose="020F0502020204030204" pitchFamily="34" charset="0"/>
            <a:ea typeface="+mn-ea"/>
            <a:cs typeface="Calibri" panose="020F0502020204030204" pitchFamily="34" charset="0"/>
          </a:endParaRPr>
        </a:p>
      </dsp:txBody>
      <dsp:txXfrm>
        <a:off x="4786782" y="3099408"/>
        <a:ext cx="2665095" cy="621362"/>
      </dsp:txXfrm>
    </dsp:sp>
    <dsp:sp modelId="{E6EB1FE5-0EA3-4DDD-A09D-19554579EBEC}">
      <dsp:nvSpPr>
        <dsp:cNvPr id="0" name=""/>
        <dsp:cNvSpPr/>
      </dsp:nvSpPr>
      <dsp:spPr>
        <a:xfrm>
          <a:off x="7699156" y="0"/>
          <a:ext cx="3777302" cy="939701"/>
        </a:xfrm>
        <a:prstGeom prst="roundRect">
          <a:avLst>
            <a:gd name="adj" fmla="val 10000"/>
          </a:avLst>
        </a:prstGeom>
        <a:solidFill>
          <a:srgbClr val="939393"/>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solidFill>
                <a:schemeClr val="tx1"/>
              </a:solidFill>
              <a:latin typeface="Calibri" panose="020F0502020204030204" pitchFamily="34" charset="0"/>
              <a:cs typeface="Calibri" panose="020F0502020204030204" pitchFamily="34" charset="0"/>
            </a:rPr>
            <a:t>Tema 3: Fattori contestuali e comportamentali multimodali nella valutazione del burnout</a:t>
          </a:r>
          <a:endParaRPr lang="en-US" sz="1600" b="1" kern="1200" noProof="0" dirty="0">
            <a:solidFill>
              <a:schemeClr val="tx1"/>
            </a:solidFill>
            <a:latin typeface="Calibri" panose="020F0502020204030204" pitchFamily="34" charset="0"/>
            <a:cs typeface="Calibri" panose="020F0502020204030204" pitchFamily="34" charset="0"/>
          </a:endParaRPr>
        </a:p>
      </dsp:txBody>
      <dsp:txXfrm>
        <a:off x="7726679" y="27523"/>
        <a:ext cx="3722256" cy="884655"/>
      </dsp:txXfrm>
    </dsp:sp>
    <dsp:sp modelId="{3197E80E-A33F-42C8-98B2-D2C2C1014F04}">
      <dsp:nvSpPr>
        <dsp:cNvPr id="0" name=""/>
        <dsp:cNvSpPr/>
      </dsp:nvSpPr>
      <dsp:spPr>
        <a:xfrm>
          <a:off x="8076886" y="939701"/>
          <a:ext cx="390459" cy="520881"/>
        </a:xfrm>
        <a:custGeom>
          <a:avLst/>
          <a:gdLst/>
          <a:ahLst/>
          <a:cxnLst/>
          <a:rect l="0" t="0" r="0" b="0"/>
          <a:pathLst>
            <a:path>
              <a:moveTo>
                <a:pt x="0" y="0"/>
              </a:moveTo>
              <a:lnTo>
                <a:pt x="0" y="520881"/>
              </a:lnTo>
              <a:lnTo>
                <a:pt x="390459" y="520881"/>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51398685-D06C-4A3E-9BC8-EEC255E22DAB}">
      <dsp:nvSpPr>
        <dsp:cNvPr id="0" name=""/>
        <dsp:cNvSpPr/>
      </dsp:nvSpPr>
      <dsp:spPr>
        <a:xfrm>
          <a:off x="8467346" y="1118746"/>
          <a:ext cx="2845943" cy="683673"/>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3.1</a:t>
          </a:r>
          <a:r>
            <a:rPr lang="it-IT" sz="1600" kern="1200" dirty="0">
              <a:latin typeface="Calibri" panose="020F0502020204030204" pitchFamily="34" charset="0"/>
              <a:cs typeface="Calibri" panose="020F0502020204030204" pitchFamily="34" charset="0"/>
            </a:rPr>
            <a:t>: Pattern di comunicazione non verbale</a:t>
          </a:r>
          <a:endParaRPr lang="en-US" sz="1600" b="0" kern="1200" spc="0" noProof="0" dirty="0">
            <a:solidFill>
              <a:schemeClr val="tx1"/>
            </a:solidFill>
            <a:latin typeface="Calibri" panose="020F0502020204030204" pitchFamily="34" charset="0"/>
            <a:cs typeface="Calibri" panose="020F0502020204030204" pitchFamily="34" charset="0"/>
          </a:endParaRPr>
        </a:p>
      </dsp:txBody>
      <dsp:txXfrm>
        <a:off x="8487370" y="1138770"/>
        <a:ext cx="2805895" cy="643625"/>
      </dsp:txXfrm>
    </dsp:sp>
    <dsp:sp modelId="{64E4AD53-8313-4E36-BEED-45C95391FD78}">
      <dsp:nvSpPr>
        <dsp:cNvPr id="0" name=""/>
        <dsp:cNvSpPr/>
      </dsp:nvSpPr>
      <dsp:spPr>
        <a:xfrm>
          <a:off x="8076886" y="939701"/>
          <a:ext cx="390459" cy="1376129"/>
        </a:xfrm>
        <a:custGeom>
          <a:avLst/>
          <a:gdLst/>
          <a:ahLst/>
          <a:cxnLst/>
          <a:rect l="0" t="0" r="0" b="0"/>
          <a:pathLst>
            <a:path>
              <a:moveTo>
                <a:pt x="0" y="0"/>
              </a:moveTo>
              <a:lnTo>
                <a:pt x="0" y="1376129"/>
              </a:lnTo>
              <a:lnTo>
                <a:pt x="390459" y="1376129"/>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51C28524-D2EB-4769-AF28-27C1656CAC4F}">
      <dsp:nvSpPr>
        <dsp:cNvPr id="0" name=""/>
        <dsp:cNvSpPr/>
      </dsp:nvSpPr>
      <dsp:spPr>
        <a:xfrm>
          <a:off x="8467346" y="1956453"/>
          <a:ext cx="2863884" cy="718756"/>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it-IT" sz="1600" b="1" kern="1200" dirty="0">
              <a:latin typeface="Calibri" panose="020F0502020204030204" pitchFamily="34" charset="0"/>
              <a:cs typeface="Calibri" panose="020F0502020204030204" pitchFamily="34" charset="0"/>
            </a:rPr>
            <a:t>Sotto-tema 3.2</a:t>
          </a:r>
          <a:r>
            <a:rPr lang="it-IT" sz="1600" kern="1200" dirty="0">
              <a:latin typeface="Calibri" panose="020F0502020204030204" pitchFamily="34" charset="0"/>
              <a:cs typeface="Calibri" panose="020F0502020204030204" pitchFamily="34" charset="0"/>
            </a:rPr>
            <a:t>: Contenuto emotivo del linguaggio</a:t>
          </a:r>
          <a:endParaRPr lang="en-US" sz="1600" b="0" kern="1200" noProof="0" dirty="0">
            <a:solidFill>
              <a:schemeClr val="tx1"/>
            </a:solidFill>
            <a:latin typeface="Calibri" panose="020F0502020204030204" pitchFamily="34" charset="0"/>
            <a:cs typeface="Calibri" panose="020F0502020204030204" pitchFamily="34" charset="0"/>
          </a:endParaRPr>
        </a:p>
      </dsp:txBody>
      <dsp:txXfrm>
        <a:off x="8488398" y="1977505"/>
        <a:ext cx="2821780" cy="676652"/>
      </dsp:txXfrm>
    </dsp:sp>
    <dsp:sp modelId="{6F88D6B3-F9DA-4B4B-BF8D-65CE53C52B96}">
      <dsp:nvSpPr>
        <dsp:cNvPr id="0" name=""/>
        <dsp:cNvSpPr/>
      </dsp:nvSpPr>
      <dsp:spPr>
        <a:xfrm>
          <a:off x="8076886" y="939701"/>
          <a:ext cx="398917" cy="2286928"/>
        </a:xfrm>
        <a:custGeom>
          <a:avLst/>
          <a:gdLst/>
          <a:ahLst/>
          <a:cxnLst/>
          <a:rect l="0" t="0" r="0" b="0"/>
          <a:pathLst>
            <a:path>
              <a:moveTo>
                <a:pt x="0" y="0"/>
              </a:moveTo>
              <a:lnTo>
                <a:pt x="0" y="2286928"/>
              </a:lnTo>
              <a:lnTo>
                <a:pt x="398917" y="2286928"/>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FDA6363A-1478-480A-9D91-9470900AE564}">
      <dsp:nvSpPr>
        <dsp:cNvPr id="0" name=""/>
        <dsp:cNvSpPr/>
      </dsp:nvSpPr>
      <dsp:spPr>
        <a:xfrm>
          <a:off x="8475804" y="2829242"/>
          <a:ext cx="2936726" cy="794774"/>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3.3</a:t>
          </a:r>
          <a:r>
            <a:rPr lang="it-IT" sz="1600" kern="1200" dirty="0">
              <a:latin typeface="Calibri" panose="020F0502020204030204" pitchFamily="34" charset="0"/>
              <a:cs typeface="Calibri" panose="020F0502020204030204" pitchFamily="34" charset="0"/>
            </a:rPr>
            <a:t>: Indicatori di carico cognitivo e strumenti di monitoraggio</a:t>
          </a:r>
          <a:endParaRPr lang="en-US" sz="1600" b="0" kern="1200" spc="0" noProof="0" dirty="0">
            <a:solidFill>
              <a:schemeClr val="tx1"/>
            </a:solidFill>
            <a:latin typeface="Calibri" panose="020F0502020204030204" pitchFamily="34" charset="0"/>
            <a:cs typeface="Calibri" panose="020F0502020204030204" pitchFamily="34" charset="0"/>
          </a:endParaRPr>
        </a:p>
      </dsp:txBody>
      <dsp:txXfrm>
        <a:off x="8499082" y="2852520"/>
        <a:ext cx="2890170" cy="7482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FEBDB1-0EDA-461A-A76F-D5FB2D88719A}">
      <dsp:nvSpPr>
        <dsp:cNvPr id="0" name=""/>
        <dsp:cNvSpPr/>
      </dsp:nvSpPr>
      <dsp:spPr>
        <a:xfrm>
          <a:off x="5805" y="2884"/>
          <a:ext cx="3581412" cy="992134"/>
        </a:xfrm>
        <a:prstGeom prst="roundRect">
          <a:avLst>
            <a:gd name="adj" fmla="val 10000"/>
          </a:avLst>
        </a:prstGeom>
        <a:solidFill>
          <a:srgbClr val="93939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solidFill>
                <a:schemeClr val="tx1"/>
              </a:solidFill>
              <a:latin typeface="Calibri" panose="020F0502020204030204" pitchFamily="34" charset="0"/>
              <a:cs typeface="Calibri" panose="020F0502020204030204" pitchFamily="34" charset="0"/>
            </a:rPr>
            <a:t>Tema 4: Barriere multilivello alla valutazione del burnout</a:t>
          </a:r>
          <a:endParaRPr lang="en-US" sz="1600" kern="1200" noProof="0" dirty="0">
            <a:solidFill>
              <a:schemeClr val="tx1"/>
            </a:solidFill>
            <a:latin typeface="Calibri" panose="020F0502020204030204" pitchFamily="34" charset="0"/>
            <a:cs typeface="Calibri" panose="020F0502020204030204" pitchFamily="34" charset="0"/>
          </a:endParaRPr>
        </a:p>
      </dsp:txBody>
      <dsp:txXfrm>
        <a:off x="34864" y="31943"/>
        <a:ext cx="3523294" cy="934016"/>
      </dsp:txXfrm>
    </dsp:sp>
    <dsp:sp modelId="{85C6C31E-8106-4A8D-BF98-10893B17FE17}">
      <dsp:nvSpPr>
        <dsp:cNvPr id="0" name=""/>
        <dsp:cNvSpPr/>
      </dsp:nvSpPr>
      <dsp:spPr>
        <a:xfrm>
          <a:off x="363946" y="995018"/>
          <a:ext cx="358141" cy="694877"/>
        </a:xfrm>
        <a:custGeom>
          <a:avLst/>
          <a:gdLst/>
          <a:ahLst/>
          <a:cxnLst/>
          <a:rect l="0" t="0" r="0" b="0"/>
          <a:pathLst>
            <a:path>
              <a:moveTo>
                <a:pt x="0" y="0"/>
              </a:moveTo>
              <a:lnTo>
                <a:pt x="0" y="694877"/>
              </a:lnTo>
              <a:lnTo>
                <a:pt x="358141" y="694877"/>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F964DEB2-E29A-425F-81C7-6D5A5AA0BDAB}">
      <dsp:nvSpPr>
        <dsp:cNvPr id="0" name=""/>
        <dsp:cNvSpPr/>
      </dsp:nvSpPr>
      <dsp:spPr>
        <a:xfrm>
          <a:off x="722088" y="1236685"/>
          <a:ext cx="2133306" cy="906421"/>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4.1</a:t>
          </a:r>
          <a:r>
            <a:rPr lang="it-IT" sz="1600" kern="1200" dirty="0">
              <a:latin typeface="Calibri" panose="020F0502020204030204" pitchFamily="34" charset="0"/>
              <a:cs typeface="Calibri" panose="020F0502020204030204" pitchFamily="34" charset="0"/>
            </a:rPr>
            <a:t>: Lacune cognitive e di consapevolezza</a:t>
          </a:r>
          <a:endParaRPr lang="en-US" sz="1600" kern="1200" noProof="0" dirty="0">
            <a:solidFill>
              <a:schemeClr val="tx1"/>
            </a:solidFill>
            <a:latin typeface="Calibri" panose="020F0502020204030204" pitchFamily="34" charset="0"/>
            <a:cs typeface="Calibri" panose="020F0502020204030204" pitchFamily="34" charset="0"/>
          </a:endParaRPr>
        </a:p>
      </dsp:txBody>
      <dsp:txXfrm>
        <a:off x="748636" y="1263233"/>
        <a:ext cx="2080210" cy="853325"/>
      </dsp:txXfrm>
    </dsp:sp>
    <dsp:sp modelId="{6326DCA8-85F5-4B60-9230-90179C058A1B}">
      <dsp:nvSpPr>
        <dsp:cNvPr id="0" name=""/>
        <dsp:cNvSpPr/>
      </dsp:nvSpPr>
      <dsp:spPr>
        <a:xfrm>
          <a:off x="363946" y="995018"/>
          <a:ext cx="358141" cy="1827459"/>
        </a:xfrm>
        <a:custGeom>
          <a:avLst/>
          <a:gdLst/>
          <a:ahLst/>
          <a:cxnLst/>
          <a:rect l="0" t="0" r="0" b="0"/>
          <a:pathLst>
            <a:path>
              <a:moveTo>
                <a:pt x="0" y="0"/>
              </a:moveTo>
              <a:lnTo>
                <a:pt x="0" y="1827459"/>
              </a:lnTo>
              <a:lnTo>
                <a:pt x="358141" y="1827459"/>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242B9045-CC73-4F66-B3D1-5107A8B6DB1F}">
      <dsp:nvSpPr>
        <dsp:cNvPr id="0" name=""/>
        <dsp:cNvSpPr/>
      </dsp:nvSpPr>
      <dsp:spPr>
        <a:xfrm>
          <a:off x="722088" y="2346565"/>
          <a:ext cx="2279431" cy="951824"/>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4.2</a:t>
          </a:r>
          <a:r>
            <a:rPr lang="it-IT" sz="1600" kern="1200" dirty="0">
              <a:latin typeface="Calibri" panose="020F0502020204030204" pitchFamily="34" charset="0"/>
              <a:cs typeface="Calibri" panose="020F0502020204030204" pitchFamily="34" charset="0"/>
            </a:rPr>
            <a:t>: Limiti strutturali del sistema sanitario</a:t>
          </a:r>
          <a:endParaRPr lang="en-US" sz="1600" kern="1200" noProof="0" dirty="0">
            <a:solidFill>
              <a:schemeClr val="tx1"/>
            </a:solidFill>
            <a:latin typeface="Calibri" panose="020F0502020204030204" pitchFamily="34" charset="0"/>
            <a:cs typeface="Calibri" panose="020F0502020204030204" pitchFamily="34" charset="0"/>
          </a:endParaRPr>
        </a:p>
      </dsp:txBody>
      <dsp:txXfrm>
        <a:off x="749966" y="2374443"/>
        <a:ext cx="2223675" cy="896068"/>
      </dsp:txXfrm>
    </dsp:sp>
    <dsp:sp modelId="{4E032C6A-E0C5-4B46-8F26-C44D12573DB3}">
      <dsp:nvSpPr>
        <dsp:cNvPr id="0" name=""/>
        <dsp:cNvSpPr/>
      </dsp:nvSpPr>
      <dsp:spPr>
        <a:xfrm>
          <a:off x="363946" y="995018"/>
          <a:ext cx="358141" cy="2975730"/>
        </a:xfrm>
        <a:custGeom>
          <a:avLst/>
          <a:gdLst/>
          <a:ahLst/>
          <a:cxnLst/>
          <a:rect l="0" t="0" r="0" b="0"/>
          <a:pathLst>
            <a:path>
              <a:moveTo>
                <a:pt x="0" y="0"/>
              </a:moveTo>
              <a:lnTo>
                <a:pt x="0" y="2975730"/>
              </a:lnTo>
              <a:lnTo>
                <a:pt x="358141" y="2975730"/>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7EB34883-994C-44DA-834A-3F9C656C1180}">
      <dsp:nvSpPr>
        <dsp:cNvPr id="0" name=""/>
        <dsp:cNvSpPr/>
      </dsp:nvSpPr>
      <dsp:spPr>
        <a:xfrm>
          <a:off x="722088" y="3501848"/>
          <a:ext cx="2202462" cy="937802"/>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4.3</a:t>
          </a:r>
          <a:r>
            <a:rPr lang="it-IT" sz="1600" kern="1200" dirty="0">
              <a:latin typeface="Calibri" panose="020F0502020204030204" pitchFamily="34" charset="0"/>
              <a:cs typeface="Calibri" panose="020F0502020204030204" pitchFamily="34" charset="0"/>
            </a:rPr>
            <a:t>: Ruolo e responsabilità del sistema medico</a:t>
          </a:r>
          <a:endParaRPr lang="en-US" sz="1600" b="0" kern="1200" noProof="0" dirty="0">
            <a:solidFill>
              <a:schemeClr val="tx1"/>
            </a:solidFill>
            <a:latin typeface="Calibri" panose="020F0502020204030204" pitchFamily="34" charset="0"/>
            <a:cs typeface="Calibri" panose="020F0502020204030204" pitchFamily="34" charset="0"/>
          </a:endParaRPr>
        </a:p>
      </dsp:txBody>
      <dsp:txXfrm>
        <a:off x="749555" y="3529315"/>
        <a:ext cx="2147528" cy="882868"/>
      </dsp:txXfrm>
    </dsp:sp>
    <dsp:sp modelId="{0CC36BD2-3EC1-44D9-98AB-7ED08541C08C}">
      <dsp:nvSpPr>
        <dsp:cNvPr id="0" name=""/>
        <dsp:cNvSpPr/>
      </dsp:nvSpPr>
      <dsp:spPr>
        <a:xfrm>
          <a:off x="363946" y="995018"/>
          <a:ext cx="358141" cy="4032848"/>
        </a:xfrm>
        <a:custGeom>
          <a:avLst/>
          <a:gdLst/>
          <a:ahLst/>
          <a:cxnLst/>
          <a:rect l="0" t="0" r="0" b="0"/>
          <a:pathLst>
            <a:path>
              <a:moveTo>
                <a:pt x="0" y="0"/>
              </a:moveTo>
              <a:lnTo>
                <a:pt x="0" y="4032848"/>
              </a:lnTo>
              <a:lnTo>
                <a:pt x="358141" y="4032848"/>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48B6E53B-693B-4F6C-8BF2-DFEE7AC9CF4C}">
      <dsp:nvSpPr>
        <dsp:cNvPr id="0" name=""/>
        <dsp:cNvSpPr/>
      </dsp:nvSpPr>
      <dsp:spPr>
        <a:xfrm>
          <a:off x="722088" y="4607783"/>
          <a:ext cx="2686243" cy="840167"/>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4.4</a:t>
          </a:r>
          <a:r>
            <a:rPr lang="it-IT" sz="1600" kern="1200" dirty="0">
              <a:latin typeface="Calibri" panose="020F0502020204030204" pitchFamily="34" charset="0"/>
              <a:cs typeface="Calibri" panose="020F0502020204030204" pitchFamily="34" charset="0"/>
            </a:rPr>
            <a:t>: Posizionamento del burnout nella pratica clinica</a:t>
          </a:r>
          <a:endParaRPr lang="en-US" sz="1600" b="0" kern="1200" noProof="0" dirty="0">
            <a:solidFill>
              <a:schemeClr val="tx1"/>
            </a:solidFill>
            <a:latin typeface="Calibri" panose="020F0502020204030204" pitchFamily="34" charset="0"/>
            <a:cs typeface="Calibri" panose="020F0502020204030204" pitchFamily="34" charset="0"/>
          </a:endParaRPr>
        </a:p>
      </dsp:txBody>
      <dsp:txXfrm>
        <a:off x="746696" y="4632391"/>
        <a:ext cx="2637027" cy="790951"/>
      </dsp:txXfrm>
    </dsp:sp>
    <dsp:sp modelId="{9DDA5E8E-6EDF-4764-8165-B67CADCA8E16}">
      <dsp:nvSpPr>
        <dsp:cNvPr id="0" name=""/>
        <dsp:cNvSpPr/>
      </dsp:nvSpPr>
      <dsp:spPr>
        <a:xfrm>
          <a:off x="3994134" y="2884"/>
          <a:ext cx="3355623" cy="995218"/>
        </a:xfrm>
        <a:prstGeom prst="roundRect">
          <a:avLst>
            <a:gd name="adj" fmla="val 10000"/>
          </a:avLst>
        </a:prstGeom>
        <a:solidFill>
          <a:srgbClr val="93939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solidFill>
                <a:schemeClr val="tx1"/>
              </a:solidFill>
              <a:latin typeface="Calibri" panose="020F0502020204030204" pitchFamily="34" charset="0"/>
              <a:cs typeface="Calibri" panose="020F0502020204030204" pitchFamily="34" charset="0"/>
            </a:rPr>
            <a:t>Tema 5: Responsabilità organizzativa e legale nella valutazione del burnout</a:t>
          </a:r>
          <a:endParaRPr lang="en-US" sz="1600" kern="1200" noProof="0" dirty="0">
            <a:solidFill>
              <a:schemeClr val="tx1"/>
            </a:solidFill>
            <a:latin typeface="Calibri" panose="020F0502020204030204" pitchFamily="34" charset="0"/>
            <a:cs typeface="Calibri" panose="020F0502020204030204" pitchFamily="34" charset="0"/>
          </a:endParaRPr>
        </a:p>
      </dsp:txBody>
      <dsp:txXfrm>
        <a:off x="4023283" y="32033"/>
        <a:ext cx="3297325" cy="936920"/>
      </dsp:txXfrm>
    </dsp:sp>
    <dsp:sp modelId="{F308BCC8-E9F8-4070-BD62-DB2D5B81B1CE}">
      <dsp:nvSpPr>
        <dsp:cNvPr id="0" name=""/>
        <dsp:cNvSpPr/>
      </dsp:nvSpPr>
      <dsp:spPr>
        <a:xfrm>
          <a:off x="4329696" y="998102"/>
          <a:ext cx="335562" cy="700501"/>
        </a:xfrm>
        <a:custGeom>
          <a:avLst/>
          <a:gdLst/>
          <a:ahLst/>
          <a:cxnLst/>
          <a:rect l="0" t="0" r="0" b="0"/>
          <a:pathLst>
            <a:path>
              <a:moveTo>
                <a:pt x="0" y="0"/>
              </a:moveTo>
              <a:lnTo>
                <a:pt x="0" y="700501"/>
              </a:lnTo>
              <a:lnTo>
                <a:pt x="335562" y="700501"/>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465C9334-CF3F-4A97-9099-F886BFA2F80C}">
      <dsp:nvSpPr>
        <dsp:cNvPr id="0" name=""/>
        <dsp:cNvSpPr/>
      </dsp:nvSpPr>
      <dsp:spPr>
        <a:xfrm>
          <a:off x="4665258" y="1201560"/>
          <a:ext cx="2205535" cy="994087"/>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5.1</a:t>
          </a:r>
          <a:r>
            <a:rPr lang="it-IT" sz="1600" kern="1200" dirty="0">
              <a:latin typeface="Calibri" panose="020F0502020204030204" pitchFamily="34" charset="0"/>
              <a:cs typeface="Calibri" panose="020F0502020204030204" pitchFamily="34" charset="0"/>
            </a:rPr>
            <a:t>: Responsabilità dei sistemi organizzativi</a:t>
          </a:r>
          <a:endParaRPr lang="en-US" sz="1600" kern="1200" noProof="0" dirty="0">
            <a:solidFill>
              <a:schemeClr val="tx1"/>
            </a:solidFill>
            <a:latin typeface="Calibri" panose="020F0502020204030204" pitchFamily="34" charset="0"/>
            <a:cs typeface="Calibri" panose="020F0502020204030204" pitchFamily="34" charset="0"/>
          </a:endParaRPr>
        </a:p>
      </dsp:txBody>
      <dsp:txXfrm>
        <a:off x="4694374" y="1230676"/>
        <a:ext cx="2147303" cy="935855"/>
      </dsp:txXfrm>
    </dsp:sp>
    <dsp:sp modelId="{09CF5834-D92C-4B7C-AA8C-0EBDCCB1C7D9}">
      <dsp:nvSpPr>
        <dsp:cNvPr id="0" name=""/>
        <dsp:cNvSpPr/>
      </dsp:nvSpPr>
      <dsp:spPr>
        <a:xfrm>
          <a:off x="4329696" y="998102"/>
          <a:ext cx="335562" cy="1875251"/>
        </a:xfrm>
        <a:custGeom>
          <a:avLst/>
          <a:gdLst/>
          <a:ahLst/>
          <a:cxnLst/>
          <a:rect l="0" t="0" r="0" b="0"/>
          <a:pathLst>
            <a:path>
              <a:moveTo>
                <a:pt x="0" y="0"/>
              </a:moveTo>
              <a:lnTo>
                <a:pt x="0" y="1875251"/>
              </a:lnTo>
              <a:lnTo>
                <a:pt x="335562" y="1875251"/>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525A1931-5111-4A90-BF9C-D79C176337BE}">
      <dsp:nvSpPr>
        <dsp:cNvPr id="0" name=""/>
        <dsp:cNvSpPr/>
      </dsp:nvSpPr>
      <dsp:spPr>
        <a:xfrm>
          <a:off x="4665258" y="2399106"/>
          <a:ext cx="2224481" cy="948496"/>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5.2</a:t>
          </a:r>
          <a:r>
            <a:rPr lang="it-IT" sz="1600" kern="1200" dirty="0">
              <a:latin typeface="Calibri" panose="020F0502020204030204" pitchFamily="34" charset="0"/>
              <a:cs typeface="Calibri" panose="020F0502020204030204" pitchFamily="34" charset="0"/>
            </a:rPr>
            <a:t>: Mandati legali per la valutazione del rischio psicosociale</a:t>
          </a:r>
          <a:endParaRPr lang="en-US" sz="1600" kern="1200" noProof="0" dirty="0">
            <a:solidFill>
              <a:schemeClr val="tx1"/>
            </a:solidFill>
            <a:latin typeface="Calibri" panose="020F0502020204030204" pitchFamily="34" charset="0"/>
            <a:cs typeface="Calibri" panose="020F0502020204030204" pitchFamily="34" charset="0"/>
          </a:endParaRPr>
        </a:p>
      </dsp:txBody>
      <dsp:txXfrm>
        <a:off x="4693038" y="2426886"/>
        <a:ext cx="2168921" cy="892936"/>
      </dsp:txXfrm>
    </dsp:sp>
    <dsp:sp modelId="{BF72745F-2612-44E4-BBA3-F70D5B3B894E}">
      <dsp:nvSpPr>
        <dsp:cNvPr id="0" name=""/>
        <dsp:cNvSpPr/>
      </dsp:nvSpPr>
      <dsp:spPr>
        <a:xfrm>
          <a:off x="4329696" y="998102"/>
          <a:ext cx="335562" cy="3116312"/>
        </a:xfrm>
        <a:custGeom>
          <a:avLst/>
          <a:gdLst/>
          <a:ahLst/>
          <a:cxnLst/>
          <a:rect l="0" t="0" r="0" b="0"/>
          <a:pathLst>
            <a:path>
              <a:moveTo>
                <a:pt x="0" y="0"/>
              </a:moveTo>
              <a:lnTo>
                <a:pt x="0" y="3116312"/>
              </a:lnTo>
              <a:lnTo>
                <a:pt x="335562" y="3116312"/>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2AC571A7-F74B-4DAD-89E6-2686FB77FD0E}">
      <dsp:nvSpPr>
        <dsp:cNvPr id="0" name=""/>
        <dsp:cNvSpPr/>
      </dsp:nvSpPr>
      <dsp:spPr>
        <a:xfrm>
          <a:off x="4665258" y="3551060"/>
          <a:ext cx="2281319" cy="1126709"/>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5.3</a:t>
          </a:r>
          <a:r>
            <a:rPr lang="it-IT" sz="1600" kern="1200" dirty="0">
              <a:latin typeface="Calibri" panose="020F0502020204030204" pitchFamily="34" charset="0"/>
              <a:cs typeface="Calibri" panose="020F0502020204030204" pitchFamily="34" charset="0"/>
            </a:rPr>
            <a:t>: Implicazioni finanziarie della tecnologia indossabile</a:t>
          </a:r>
          <a:endParaRPr lang="en-US" sz="1600" kern="1200" noProof="0" dirty="0">
            <a:solidFill>
              <a:schemeClr val="tx1"/>
            </a:solidFill>
            <a:latin typeface="Calibri" panose="020F0502020204030204" pitchFamily="34" charset="0"/>
            <a:cs typeface="Calibri" panose="020F0502020204030204" pitchFamily="34" charset="0"/>
          </a:endParaRPr>
        </a:p>
      </dsp:txBody>
      <dsp:txXfrm>
        <a:off x="4698258" y="3584060"/>
        <a:ext cx="2215319" cy="1060709"/>
      </dsp:txXfrm>
    </dsp:sp>
    <dsp:sp modelId="{9A8AF87E-9025-4BB9-9A52-0B15BED0B840}">
      <dsp:nvSpPr>
        <dsp:cNvPr id="0" name=""/>
        <dsp:cNvSpPr/>
      </dsp:nvSpPr>
      <dsp:spPr>
        <a:xfrm>
          <a:off x="7756673" y="2884"/>
          <a:ext cx="3010835" cy="1019902"/>
        </a:xfrm>
        <a:prstGeom prst="roundRect">
          <a:avLst>
            <a:gd name="adj" fmla="val 10000"/>
          </a:avLst>
        </a:prstGeom>
        <a:solidFill>
          <a:srgbClr val="93939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solidFill>
                <a:schemeClr val="tx1"/>
              </a:solidFill>
              <a:latin typeface="Calibri" panose="020F0502020204030204" pitchFamily="34" charset="0"/>
              <a:cs typeface="Calibri" panose="020F0502020204030204" pitchFamily="34" charset="0"/>
            </a:rPr>
            <a:t>Tema 6: Intelligenza artificiale nella valutazione del burnout: sfide, applicazioni e rischi</a:t>
          </a:r>
          <a:endParaRPr lang="en-US" sz="1600" b="1" kern="1200" noProof="0" dirty="0">
            <a:solidFill>
              <a:schemeClr val="tx1"/>
            </a:solidFill>
            <a:latin typeface="Calibri" panose="020F0502020204030204" pitchFamily="34" charset="0"/>
            <a:cs typeface="Calibri" panose="020F0502020204030204" pitchFamily="34" charset="0"/>
          </a:endParaRPr>
        </a:p>
      </dsp:txBody>
      <dsp:txXfrm>
        <a:off x="7786545" y="32756"/>
        <a:ext cx="2951091" cy="960158"/>
      </dsp:txXfrm>
    </dsp:sp>
    <dsp:sp modelId="{7A714DC6-379C-41A2-BBDA-F87D9ABF4E6A}">
      <dsp:nvSpPr>
        <dsp:cNvPr id="0" name=""/>
        <dsp:cNvSpPr/>
      </dsp:nvSpPr>
      <dsp:spPr>
        <a:xfrm>
          <a:off x="8057756" y="1022786"/>
          <a:ext cx="301083" cy="690169"/>
        </a:xfrm>
        <a:custGeom>
          <a:avLst/>
          <a:gdLst/>
          <a:ahLst/>
          <a:cxnLst/>
          <a:rect l="0" t="0" r="0" b="0"/>
          <a:pathLst>
            <a:path>
              <a:moveTo>
                <a:pt x="0" y="0"/>
              </a:moveTo>
              <a:lnTo>
                <a:pt x="0" y="690169"/>
              </a:lnTo>
              <a:lnTo>
                <a:pt x="301083" y="690169"/>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AE0AD7BE-3171-41B2-A97A-EBB64BE516AC}">
      <dsp:nvSpPr>
        <dsp:cNvPr id="0" name=""/>
        <dsp:cNvSpPr/>
      </dsp:nvSpPr>
      <dsp:spPr>
        <a:xfrm>
          <a:off x="8358840" y="1226244"/>
          <a:ext cx="2216174" cy="973424"/>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6.1</a:t>
          </a:r>
          <a:r>
            <a:rPr lang="it-IT" sz="1600" kern="1200" dirty="0">
              <a:latin typeface="Calibri" panose="020F0502020204030204" pitchFamily="34" charset="0"/>
              <a:cs typeface="Calibri" panose="020F0502020204030204" pitchFamily="34" charset="0"/>
            </a:rPr>
            <a:t>: Considerazioni pratiche sull’impiego dell’IA nella pratica clinica</a:t>
          </a:r>
          <a:endParaRPr lang="en-US" sz="1600" b="0" kern="1200" noProof="0" dirty="0">
            <a:solidFill>
              <a:schemeClr val="tx1"/>
            </a:solidFill>
            <a:latin typeface="Calibri" panose="020F0502020204030204" pitchFamily="34" charset="0"/>
            <a:cs typeface="Calibri" panose="020F0502020204030204" pitchFamily="34" charset="0"/>
          </a:endParaRPr>
        </a:p>
      </dsp:txBody>
      <dsp:txXfrm>
        <a:off x="8387351" y="1254755"/>
        <a:ext cx="2159152" cy="916402"/>
      </dsp:txXfrm>
    </dsp:sp>
    <dsp:sp modelId="{68FAC72C-8479-47C0-B674-C774FC26EB32}">
      <dsp:nvSpPr>
        <dsp:cNvPr id="0" name=""/>
        <dsp:cNvSpPr/>
      </dsp:nvSpPr>
      <dsp:spPr>
        <a:xfrm>
          <a:off x="8057756" y="1022786"/>
          <a:ext cx="301083" cy="1817306"/>
        </a:xfrm>
        <a:custGeom>
          <a:avLst/>
          <a:gdLst/>
          <a:ahLst/>
          <a:cxnLst/>
          <a:rect l="0" t="0" r="0" b="0"/>
          <a:pathLst>
            <a:path>
              <a:moveTo>
                <a:pt x="0" y="0"/>
              </a:moveTo>
              <a:lnTo>
                <a:pt x="0" y="1817306"/>
              </a:lnTo>
              <a:lnTo>
                <a:pt x="301083" y="1817306"/>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A5E7649C-9DFD-486B-BC18-4ACF9D5F9738}">
      <dsp:nvSpPr>
        <dsp:cNvPr id="0" name=""/>
        <dsp:cNvSpPr/>
      </dsp:nvSpPr>
      <dsp:spPr>
        <a:xfrm>
          <a:off x="8358840" y="2403126"/>
          <a:ext cx="2586448" cy="873933"/>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6.2</a:t>
          </a:r>
          <a:r>
            <a:rPr lang="it-IT" sz="1600" kern="1200" dirty="0">
              <a:latin typeface="Calibri" panose="020F0502020204030204" pitchFamily="34" charset="0"/>
              <a:cs typeface="Calibri" panose="020F0502020204030204" pitchFamily="34" charset="0"/>
            </a:rPr>
            <a:t>: Considerazioni etiche nell’utilizzo dell’IA</a:t>
          </a:r>
          <a:endParaRPr lang="en-US" sz="1600" b="0" kern="1200" noProof="0" dirty="0">
            <a:solidFill>
              <a:schemeClr val="tx1"/>
            </a:solidFill>
            <a:latin typeface="Calibri" panose="020F0502020204030204" pitchFamily="34" charset="0"/>
            <a:cs typeface="Calibri" panose="020F0502020204030204" pitchFamily="34" charset="0"/>
          </a:endParaRPr>
        </a:p>
      </dsp:txBody>
      <dsp:txXfrm>
        <a:off x="8384437" y="2428723"/>
        <a:ext cx="2535254" cy="822739"/>
      </dsp:txXfrm>
    </dsp:sp>
    <dsp:sp modelId="{6DC4F922-A77E-4DC4-BB80-58651696BBF7}">
      <dsp:nvSpPr>
        <dsp:cNvPr id="0" name=""/>
        <dsp:cNvSpPr/>
      </dsp:nvSpPr>
      <dsp:spPr>
        <a:xfrm>
          <a:off x="8057756" y="1022786"/>
          <a:ext cx="301083" cy="2923112"/>
        </a:xfrm>
        <a:custGeom>
          <a:avLst/>
          <a:gdLst/>
          <a:ahLst/>
          <a:cxnLst/>
          <a:rect l="0" t="0" r="0" b="0"/>
          <a:pathLst>
            <a:path>
              <a:moveTo>
                <a:pt x="0" y="0"/>
              </a:moveTo>
              <a:lnTo>
                <a:pt x="0" y="2923112"/>
              </a:lnTo>
              <a:lnTo>
                <a:pt x="301083" y="2923112"/>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A9FF124F-3E68-4D2D-9311-283B1302A188}">
      <dsp:nvSpPr>
        <dsp:cNvPr id="0" name=""/>
        <dsp:cNvSpPr/>
      </dsp:nvSpPr>
      <dsp:spPr>
        <a:xfrm>
          <a:off x="8358840" y="3480517"/>
          <a:ext cx="2802706" cy="930763"/>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it-IT" sz="1600" b="1" kern="1200" dirty="0">
              <a:latin typeface="Calibri" panose="020F0502020204030204" pitchFamily="34" charset="0"/>
              <a:cs typeface="Calibri" panose="020F0502020204030204" pitchFamily="34" charset="0"/>
            </a:rPr>
            <a:t>Sotto-tema 6.3</a:t>
          </a:r>
          <a:r>
            <a:rPr lang="it-IT" sz="1600" kern="1200" dirty="0">
              <a:latin typeface="Calibri" panose="020F0502020204030204" pitchFamily="34" charset="0"/>
              <a:cs typeface="Calibri" panose="020F0502020204030204" pitchFamily="34" charset="0"/>
            </a:rPr>
            <a:t>: Utilizzo dell’IA nell’analisi vocale e nell’integrazione multimodale</a:t>
          </a:r>
          <a:endParaRPr lang="en-US" sz="1600" b="0" kern="1200" noProof="0" dirty="0">
            <a:solidFill>
              <a:schemeClr val="tx1"/>
            </a:solidFill>
            <a:latin typeface="Calibri" panose="020F0502020204030204" pitchFamily="34" charset="0"/>
            <a:cs typeface="Calibri" panose="020F0502020204030204" pitchFamily="34" charset="0"/>
          </a:endParaRPr>
        </a:p>
      </dsp:txBody>
      <dsp:txXfrm>
        <a:off x="8386101" y="3507778"/>
        <a:ext cx="2748184" cy="876241"/>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B42000-4565-445E-994F-377A33284CC2}" type="datetimeFigureOut">
              <a:rPr lang="en-US" smtClean="0"/>
              <a:t>6/10/2025</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12FF9A-2AA7-4BE8-9FC8-D44D98D949CB}" type="slidenum">
              <a:rPr lang="en-US" smtClean="0"/>
              <a:t>‹#›</a:t>
            </a:fld>
            <a:endParaRPr lang="en-US"/>
          </a:p>
        </p:txBody>
      </p:sp>
    </p:spTree>
    <p:extLst>
      <p:ext uri="{BB962C8B-B14F-4D97-AF65-F5344CB8AC3E}">
        <p14:creationId xmlns:p14="http://schemas.microsoft.com/office/powerpoint/2010/main" val="13016163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D4D22-CDA2-9ED9-D5A2-1098F784B68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B2A3DC6-993B-0463-C0AD-F933B3997959}"/>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6437AD5-899E-B3CB-E4B3-967C7A04DDFF}"/>
              </a:ext>
            </a:extLst>
          </p:cNvPr>
          <p:cNvSpPr>
            <a:spLocks noGrp="1"/>
          </p:cNvSpPr>
          <p:nvPr>
            <p:ph type="body" idx="1"/>
          </p:nvPr>
        </p:nvSpPr>
        <p:spPr/>
        <p:txBody>
          <a:bodyPr/>
          <a:lstStyle/>
          <a:p>
            <a:r>
              <a:rPr lang="it-IT"/>
              <a:t>The sources </a:t>
            </a:r>
            <a:r>
              <a:rPr lang="it-IT" err="1"/>
              <a:t>discuss</a:t>
            </a:r>
            <a:r>
              <a:rPr lang="it-IT"/>
              <a:t> the </a:t>
            </a:r>
            <a:r>
              <a:rPr lang="it-IT" err="1"/>
              <a:t>investigation</a:t>
            </a:r>
            <a:r>
              <a:rPr lang="it-IT"/>
              <a:t> </a:t>
            </a:r>
            <a:r>
              <a:rPr lang="it-IT" err="1"/>
              <a:t>into</a:t>
            </a:r>
            <a:r>
              <a:rPr lang="it-IT"/>
              <a:t> </a:t>
            </a:r>
            <a:r>
              <a:rPr lang="it-IT" err="1"/>
              <a:t>biomarkers</a:t>
            </a:r>
            <a:r>
              <a:rPr lang="it-IT"/>
              <a:t> </a:t>
            </a:r>
            <a:r>
              <a:rPr lang="it-IT" err="1"/>
              <a:t>related</a:t>
            </a:r>
            <a:r>
              <a:rPr lang="it-IT"/>
              <a:t> to burnout, </a:t>
            </a:r>
            <a:r>
              <a:rPr lang="it-IT" err="1"/>
              <a:t>which</a:t>
            </a:r>
            <a:r>
              <a:rPr lang="it-IT"/>
              <a:t> </a:t>
            </a:r>
            <a:r>
              <a:rPr lang="it-IT" err="1"/>
              <a:t>falls</a:t>
            </a:r>
            <a:r>
              <a:rPr lang="it-IT"/>
              <a:t> under the </a:t>
            </a:r>
            <a:r>
              <a:rPr lang="it-IT" err="1"/>
              <a:t>category</a:t>
            </a:r>
            <a:r>
              <a:rPr lang="it-IT"/>
              <a:t> of studies </a:t>
            </a:r>
            <a:r>
              <a:rPr lang="it-IT" err="1"/>
              <a:t>focusing</a:t>
            </a:r>
            <a:r>
              <a:rPr lang="it-IT"/>
              <a:t> on the </a:t>
            </a:r>
            <a:r>
              <a:rPr lang="it-IT" err="1"/>
              <a:t>physiological</a:t>
            </a:r>
            <a:r>
              <a:rPr lang="it-IT"/>
              <a:t> </a:t>
            </a:r>
            <a:r>
              <a:rPr lang="it-IT" err="1"/>
              <a:t>processes</a:t>
            </a:r>
            <a:r>
              <a:rPr lang="it-IT"/>
              <a:t> </a:t>
            </a:r>
            <a:r>
              <a:rPr lang="it-IT" err="1"/>
              <a:t>underlying</a:t>
            </a:r>
            <a:r>
              <a:rPr lang="it-IT"/>
              <a:t> the syndrome</a:t>
            </a:r>
            <a:r>
              <a:rPr lang="it-IT" b="1"/>
              <a:t>1</a:t>
            </a:r>
            <a:r>
              <a:rPr lang="it-IT"/>
              <a:t>. </a:t>
            </a:r>
            <a:r>
              <a:rPr lang="it-IT" err="1"/>
              <a:t>These</a:t>
            </a:r>
            <a:r>
              <a:rPr lang="it-IT"/>
              <a:t> studies </a:t>
            </a:r>
            <a:r>
              <a:rPr lang="it-IT" err="1"/>
              <a:t>aim</a:t>
            </a:r>
            <a:r>
              <a:rPr lang="it-IT"/>
              <a:t> to </a:t>
            </a:r>
            <a:r>
              <a:rPr lang="it-IT" err="1"/>
              <a:t>identify</a:t>
            </a:r>
            <a:r>
              <a:rPr lang="it-IT"/>
              <a:t> </a:t>
            </a:r>
            <a:r>
              <a:rPr lang="it-IT" err="1"/>
              <a:t>biological</a:t>
            </a:r>
            <a:r>
              <a:rPr lang="it-IT"/>
              <a:t> markers to </a:t>
            </a:r>
            <a:r>
              <a:rPr lang="it-IT" err="1"/>
              <a:t>potentially</a:t>
            </a:r>
            <a:r>
              <a:rPr lang="it-IT"/>
              <a:t> </a:t>
            </a:r>
            <a:r>
              <a:rPr lang="it-IT" err="1"/>
              <a:t>improve</a:t>
            </a:r>
            <a:r>
              <a:rPr lang="it-IT"/>
              <a:t> </a:t>
            </a:r>
            <a:r>
              <a:rPr lang="it-IT" err="1"/>
              <a:t>diagnosis</a:t>
            </a:r>
            <a:r>
              <a:rPr lang="it-IT"/>
              <a:t> and treatment</a:t>
            </a:r>
            <a:r>
              <a:rPr lang="it-IT" b="1"/>
              <a:t>1</a:t>
            </a:r>
            <a:r>
              <a:rPr lang="it-IT"/>
              <a:t>. </a:t>
            </a:r>
            <a:r>
              <a:rPr lang="it-IT" err="1"/>
              <a:t>Examples</a:t>
            </a:r>
            <a:r>
              <a:rPr lang="it-IT"/>
              <a:t> </a:t>
            </a:r>
            <a:r>
              <a:rPr lang="it-IT" err="1"/>
              <a:t>mentioned</a:t>
            </a:r>
            <a:r>
              <a:rPr lang="it-IT"/>
              <a:t> include </a:t>
            </a:r>
            <a:r>
              <a:rPr lang="it-IT" err="1"/>
              <a:t>autonomic</a:t>
            </a:r>
            <a:r>
              <a:rPr lang="it-IT"/>
              <a:t> </a:t>
            </a:r>
            <a:r>
              <a:rPr lang="it-IT" err="1"/>
              <a:t>nervous</a:t>
            </a:r>
            <a:r>
              <a:rPr lang="it-IT"/>
              <a:t> system </a:t>
            </a:r>
            <a:r>
              <a:rPr lang="it-IT" err="1"/>
              <a:t>activation</a:t>
            </a:r>
            <a:r>
              <a:rPr lang="it-IT"/>
              <a:t>, </a:t>
            </a:r>
            <a:r>
              <a:rPr lang="it-IT" err="1"/>
              <a:t>changes</a:t>
            </a:r>
            <a:r>
              <a:rPr lang="it-IT"/>
              <a:t> in </a:t>
            </a:r>
            <a:r>
              <a:rPr lang="it-IT" err="1"/>
              <a:t>cortisol</a:t>
            </a:r>
            <a:r>
              <a:rPr lang="it-IT"/>
              <a:t> levels, immune </a:t>
            </a:r>
            <a:r>
              <a:rPr lang="it-IT" err="1"/>
              <a:t>functions</a:t>
            </a:r>
            <a:r>
              <a:rPr lang="it-IT"/>
              <a:t>, endocrine functions</a:t>
            </a:r>
            <a:r>
              <a:rPr lang="it-IT" b="1"/>
              <a:t>2</a:t>
            </a:r>
            <a:r>
              <a:rPr lang="it-IT"/>
              <a:t>, </a:t>
            </a:r>
            <a:r>
              <a:rPr lang="it-IT" err="1"/>
              <a:t>metabolic</a:t>
            </a:r>
            <a:r>
              <a:rPr lang="it-IT"/>
              <a:t> processes</a:t>
            </a:r>
            <a:r>
              <a:rPr lang="it-IT" b="1"/>
              <a:t>3</a:t>
            </a:r>
            <a:r>
              <a:rPr lang="it-IT"/>
              <a:t>, and brain activity</a:t>
            </a:r>
            <a:r>
              <a:rPr lang="it-IT" b="1"/>
              <a:t>1</a:t>
            </a:r>
            <a:r>
              <a:rPr lang="it-IT"/>
              <a:t>.</a:t>
            </a:r>
          </a:p>
          <a:p>
            <a:r>
              <a:rPr lang="it-IT"/>
              <a:t>•</a:t>
            </a:r>
            <a:endParaRPr lang="en-US"/>
          </a:p>
          <a:p>
            <a:r>
              <a:rPr lang="it-IT" err="1"/>
              <a:t>However</a:t>
            </a:r>
            <a:r>
              <a:rPr lang="it-IT"/>
              <a:t>, the </a:t>
            </a:r>
            <a:r>
              <a:rPr lang="it-IT" err="1"/>
              <a:t>research</a:t>
            </a:r>
            <a:r>
              <a:rPr lang="it-IT"/>
              <a:t> on </a:t>
            </a:r>
            <a:r>
              <a:rPr lang="it-IT" err="1"/>
              <a:t>these</a:t>
            </a:r>
            <a:r>
              <a:rPr lang="it-IT"/>
              <a:t> </a:t>
            </a:r>
            <a:r>
              <a:rPr lang="it-IT" err="1"/>
              <a:t>correlates</a:t>
            </a:r>
            <a:r>
              <a:rPr lang="it-IT"/>
              <a:t> </a:t>
            </a:r>
            <a:r>
              <a:rPr lang="it-IT" err="1"/>
              <a:t>is</a:t>
            </a:r>
            <a:r>
              <a:rPr lang="it-IT"/>
              <a:t> </a:t>
            </a:r>
            <a:r>
              <a:rPr lang="it-IT" err="1"/>
              <a:t>considered</a:t>
            </a:r>
            <a:r>
              <a:rPr lang="it-IT"/>
              <a:t> </a:t>
            </a:r>
            <a:r>
              <a:rPr lang="it-IT" b="1"/>
              <a:t>"underdeveloped"2</a:t>
            </a:r>
            <a:r>
              <a:rPr lang="it-IT"/>
              <a:t>. </a:t>
            </a:r>
            <a:r>
              <a:rPr lang="it-IT" err="1"/>
              <a:t>Only</a:t>
            </a:r>
            <a:r>
              <a:rPr lang="it-IT"/>
              <a:t> a "</a:t>
            </a:r>
            <a:r>
              <a:rPr lang="it-IT" err="1"/>
              <a:t>very</a:t>
            </a:r>
            <a:r>
              <a:rPr lang="it-IT"/>
              <a:t> small </a:t>
            </a:r>
            <a:r>
              <a:rPr lang="it-IT" err="1"/>
              <a:t>number</a:t>
            </a:r>
            <a:r>
              <a:rPr lang="it-IT"/>
              <a:t> of studies"</a:t>
            </a:r>
            <a:r>
              <a:rPr lang="it-IT" b="1"/>
              <a:t>4</a:t>
            </a:r>
            <a:r>
              <a:rPr lang="it-IT"/>
              <a:t> </a:t>
            </a:r>
            <a:r>
              <a:rPr lang="it-IT" err="1"/>
              <a:t>endeavor</a:t>
            </a:r>
            <a:r>
              <a:rPr lang="it-IT"/>
              <a:t> to </a:t>
            </a:r>
            <a:r>
              <a:rPr lang="it-IT" err="1"/>
              <a:t>identify</a:t>
            </a:r>
            <a:r>
              <a:rPr lang="it-IT"/>
              <a:t> </a:t>
            </a:r>
            <a:r>
              <a:rPr lang="it-IT" err="1"/>
              <a:t>biomarkers</a:t>
            </a:r>
            <a:r>
              <a:rPr lang="it-IT"/>
              <a:t> </a:t>
            </a:r>
            <a:r>
              <a:rPr lang="it-IT" err="1"/>
              <a:t>that</a:t>
            </a:r>
            <a:r>
              <a:rPr lang="it-IT"/>
              <a:t> </a:t>
            </a:r>
            <a:r>
              <a:rPr lang="it-IT" err="1"/>
              <a:t>could</a:t>
            </a:r>
            <a:r>
              <a:rPr lang="it-IT"/>
              <a:t> help </a:t>
            </a:r>
            <a:r>
              <a:rPr lang="it-IT" err="1"/>
              <a:t>define</a:t>
            </a:r>
            <a:r>
              <a:rPr lang="it-IT"/>
              <a:t> or </a:t>
            </a:r>
            <a:r>
              <a:rPr lang="it-IT" err="1"/>
              <a:t>diagnose</a:t>
            </a:r>
            <a:r>
              <a:rPr lang="it-IT"/>
              <a:t> burnout</a:t>
            </a:r>
            <a:r>
              <a:rPr lang="it-IT" b="1"/>
              <a:t>4</a:t>
            </a:r>
            <a:r>
              <a:rPr lang="it-IT"/>
              <a:t>.</a:t>
            </a:r>
            <a:endParaRPr lang="en-US"/>
          </a:p>
          <a:p>
            <a:r>
              <a:rPr lang="it-IT"/>
              <a:t>•</a:t>
            </a:r>
            <a:endParaRPr lang="en-US"/>
          </a:p>
          <a:p>
            <a:r>
              <a:rPr lang="it-IT"/>
              <a:t>The sources state </a:t>
            </a:r>
            <a:r>
              <a:rPr lang="it-IT" err="1"/>
              <a:t>that</a:t>
            </a:r>
            <a:r>
              <a:rPr lang="it-IT"/>
              <a:t> </a:t>
            </a:r>
            <a:r>
              <a:rPr lang="it-IT" err="1"/>
              <a:t>it</a:t>
            </a:r>
            <a:r>
              <a:rPr lang="it-IT"/>
              <a:t> </a:t>
            </a:r>
            <a:r>
              <a:rPr lang="it-IT" err="1"/>
              <a:t>is</a:t>
            </a:r>
            <a:r>
              <a:rPr lang="it-IT"/>
              <a:t> </a:t>
            </a:r>
            <a:r>
              <a:rPr lang="it-IT" b="1" err="1"/>
              <a:t>difficult</a:t>
            </a:r>
            <a:r>
              <a:rPr lang="it-IT" b="1"/>
              <a:t> to </a:t>
            </a:r>
            <a:r>
              <a:rPr lang="it-IT" b="1" err="1"/>
              <a:t>draw</a:t>
            </a:r>
            <a:r>
              <a:rPr lang="it-IT" b="1"/>
              <a:t> </a:t>
            </a:r>
            <a:r>
              <a:rPr lang="it-IT" b="1" err="1"/>
              <a:t>any</a:t>
            </a:r>
            <a:r>
              <a:rPr lang="it-IT" b="1"/>
              <a:t> "</a:t>
            </a:r>
            <a:r>
              <a:rPr lang="it-IT" b="1" err="1"/>
              <a:t>firm</a:t>
            </a:r>
            <a:r>
              <a:rPr lang="it-IT" b="1"/>
              <a:t> </a:t>
            </a:r>
            <a:r>
              <a:rPr lang="it-IT" b="1" err="1"/>
              <a:t>conclusions</a:t>
            </a:r>
            <a:r>
              <a:rPr lang="it-IT" b="1"/>
              <a:t>"</a:t>
            </a:r>
            <a:r>
              <a:rPr lang="it-IT"/>
              <a:t> from the </a:t>
            </a:r>
            <a:r>
              <a:rPr lang="it-IT" err="1"/>
              <a:t>existing</a:t>
            </a:r>
            <a:r>
              <a:rPr lang="it-IT"/>
              <a:t> </a:t>
            </a:r>
            <a:r>
              <a:rPr lang="it-IT" err="1"/>
              <a:t>research</a:t>
            </a:r>
            <a:r>
              <a:rPr lang="it-IT"/>
              <a:t> on biomarkers</a:t>
            </a:r>
            <a:r>
              <a:rPr lang="it-IT" b="1"/>
              <a:t>2...</a:t>
            </a:r>
            <a:r>
              <a:rPr lang="it-IT"/>
              <a:t>.</a:t>
            </a:r>
            <a:endParaRPr lang="en-US"/>
          </a:p>
          <a:p>
            <a:r>
              <a:rPr lang="it-IT"/>
              <a:t>•</a:t>
            </a:r>
            <a:endParaRPr lang="en-US"/>
          </a:p>
          <a:p>
            <a:r>
              <a:rPr lang="it-IT"/>
              <a:t>The </a:t>
            </a:r>
            <a:r>
              <a:rPr lang="it-IT" err="1"/>
              <a:t>reasons</a:t>
            </a:r>
            <a:r>
              <a:rPr lang="it-IT"/>
              <a:t> for </a:t>
            </a:r>
            <a:r>
              <a:rPr lang="it-IT" err="1"/>
              <a:t>this</a:t>
            </a:r>
            <a:r>
              <a:rPr lang="it-IT"/>
              <a:t> </a:t>
            </a:r>
            <a:r>
              <a:rPr lang="it-IT" err="1"/>
              <a:t>difficulty</a:t>
            </a:r>
            <a:r>
              <a:rPr lang="it-IT"/>
              <a:t> and </a:t>
            </a:r>
            <a:r>
              <a:rPr lang="it-IT" err="1"/>
              <a:t>why</a:t>
            </a:r>
            <a:r>
              <a:rPr lang="it-IT"/>
              <a:t> </a:t>
            </a:r>
            <a:r>
              <a:rPr lang="it-IT" err="1"/>
              <a:t>biomarkers</a:t>
            </a:r>
            <a:r>
              <a:rPr lang="it-IT"/>
              <a:t> are </a:t>
            </a:r>
            <a:r>
              <a:rPr lang="it-IT" b="1" err="1"/>
              <a:t>not</a:t>
            </a:r>
            <a:r>
              <a:rPr lang="it-IT" b="1"/>
              <a:t> </a:t>
            </a:r>
            <a:r>
              <a:rPr lang="it-IT" b="1" err="1"/>
              <a:t>currently</a:t>
            </a:r>
            <a:r>
              <a:rPr lang="it-IT" b="1"/>
              <a:t> </a:t>
            </a:r>
            <a:r>
              <a:rPr lang="it-IT" b="1" err="1"/>
              <a:t>used</a:t>
            </a:r>
            <a:r>
              <a:rPr lang="it-IT" b="1"/>
              <a:t> for </a:t>
            </a:r>
            <a:r>
              <a:rPr lang="it-IT" b="1" err="1"/>
              <a:t>formal</a:t>
            </a:r>
            <a:r>
              <a:rPr lang="it-IT" b="1"/>
              <a:t> </a:t>
            </a:r>
            <a:r>
              <a:rPr lang="it-IT" b="1" err="1"/>
              <a:t>diagnosis</a:t>
            </a:r>
            <a:r>
              <a:rPr lang="it-IT"/>
              <a:t> are </a:t>
            </a:r>
            <a:r>
              <a:rPr lang="it-IT" err="1"/>
              <a:t>primarily</a:t>
            </a:r>
            <a:r>
              <a:rPr lang="it-IT"/>
              <a:t> </a:t>
            </a:r>
            <a:r>
              <a:rPr lang="it-IT" err="1"/>
              <a:t>tied</a:t>
            </a:r>
            <a:r>
              <a:rPr lang="it-IT"/>
              <a:t> to the </a:t>
            </a:r>
            <a:r>
              <a:rPr lang="it-IT" err="1"/>
              <a:t>fundamental</a:t>
            </a:r>
            <a:r>
              <a:rPr lang="it-IT"/>
              <a:t> challenges in burnout </a:t>
            </a:r>
            <a:r>
              <a:rPr lang="it-IT" err="1"/>
              <a:t>research</a:t>
            </a:r>
            <a:r>
              <a:rPr lang="it-IT"/>
              <a:t> </a:t>
            </a:r>
            <a:r>
              <a:rPr lang="it-IT" err="1"/>
              <a:t>itself</a:t>
            </a:r>
            <a:r>
              <a:rPr lang="it-IT"/>
              <a:t>:</a:t>
            </a:r>
            <a:endParaRPr lang="en-US"/>
          </a:p>
          <a:p>
            <a:r>
              <a:rPr lang="it-IT"/>
              <a:t>◦</a:t>
            </a:r>
            <a:endParaRPr lang="en-US"/>
          </a:p>
          <a:p>
            <a:r>
              <a:rPr lang="it-IT" err="1"/>
              <a:t>There</a:t>
            </a:r>
            <a:r>
              <a:rPr lang="it-IT"/>
              <a:t> </a:t>
            </a:r>
            <a:r>
              <a:rPr lang="it-IT" err="1"/>
              <a:t>is</a:t>
            </a:r>
            <a:r>
              <a:rPr lang="it-IT"/>
              <a:t> a </a:t>
            </a:r>
            <a:r>
              <a:rPr lang="it-IT" b="1" err="1"/>
              <a:t>lack</a:t>
            </a:r>
            <a:r>
              <a:rPr lang="it-IT" b="1"/>
              <a:t> of </a:t>
            </a:r>
            <a:r>
              <a:rPr lang="it-IT" b="1" err="1"/>
              <a:t>conceptual</a:t>
            </a:r>
            <a:r>
              <a:rPr lang="it-IT" b="1"/>
              <a:t> </a:t>
            </a:r>
            <a:r>
              <a:rPr lang="it-IT" b="1" err="1"/>
              <a:t>clarity</a:t>
            </a:r>
            <a:r>
              <a:rPr lang="it-IT" b="1"/>
              <a:t> and consensus</a:t>
            </a:r>
            <a:r>
              <a:rPr lang="it-IT"/>
              <a:t> on the </a:t>
            </a:r>
            <a:r>
              <a:rPr lang="it-IT" err="1"/>
              <a:t>definition</a:t>
            </a:r>
            <a:r>
              <a:rPr lang="it-IT"/>
              <a:t> and </a:t>
            </a:r>
            <a:r>
              <a:rPr lang="it-IT" err="1"/>
              <a:t>measurement</a:t>
            </a:r>
            <a:r>
              <a:rPr lang="it-IT"/>
              <a:t> of burnout</a:t>
            </a:r>
            <a:r>
              <a:rPr lang="it-IT" b="1"/>
              <a:t>2...</a:t>
            </a:r>
            <a:r>
              <a:rPr lang="it-IT"/>
              <a:t>. </a:t>
            </a:r>
            <a:r>
              <a:rPr lang="it-IT" err="1"/>
              <a:t>This</a:t>
            </a:r>
            <a:r>
              <a:rPr lang="it-IT"/>
              <a:t> </a:t>
            </a:r>
            <a:r>
              <a:rPr lang="it-IT" err="1"/>
              <a:t>means</a:t>
            </a:r>
            <a:r>
              <a:rPr lang="it-IT"/>
              <a:t> </a:t>
            </a:r>
            <a:r>
              <a:rPr lang="it-IT" err="1"/>
              <a:t>researchers</a:t>
            </a:r>
            <a:r>
              <a:rPr lang="it-IT"/>
              <a:t> </a:t>
            </a:r>
            <a:r>
              <a:rPr lang="it-IT" err="1"/>
              <a:t>might</a:t>
            </a:r>
            <a:r>
              <a:rPr lang="it-IT"/>
              <a:t> be </a:t>
            </a:r>
            <a:r>
              <a:rPr lang="it-IT" err="1"/>
              <a:t>studying</a:t>
            </a:r>
            <a:r>
              <a:rPr lang="it-IT"/>
              <a:t> </a:t>
            </a:r>
            <a:r>
              <a:rPr lang="it-IT" err="1"/>
              <a:t>different</a:t>
            </a:r>
            <a:r>
              <a:rPr lang="it-IT"/>
              <a:t> </a:t>
            </a:r>
            <a:r>
              <a:rPr lang="it-IT" err="1"/>
              <a:t>phenomena</a:t>
            </a:r>
            <a:r>
              <a:rPr lang="it-IT"/>
              <a:t>, </a:t>
            </a:r>
            <a:r>
              <a:rPr lang="it-IT" err="1"/>
              <a:t>even</a:t>
            </a:r>
            <a:r>
              <a:rPr lang="it-IT"/>
              <a:t> </a:t>
            </a:r>
            <a:r>
              <a:rPr lang="it-IT" err="1"/>
              <a:t>when</a:t>
            </a:r>
            <a:r>
              <a:rPr lang="it-IT"/>
              <a:t> </a:t>
            </a:r>
            <a:r>
              <a:rPr lang="it-IT" err="1"/>
              <a:t>looking</a:t>
            </a:r>
            <a:r>
              <a:rPr lang="it-IT"/>
              <a:t> for </a:t>
            </a:r>
            <a:r>
              <a:rPr lang="it-IT" err="1"/>
              <a:t>biological</a:t>
            </a:r>
            <a:r>
              <a:rPr lang="it-IT"/>
              <a:t> correlates</a:t>
            </a:r>
            <a:r>
              <a:rPr lang="it-IT" b="1"/>
              <a:t>5...</a:t>
            </a:r>
            <a:r>
              <a:rPr lang="it-IT"/>
              <a:t>.</a:t>
            </a:r>
            <a:endParaRPr lang="en-US"/>
          </a:p>
          <a:p>
            <a:r>
              <a:rPr lang="it-IT"/>
              <a:t>◦</a:t>
            </a:r>
            <a:endParaRPr lang="en-US"/>
          </a:p>
          <a:p>
            <a:r>
              <a:rPr lang="it-IT"/>
              <a:t>Studies </a:t>
            </a:r>
            <a:r>
              <a:rPr lang="it-IT" err="1"/>
              <a:t>attempting</a:t>
            </a:r>
            <a:r>
              <a:rPr lang="it-IT"/>
              <a:t> to </a:t>
            </a:r>
            <a:r>
              <a:rPr lang="it-IT" err="1"/>
              <a:t>identify</a:t>
            </a:r>
            <a:r>
              <a:rPr lang="it-IT"/>
              <a:t> </a:t>
            </a:r>
            <a:r>
              <a:rPr lang="it-IT" err="1"/>
              <a:t>biomarkers</a:t>
            </a:r>
            <a:r>
              <a:rPr lang="it-IT"/>
              <a:t> </a:t>
            </a:r>
            <a:r>
              <a:rPr lang="it-IT" err="1"/>
              <a:t>often</a:t>
            </a:r>
            <a:r>
              <a:rPr lang="it-IT"/>
              <a:t> </a:t>
            </a:r>
            <a:r>
              <a:rPr lang="it-IT" err="1"/>
              <a:t>rely</a:t>
            </a:r>
            <a:r>
              <a:rPr lang="it-IT"/>
              <a:t> on </a:t>
            </a:r>
            <a:r>
              <a:rPr lang="it-IT" err="1"/>
              <a:t>classifying</a:t>
            </a:r>
            <a:r>
              <a:rPr lang="it-IT"/>
              <a:t> </a:t>
            </a:r>
            <a:r>
              <a:rPr lang="it-IT" err="1"/>
              <a:t>participants</a:t>
            </a:r>
            <a:r>
              <a:rPr lang="it-IT"/>
              <a:t> </a:t>
            </a:r>
            <a:r>
              <a:rPr lang="it-IT" err="1"/>
              <a:t>as</a:t>
            </a:r>
            <a:r>
              <a:rPr lang="it-IT"/>
              <a:t> </a:t>
            </a:r>
            <a:r>
              <a:rPr lang="it-IT" err="1"/>
              <a:t>having</a:t>
            </a:r>
            <a:r>
              <a:rPr lang="it-IT"/>
              <a:t> burnout </a:t>
            </a:r>
            <a:r>
              <a:rPr lang="it-IT" err="1"/>
              <a:t>using</a:t>
            </a:r>
            <a:r>
              <a:rPr lang="it-IT"/>
              <a:t> </a:t>
            </a:r>
            <a:r>
              <a:rPr lang="it-IT" err="1"/>
              <a:t>existing</a:t>
            </a:r>
            <a:r>
              <a:rPr lang="it-IT"/>
              <a:t> </a:t>
            </a:r>
            <a:r>
              <a:rPr lang="it-IT" err="1"/>
              <a:t>questionnaires</a:t>
            </a:r>
            <a:r>
              <a:rPr lang="it-IT"/>
              <a:t> (like the MBI)</a:t>
            </a:r>
            <a:r>
              <a:rPr lang="it-IT" b="1"/>
              <a:t>1...</a:t>
            </a:r>
            <a:r>
              <a:rPr lang="it-IT"/>
              <a:t>. </a:t>
            </a:r>
            <a:r>
              <a:rPr lang="it-IT" err="1"/>
              <a:t>However</a:t>
            </a:r>
            <a:r>
              <a:rPr lang="it-IT"/>
              <a:t>, </a:t>
            </a:r>
            <a:r>
              <a:rPr lang="it-IT" err="1"/>
              <a:t>these</a:t>
            </a:r>
            <a:r>
              <a:rPr lang="it-IT"/>
              <a:t> </a:t>
            </a:r>
            <a:r>
              <a:rPr lang="it-IT" err="1"/>
              <a:t>questionnaires</a:t>
            </a:r>
            <a:r>
              <a:rPr lang="it-IT"/>
              <a:t> </a:t>
            </a:r>
            <a:r>
              <a:rPr lang="it-IT" err="1"/>
              <a:t>have</a:t>
            </a:r>
            <a:r>
              <a:rPr lang="it-IT"/>
              <a:t> </a:t>
            </a:r>
            <a:r>
              <a:rPr lang="it-IT" err="1"/>
              <a:t>limitations</a:t>
            </a:r>
            <a:r>
              <a:rPr lang="it-IT"/>
              <a:t>, and </a:t>
            </a:r>
            <a:r>
              <a:rPr lang="it-IT" err="1"/>
              <a:t>there's</a:t>
            </a:r>
            <a:r>
              <a:rPr lang="it-IT"/>
              <a:t> no consensus on </a:t>
            </a:r>
            <a:r>
              <a:rPr lang="it-IT" err="1"/>
              <a:t>cut</a:t>
            </a:r>
            <a:r>
              <a:rPr lang="it-IT"/>
              <a:t>-off points for diagnosis</a:t>
            </a:r>
            <a:r>
              <a:rPr lang="it-IT" b="1"/>
              <a:t>7...</a:t>
            </a:r>
            <a:r>
              <a:rPr lang="it-IT"/>
              <a:t>. </a:t>
            </a:r>
            <a:r>
              <a:rPr lang="it-IT" err="1"/>
              <a:t>This</a:t>
            </a:r>
            <a:r>
              <a:rPr lang="it-IT"/>
              <a:t> makes </a:t>
            </a:r>
            <a:r>
              <a:rPr lang="it-IT" err="1"/>
              <a:t>it</a:t>
            </a:r>
            <a:r>
              <a:rPr lang="it-IT"/>
              <a:t> </a:t>
            </a:r>
            <a:r>
              <a:rPr lang="it-IT" err="1"/>
              <a:t>challenging</a:t>
            </a:r>
            <a:r>
              <a:rPr lang="it-IT"/>
              <a:t> to </a:t>
            </a:r>
            <a:r>
              <a:rPr lang="it-IT" b="1" err="1"/>
              <a:t>clearly</a:t>
            </a:r>
            <a:r>
              <a:rPr lang="it-IT" b="1"/>
              <a:t> </a:t>
            </a:r>
            <a:r>
              <a:rPr lang="it-IT" b="1" err="1"/>
              <a:t>identify</a:t>
            </a:r>
            <a:r>
              <a:rPr lang="it-IT" b="1"/>
              <a:t> </a:t>
            </a:r>
            <a:r>
              <a:rPr lang="it-IT" b="1" err="1"/>
              <a:t>homogeneous</a:t>
            </a:r>
            <a:r>
              <a:rPr lang="it-IT" b="1"/>
              <a:t> "burnout patients"5</a:t>
            </a:r>
            <a:r>
              <a:rPr lang="it-IT"/>
              <a:t> </a:t>
            </a:r>
            <a:r>
              <a:rPr lang="it-IT" err="1"/>
              <a:t>distinct</a:t>
            </a:r>
            <a:r>
              <a:rPr lang="it-IT"/>
              <a:t> from </a:t>
            </a:r>
            <a:r>
              <a:rPr lang="it-IT" err="1"/>
              <a:t>healthy</a:t>
            </a:r>
            <a:r>
              <a:rPr lang="it-IT"/>
              <a:t> </a:t>
            </a:r>
            <a:r>
              <a:rPr lang="it-IT" err="1"/>
              <a:t>individuals</a:t>
            </a:r>
            <a:r>
              <a:rPr lang="it-IT"/>
              <a:t> or </a:t>
            </a:r>
            <a:r>
              <a:rPr lang="it-IT" err="1"/>
              <a:t>those</a:t>
            </a:r>
            <a:r>
              <a:rPr lang="it-IT"/>
              <a:t> with </a:t>
            </a:r>
            <a:r>
              <a:rPr lang="it-IT" err="1"/>
              <a:t>other</a:t>
            </a:r>
            <a:r>
              <a:rPr lang="it-IT"/>
              <a:t> </a:t>
            </a:r>
            <a:r>
              <a:rPr lang="it-IT" err="1"/>
              <a:t>conditions</a:t>
            </a:r>
            <a:r>
              <a:rPr lang="it-IT"/>
              <a:t> like depression</a:t>
            </a:r>
            <a:r>
              <a:rPr lang="it-IT" b="1"/>
              <a:t>5</a:t>
            </a:r>
            <a:r>
              <a:rPr lang="it-IT"/>
              <a:t>.</a:t>
            </a:r>
            <a:endParaRPr lang="en-US"/>
          </a:p>
          <a:p>
            <a:r>
              <a:rPr lang="it-IT"/>
              <a:t>◦</a:t>
            </a:r>
            <a:endParaRPr lang="en-US"/>
          </a:p>
          <a:p>
            <a:r>
              <a:rPr lang="it-IT" err="1"/>
              <a:t>There</a:t>
            </a:r>
            <a:r>
              <a:rPr lang="it-IT"/>
              <a:t> </a:t>
            </a:r>
            <a:r>
              <a:rPr lang="it-IT" err="1"/>
              <a:t>is</a:t>
            </a:r>
            <a:r>
              <a:rPr lang="it-IT"/>
              <a:t> </a:t>
            </a:r>
            <a:r>
              <a:rPr lang="it-IT" b="1" err="1"/>
              <a:t>variability</a:t>
            </a:r>
            <a:r>
              <a:rPr lang="it-IT" b="1"/>
              <a:t> in </a:t>
            </a:r>
            <a:r>
              <a:rPr lang="it-IT" b="1" err="1"/>
              <a:t>results</a:t>
            </a:r>
            <a:r>
              <a:rPr lang="it-IT"/>
              <a:t> </a:t>
            </a:r>
            <a:r>
              <a:rPr lang="it-IT" err="1"/>
              <a:t>across</a:t>
            </a:r>
            <a:r>
              <a:rPr lang="it-IT"/>
              <a:t> </a:t>
            </a:r>
            <a:r>
              <a:rPr lang="it-IT" err="1"/>
              <a:t>different</a:t>
            </a:r>
            <a:r>
              <a:rPr lang="it-IT"/>
              <a:t> </a:t>
            </a:r>
            <a:r>
              <a:rPr lang="it-IT" err="1"/>
              <a:t>populations</a:t>
            </a:r>
            <a:r>
              <a:rPr lang="it-IT"/>
              <a:t> and studies</a:t>
            </a:r>
            <a:r>
              <a:rPr lang="it-IT" b="1"/>
              <a:t>2</a:t>
            </a:r>
            <a:r>
              <a:rPr lang="it-IT"/>
              <a:t>.</a:t>
            </a:r>
            <a:endParaRPr lang="en-US"/>
          </a:p>
          <a:p>
            <a:r>
              <a:rPr lang="it-IT"/>
              <a:t>◦</a:t>
            </a:r>
            <a:endParaRPr lang="en-US"/>
          </a:p>
          <a:p>
            <a:r>
              <a:rPr lang="it-IT" err="1"/>
              <a:t>Most</a:t>
            </a:r>
            <a:r>
              <a:rPr lang="it-IT"/>
              <a:t> studies are </a:t>
            </a:r>
            <a:r>
              <a:rPr lang="it-IT" b="1" err="1"/>
              <a:t>predominantly</a:t>
            </a:r>
            <a:r>
              <a:rPr lang="it-IT" b="1"/>
              <a:t> cross-sectional2</a:t>
            </a:r>
            <a:r>
              <a:rPr lang="it-IT"/>
              <a:t>, </a:t>
            </a:r>
            <a:r>
              <a:rPr lang="it-IT" err="1"/>
              <a:t>while</a:t>
            </a:r>
            <a:r>
              <a:rPr lang="it-IT"/>
              <a:t> </a:t>
            </a:r>
            <a:r>
              <a:rPr lang="it-IT" err="1"/>
              <a:t>longitudinal</a:t>
            </a:r>
            <a:r>
              <a:rPr lang="it-IT"/>
              <a:t> studies </a:t>
            </a:r>
            <a:r>
              <a:rPr lang="it-IT" err="1"/>
              <a:t>would</a:t>
            </a:r>
            <a:r>
              <a:rPr lang="it-IT"/>
              <a:t> be </a:t>
            </a:r>
            <a:r>
              <a:rPr lang="it-IT" err="1"/>
              <a:t>necessary</a:t>
            </a:r>
            <a:r>
              <a:rPr lang="it-IT"/>
              <a:t> to determine </a:t>
            </a:r>
            <a:r>
              <a:rPr lang="it-IT" err="1"/>
              <a:t>biomarkers</a:t>
            </a:r>
            <a:r>
              <a:rPr lang="it-IT"/>
              <a:t> </a:t>
            </a:r>
            <a:r>
              <a:rPr lang="it-IT" err="1"/>
              <a:t>that</a:t>
            </a:r>
            <a:r>
              <a:rPr lang="it-IT"/>
              <a:t> </a:t>
            </a:r>
            <a:r>
              <a:rPr lang="it-IT" err="1"/>
              <a:t>could</a:t>
            </a:r>
            <a:r>
              <a:rPr lang="it-IT"/>
              <a:t> </a:t>
            </a:r>
            <a:r>
              <a:rPr lang="it-IT" err="1"/>
              <a:t>differentiate</a:t>
            </a:r>
            <a:r>
              <a:rPr lang="it-IT"/>
              <a:t> burnout from </a:t>
            </a:r>
            <a:r>
              <a:rPr lang="it-IT" err="1"/>
              <a:t>other</a:t>
            </a:r>
            <a:r>
              <a:rPr lang="it-IT"/>
              <a:t> </a:t>
            </a:r>
            <a:r>
              <a:rPr lang="it-IT" err="1"/>
              <a:t>well-established</a:t>
            </a:r>
            <a:r>
              <a:rPr lang="it-IT"/>
              <a:t> </a:t>
            </a:r>
            <a:r>
              <a:rPr lang="it-IT" err="1"/>
              <a:t>mental</a:t>
            </a:r>
            <a:r>
              <a:rPr lang="it-IT"/>
              <a:t> disorders</a:t>
            </a:r>
            <a:r>
              <a:rPr lang="it-IT" b="1"/>
              <a:t>2...</a:t>
            </a:r>
            <a:r>
              <a:rPr lang="it-IT"/>
              <a:t>.</a:t>
            </a:r>
            <a:endParaRPr lang="en-US"/>
          </a:p>
          <a:p>
            <a:r>
              <a:rPr lang="it-IT"/>
              <a:t>◦</a:t>
            </a:r>
            <a:endParaRPr lang="en-US"/>
          </a:p>
          <a:p>
            <a:r>
              <a:rPr lang="it-IT"/>
              <a:t>Some studies show </a:t>
            </a:r>
            <a:r>
              <a:rPr lang="it-IT" err="1"/>
              <a:t>potential</a:t>
            </a:r>
            <a:r>
              <a:rPr lang="it-IT"/>
              <a:t> </a:t>
            </a:r>
            <a:r>
              <a:rPr lang="it-IT" err="1"/>
              <a:t>distinctions</a:t>
            </a:r>
            <a:r>
              <a:rPr lang="it-IT"/>
              <a:t> in </a:t>
            </a:r>
            <a:r>
              <a:rPr lang="it-IT" err="1"/>
              <a:t>biological</a:t>
            </a:r>
            <a:r>
              <a:rPr lang="it-IT"/>
              <a:t> </a:t>
            </a:r>
            <a:r>
              <a:rPr lang="it-IT" err="1"/>
              <a:t>changes</a:t>
            </a:r>
            <a:r>
              <a:rPr lang="it-IT"/>
              <a:t> </a:t>
            </a:r>
            <a:r>
              <a:rPr lang="it-IT" err="1"/>
              <a:t>compared</a:t>
            </a:r>
            <a:r>
              <a:rPr lang="it-IT"/>
              <a:t> to </a:t>
            </a:r>
            <a:r>
              <a:rPr lang="it-IT" err="1"/>
              <a:t>depression</a:t>
            </a:r>
            <a:r>
              <a:rPr lang="it-IT"/>
              <a:t>, </a:t>
            </a:r>
            <a:r>
              <a:rPr lang="it-IT" err="1"/>
              <a:t>while</a:t>
            </a:r>
            <a:r>
              <a:rPr lang="it-IT"/>
              <a:t> </a:t>
            </a:r>
            <a:r>
              <a:rPr lang="it-IT" err="1"/>
              <a:t>others</a:t>
            </a:r>
            <a:r>
              <a:rPr lang="it-IT"/>
              <a:t> show </a:t>
            </a:r>
            <a:r>
              <a:rPr lang="it-IT" err="1"/>
              <a:t>overlap</a:t>
            </a:r>
            <a:r>
              <a:rPr lang="it-IT"/>
              <a:t> in markers</a:t>
            </a:r>
            <a:r>
              <a:rPr lang="it-IT" b="1"/>
              <a:t>10</a:t>
            </a:r>
            <a:r>
              <a:rPr lang="it-IT"/>
              <a:t>. </a:t>
            </a:r>
            <a:r>
              <a:rPr lang="it-IT" err="1"/>
              <a:t>Biomarkers</a:t>
            </a:r>
            <a:r>
              <a:rPr lang="it-IT"/>
              <a:t> are </a:t>
            </a:r>
            <a:r>
              <a:rPr lang="it-IT" b="1" err="1"/>
              <a:t>not</a:t>
            </a:r>
            <a:r>
              <a:rPr lang="it-IT" b="1"/>
              <a:t> </a:t>
            </a:r>
            <a:r>
              <a:rPr lang="it-IT" b="1" err="1"/>
              <a:t>yet</a:t>
            </a:r>
            <a:r>
              <a:rPr lang="it-IT" b="1"/>
              <a:t> </a:t>
            </a:r>
            <a:r>
              <a:rPr lang="it-IT" b="1" err="1"/>
              <a:t>able</a:t>
            </a:r>
            <a:r>
              <a:rPr lang="it-IT" b="1"/>
              <a:t> to </a:t>
            </a:r>
            <a:r>
              <a:rPr lang="it-IT" b="1" err="1"/>
              <a:t>reliably</a:t>
            </a:r>
            <a:r>
              <a:rPr lang="it-IT" b="1"/>
              <a:t> </a:t>
            </a:r>
            <a:r>
              <a:rPr lang="it-IT" b="1" err="1"/>
              <a:t>differentiate</a:t>
            </a:r>
            <a:r>
              <a:rPr lang="it-IT" b="1"/>
              <a:t> burnout from depression2...</a:t>
            </a:r>
            <a:r>
              <a:rPr lang="it-IT"/>
              <a:t>.</a:t>
            </a:r>
          </a:p>
          <a:p>
            <a:r>
              <a:rPr lang="it-IT"/>
              <a:t>•</a:t>
            </a:r>
          </a:p>
          <a:p>
            <a:r>
              <a:rPr lang="it-IT"/>
              <a:t>The </a:t>
            </a:r>
            <a:r>
              <a:rPr lang="it-IT" err="1"/>
              <a:t>lack</a:t>
            </a:r>
            <a:r>
              <a:rPr lang="it-IT"/>
              <a:t> of </a:t>
            </a:r>
            <a:r>
              <a:rPr lang="it-IT" err="1"/>
              <a:t>solid</a:t>
            </a:r>
            <a:r>
              <a:rPr lang="it-IT"/>
              <a:t> </a:t>
            </a:r>
            <a:r>
              <a:rPr lang="it-IT" err="1"/>
              <a:t>research</a:t>
            </a:r>
            <a:r>
              <a:rPr lang="it-IT"/>
              <a:t> on </a:t>
            </a:r>
            <a:r>
              <a:rPr lang="it-IT" err="1"/>
              <a:t>biomarkers</a:t>
            </a:r>
            <a:r>
              <a:rPr lang="it-IT"/>
              <a:t> </a:t>
            </a:r>
            <a:r>
              <a:rPr lang="it-IT" err="1"/>
              <a:t>is</a:t>
            </a:r>
            <a:r>
              <a:rPr lang="it-IT"/>
              <a:t> </a:t>
            </a:r>
            <a:r>
              <a:rPr lang="it-IT" err="1"/>
              <a:t>considered</a:t>
            </a:r>
            <a:r>
              <a:rPr lang="it-IT"/>
              <a:t> an </a:t>
            </a:r>
            <a:r>
              <a:rPr lang="it-IT" b="1"/>
              <a:t>"</a:t>
            </a:r>
            <a:r>
              <a:rPr lang="it-IT" b="1" err="1"/>
              <a:t>important</a:t>
            </a:r>
            <a:r>
              <a:rPr lang="it-IT" b="1"/>
              <a:t> </a:t>
            </a:r>
            <a:r>
              <a:rPr lang="it-IT" b="1" err="1"/>
              <a:t>obstacle</a:t>
            </a:r>
            <a:r>
              <a:rPr lang="it-IT" b="1"/>
              <a:t>"</a:t>
            </a:r>
            <a:r>
              <a:rPr lang="it-IT"/>
              <a:t> to positioning burnout </a:t>
            </a:r>
            <a:r>
              <a:rPr lang="it-IT" err="1"/>
              <a:t>as</a:t>
            </a:r>
            <a:r>
              <a:rPr lang="it-IT"/>
              <a:t> a </a:t>
            </a:r>
            <a:r>
              <a:rPr lang="it-IT" err="1"/>
              <a:t>distinct</a:t>
            </a:r>
            <a:r>
              <a:rPr lang="it-IT"/>
              <a:t> </a:t>
            </a:r>
            <a:r>
              <a:rPr lang="it-IT" err="1"/>
              <a:t>diagnostic</a:t>
            </a:r>
            <a:r>
              <a:rPr lang="it-IT"/>
              <a:t> </a:t>
            </a:r>
            <a:r>
              <a:rPr lang="it-IT" err="1"/>
              <a:t>category</a:t>
            </a:r>
            <a:r>
              <a:rPr lang="it-IT"/>
              <a:t> </a:t>
            </a:r>
            <a:r>
              <a:rPr lang="it-IT" err="1"/>
              <a:t>within</a:t>
            </a:r>
            <a:r>
              <a:rPr lang="it-IT"/>
              <a:t> </a:t>
            </a:r>
            <a:r>
              <a:rPr lang="it-IT" err="1"/>
              <a:t>medically</a:t>
            </a:r>
            <a:r>
              <a:rPr lang="it-IT"/>
              <a:t> </a:t>
            </a:r>
            <a:r>
              <a:rPr lang="it-IT" err="1"/>
              <a:t>inspired</a:t>
            </a:r>
            <a:r>
              <a:rPr lang="it-IT"/>
              <a:t> </a:t>
            </a:r>
            <a:r>
              <a:rPr lang="it-IT" err="1"/>
              <a:t>classification</a:t>
            </a:r>
            <a:r>
              <a:rPr lang="it-IT"/>
              <a:t> systems like DSM or ICD</a:t>
            </a:r>
            <a:r>
              <a:rPr lang="it-IT" b="1"/>
              <a:t>2...</a:t>
            </a:r>
            <a:r>
              <a:rPr lang="it-IT"/>
              <a:t>.</a:t>
            </a:r>
          </a:p>
          <a:p>
            <a:r>
              <a:rPr lang="it-IT"/>
              <a:t>•</a:t>
            </a:r>
          </a:p>
          <a:p>
            <a:r>
              <a:rPr lang="it-IT"/>
              <a:t>In </a:t>
            </a:r>
            <a:r>
              <a:rPr lang="it-IT" err="1"/>
              <a:t>summary</a:t>
            </a:r>
            <a:r>
              <a:rPr lang="it-IT"/>
              <a:t>, </a:t>
            </a:r>
            <a:r>
              <a:rPr lang="it-IT" err="1"/>
              <a:t>while</a:t>
            </a:r>
            <a:r>
              <a:rPr lang="it-IT"/>
              <a:t> the study of </a:t>
            </a:r>
            <a:r>
              <a:rPr lang="it-IT" err="1"/>
              <a:t>biomarkers</a:t>
            </a:r>
            <a:r>
              <a:rPr lang="it-IT"/>
              <a:t> </a:t>
            </a:r>
            <a:r>
              <a:rPr lang="it-IT" err="1"/>
              <a:t>is</a:t>
            </a:r>
            <a:r>
              <a:rPr lang="it-IT"/>
              <a:t> happening, </a:t>
            </a:r>
            <a:r>
              <a:rPr lang="it-IT" err="1"/>
              <a:t>according</a:t>
            </a:r>
            <a:r>
              <a:rPr lang="it-IT"/>
              <a:t> to the sources, </a:t>
            </a:r>
            <a:r>
              <a:rPr lang="it-IT" err="1"/>
              <a:t>it</a:t>
            </a:r>
            <a:r>
              <a:rPr lang="it-IT"/>
              <a:t> </a:t>
            </a:r>
            <a:r>
              <a:rPr lang="it-IT" err="1"/>
              <a:t>is</a:t>
            </a:r>
            <a:r>
              <a:rPr lang="it-IT"/>
              <a:t> </a:t>
            </a:r>
            <a:r>
              <a:rPr lang="it-IT" err="1"/>
              <a:t>still</a:t>
            </a:r>
            <a:r>
              <a:rPr lang="it-IT"/>
              <a:t> in </a:t>
            </a:r>
            <a:r>
              <a:rPr lang="it-IT" err="1"/>
              <a:t>its</a:t>
            </a:r>
            <a:r>
              <a:rPr lang="it-IT"/>
              <a:t> </a:t>
            </a:r>
            <a:r>
              <a:rPr lang="it-IT" err="1"/>
              <a:t>early</a:t>
            </a:r>
            <a:r>
              <a:rPr lang="it-IT"/>
              <a:t> stages, </a:t>
            </a:r>
            <a:r>
              <a:rPr lang="it-IT" err="1"/>
              <a:t>findings</a:t>
            </a:r>
            <a:r>
              <a:rPr lang="it-IT"/>
              <a:t> are inconclusive, and </a:t>
            </a:r>
            <a:r>
              <a:rPr lang="it-IT" err="1"/>
              <a:t>biomarkers</a:t>
            </a:r>
            <a:r>
              <a:rPr lang="it-IT"/>
              <a:t> are </a:t>
            </a:r>
            <a:r>
              <a:rPr lang="it-IT" b="1" err="1"/>
              <a:t>not</a:t>
            </a:r>
            <a:r>
              <a:rPr lang="it-IT" b="1"/>
              <a:t> </a:t>
            </a:r>
            <a:r>
              <a:rPr lang="it-IT" b="1" err="1"/>
              <a:t>used</a:t>
            </a:r>
            <a:r>
              <a:rPr lang="it-IT" b="1"/>
              <a:t> </a:t>
            </a:r>
            <a:r>
              <a:rPr lang="it-IT" b="1" err="1"/>
              <a:t>as</a:t>
            </a:r>
            <a:r>
              <a:rPr lang="it-IT" b="1"/>
              <a:t> </a:t>
            </a:r>
            <a:r>
              <a:rPr lang="it-IT" b="1" err="1"/>
              <a:t>diagnostic</a:t>
            </a:r>
            <a:r>
              <a:rPr lang="it-IT" b="1"/>
              <a:t> tools</a:t>
            </a:r>
            <a:r>
              <a:rPr lang="it-IT"/>
              <a:t> </a:t>
            </a:r>
            <a:r>
              <a:rPr lang="it-IT" err="1"/>
              <a:t>because</a:t>
            </a:r>
            <a:r>
              <a:rPr lang="it-IT"/>
              <a:t> the </a:t>
            </a:r>
            <a:r>
              <a:rPr lang="it-IT" err="1"/>
              <a:t>foundational</a:t>
            </a:r>
            <a:r>
              <a:rPr lang="it-IT"/>
              <a:t> </a:t>
            </a:r>
            <a:r>
              <a:rPr lang="it-IT" err="1"/>
              <a:t>conceptual</a:t>
            </a:r>
            <a:r>
              <a:rPr lang="it-IT"/>
              <a:t> and </a:t>
            </a:r>
            <a:r>
              <a:rPr lang="it-IT" err="1"/>
              <a:t>measurement</a:t>
            </a:r>
            <a:r>
              <a:rPr lang="it-IT"/>
              <a:t> </a:t>
            </a:r>
            <a:r>
              <a:rPr lang="it-IT" err="1"/>
              <a:t>issues</a:t>
            </a:r>
            <a:r>
              <a:rPr lang="it-IT"/>
              <a:t> </a:t>
            </a:r>
            <a:r>
              <a:rPr lang="it-IT" err="1"/>
              <a:t>regarding</a:t>
            </a:r>
            <a:r>
              <a:rPr lang="it-IT"/>
              <a:t> burnout </a:t>
            </a:r>
            <a:r>
              <a:rPr lang="it-IT" err="1"/>
              <a:t>itself</a:t>
            </a:r>
            <a:r>
              <a:rPr lang="it-IT"/>
              <a:t> </a:t>
            </a:r>
            <a:r>
              <a:rPr lang="it-IT" err="1"/>
              <a:t>prevent</a:t>
            </a:r>
            <a:r>
              <a:rPr lang="it-IT"/>
              <a:t> </a:t>
            </a:r>
            <a:r>
              <a:rPr lang="it-IT" err="1"/>
              <a:t>drawing</a:t>
            </a:r>
            <a:r>
              <a:rPr lang="it-IT"/>
              <a:t> clear </a:t>
            </a:r>
            <a:r>
              <a:rPr lang="it-IT" err="1"/>
              <a:t>conclusions</a:t>
            </a:r>
            <a:r>
              <a:rPr lang="it-IT"/>
              <a:t> from </a:t>
            </a:r>
            <a:r>
              <a:rPr lang="it-IT" err="1"/>
              <a:t>this</a:t>
            </a:r>
            <a:r>
              <a:rPr lang="it-IT"/>
              <a:t> </a:t>
            </a:r>
            <a:r>
              <a:rPr lang="it-IT" err="1"/>
              <a:t>biological</a:t>
            </a:r>
            <a:r>
              <a:rPr lang="it-IT"/>
              <a:t> </a:t>
            </a:r>
            <a:r>
              <a:rPr lang="it-IT" err="1"/>
              <a:t>resea</a:t>
            </a:r>
          </a:p>
          <a:p>
            <a:r>
              <a:rPr lang="it-IT"/>
              <a:t> </a:t>
            </a:r>
            <a:endParaRPr lang="en-US"/>
          </a:p>
          <a:p>
            <a:endParaRPr lang="en-US"/>
          </a:p>
        </p:txBody>
      </p:sp>
      <p:sp>
        <p:nvSpPr>
          <p:cNvPr id="4" name="Segnaposto numero diapositiva 3">
            <a:extLst>
              <a:ext uri="{FF2B5EF4-FFF2-40B4-BE49-F238E27FC236}">
                <a16:creationId xmlns:a16="http://schemas.microsoft.com/office/drawing/2014/main" id="{8D12CD7F-D65A-7B8A-F6B9-0B031AE2861C}"/>
              </a:ext>
            </a:extLst>
          </p:cNvPr>
          <p:cNvSpPr>
            <a:spLocks noGrp="1"/>
          </p:cNvSpPr>
          <p:nvPr>
            <p:ph type="sldNum" sz="quarter" idx="5"/>
          </p:nvPr>
        </p:nvSpPr>
        <p:spPr/>
        <p:txBody>
          <a:bodyPr/>
          <a:lstStyle/>
          <a:p>
            <a:fld id="{4312FF9A-2AA7-4BE8-9FC8-D44D98D949CB}" type="slidenum">
              <a:rPr lang="en-US" smtClean="0"/>
              <a:t>2</a:t>
            </a:fld>
            <a:endParaRPr lang="en-US"/>
          </a:p>
        </p:txBody>
      </p:sp>
    </p:spTree>
    <p:extLst>
      <p:ext uri="{BB962C8B-B14F-4D97-AF65-F5344CB8AC3E}">
        <p14:creationId xmlns:p14="http://schemas.microsoft.com/office/powerpoint/2010/main" val="28010976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5"/>
          </p:nvPr>
        </p:nvSpPr>
        <p:spPr/>
        <p:txBody>
          <a:bodyPr/>
          <a:lstStyle/>
          <a:p>
            <a:fld id="{4312FF9A-2AA7-4BE8-9FC8-D44D98D949CB}" type="slidenum">
              <a:rPr lang="en-US" smtClean="0"/>
              <a:t>11</a:t>
            </a:fld>
            <a:endParaRPr lang="en-US"/>
          </a:p>
        </p:txBody>
      </p:sp>
    </p:spTree>
    <p:extLst>
      <p:ext uri="{BB962C8B-B14F-4D97-AF65-F5344CB8AC3E}">
        <p14:creationId xmlns:p14="http://schemas.microsoft.com/office/powerpoint/2010/main" val="26201925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0FE36F-C71B-D0E7-742D-D48FB9855058}"/>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419B55D-000F-5910-CA6E-37428FFF312D}"/>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1914152-2F34-4271-4DAF-10CC57FDA605}"/>
              </a:ext>
            </a:extLst>
          </p:cNvPr>
          <p:cNvSpPr>
            <a:spLocks noGrp="1"/>
          </p:cNvSpPr>
          <p:nvPr>
            <p:ph type="body" idx="1"/>
          </p:nvPr>
        </p:nvSpPr>
        <p:spPr/>
        <p:txBody>
          <a:bodyPr/>
          <a:lstStyle/>
          <a:p>
            <a:endParaRPr lang="en-US" dirty="0">
              <a:latin typeface="Calibri"/>
              <a:ea typeface="Calibri"/>
              <a:cs typeface="Calibri"/>
            </a:endParaRPr>
          </a:p>
        </p:txBody>
      </p:sp>
      <p:sp>
        <p:nvSpPr>
          <p:cNvPr id="4" name="Segnaposto numero diapositiva 3">
            <a:extLst>
              <a:ext uri="{FF2B5EF4-FFF2-40B4-BE49-F238E27FC236}">
                <a16:creationId xmlns:a16="http://schemas.microsoft.com/office/drawing/2014/main" id="{01C527A9-D2F8-4996-385B-57CA87E1EB84}"/>
              </a:ext>
            </a:extLst>
          </p:cNvPr>
          <p:cNvSpPr>
            <a:spLocks noGrp="1"/>
          </p:cNvSpPr>
          <p:nvPr>
            <p:ph type="sldNum" sz="quarter" idx="5"/>
          </p:nvPr>
        </p:nvSpPr>
        <p:spPr/>
        <p:txBody>
          <a:bodyPr/>
          <a:lstStyle/>
          <a:p>
            <a:fld id="{4312FF9A-2AA7-4BE8-9FC8-D44D98D949CB}" type="slidenum">
              <a:rPr lang="en-US" smtClean="0"/>
              <a:t>12</a:t>
            </a:fld>
            <a:endParaRPr lang="en-US"/>
          </a:p>
        </p:txBody>
      </p:sp>
    </p:spTree>
    <p:extLst>
      <p:ext uri="{BB962C8B-B14F-4D97-AF65-F5344CB8AC3E}">
        <p14:creationId xmlns:p14="http://schemas.microsoft.com/office/powerpoint/2010/main" val="2555403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C5515D-B5E2-8716-7EDA-CABDF963487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7DCD9F74-018C-CF97-2E63-9F6116FE4E71}"/>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5CF005B-A53C-8405-B5B7-A3E7D293B826}"/>
              </a:ext>
            </a:extLst>
          </p:cNvPr>
          <p:cNvSpPr>
            <a:spLocks noGrp="1"/>
          </p:cNvSpPr>
          <p:nvPr>
            <p:ph type="body" idx="1"/>
          </p:nvPr>
        </p:nvSpPr>
        <p:spPr/>
        <p:txBody>
          <a:bodyPr/>
          <a:lstStyle/>
          <a:p>
            <a:endParaRPr lang="en-US" dirty="0"/>
          </a:p>
          <a:p>
            <a:pPr marL="342900" indent="-342900">
              <a:spcBef>
                <a:spcPct val="0"/>
              </a:spcBef>
              <a:spcAft>
                <a:spcPct val="0"/>
              </a:spcAft>
              <a:buFont typeface="Wingdings,Sans-Serif"/>
              <a:buChar char="§"/>
            </a:pPr>
            <a:r>
              <a:rPr lang="en-US" dirty="0"/>
              <a:t>Limits : Self-selected sample</a:t>
            </a:r>
          </a:p>
          <a:p>
            <a:pPr marL="342900" indent="-342900">
              <a:spcBef>
                <a:spcPct val="0"/>
              </a:spcBef>
              <a:spcAft>
                <a:spcPct val="0"/>
              </a:spcAft>
              <a:buFont typeface="Wingdings,Sans-Serif"/>
              <a:buChar char="§"/>
            </a:pPr>
            <a:r>
              <a:rPr lang="en-US" dirty="0"/>
              <a:t>Possible interviewer bias</a:t>
            </a:r>
          </a:p>
          <a:p>
            <a:pPr marL="342900" indent="-342900">
              <a:spcBef>
                <a:spcPct val="0"/>
              </a:spcBef>
              <a:spcAft>
                <a:spcPct val="0"/>
              </a:spcAft>
              <a:buFont typeface="Wingdings,Sans-Serif"/>
              <a:buChar char="§"/>
            </a:pPr>
            <a:r>
              <a:rPr lang="en-US" dirty="0"/>
              <a:t>Themes not exclusive</a:t>
            </a:r>
          </a:p>
          <a:p>
            <a:pPr marL="457200" indent="-457200">
              <a:buFont typeface="Wingdings,Sans-Serif"/>
              <a:buChar char="§"/>
            </a:pPr>
            <a:r>
              <a:rPr lang="en-US"/>
              <a:t>Limited sample size.</a:t>
            </a:r>
            <a:br>
              <a:rPr lang="en-US" dirty="0">
                <a:cs typeface="+mn-lt"/>
              </a:rPr>
            </a:br>
            <a:r>
              <a:rPr lang="en-US"/>
              <a:t>And what we </a:t>
            </a:r>
            <a:r>
              <a:rPr lang="en-US" err="1"/>
              <a:t>leanred</a:t>
            </a:r>
            <a:r>
              <a:rPr lang="en-US"/>
              <a:t> form this study :</a:t>
            </a:r>
            <a:r>
              <a:rPr lang="en-US" b="1"/>
              <a:t>Advancing burnout assessment theory</a:t>
            </a:r>
            <a:r>
              <a:rPr lang="en-US"/>
              <a:t>: </a:t>
            </a:r>
          </a:p>
          <a:p>
            <a:pPr marL="171450" indent="-171450">
              <a:buFont typeface="Arial"/>
              <a:buChar char="•"/>
            </a:pPr>
            <a:r>
              <a:rPr lang="en-US"/>
              <a:t>By highlighting the need for </a:t>
            </a:r>
            <a:r>
              <a:rPr lang="en-US" b="1"/>
              <a:t>multi-dimensional and data-driven assessment tools</a:t>
            </a:r>
            <a:r>
              <a:rPr lang="en-US"/>
              <a:t>, this study contributes to expanding current theoretical</a:t>
            </a:r>
            <a:r>
              <a:rPr lang="en-US" i="1" dirty="0"/>
              <a:t> </a:t>
            </a:r>
            <a:r>
              <a:rPr lang="en-US"/>
              <a:t>frameworks especially around how burnout is assessed (Nadon et al., 2022; Grossi et al., 2015).  </a:t>
            </a:r>
          </a:p>
          <a:p>
            <a:pPr marL="457200" indent="-457200">
              <a:buFont typeface="Wingdings,Sans-Serif"/>
              <a:buChar char="§"/>
            </a:pPr>
            <a:r>
              <a:rPr lang="en-US" b="1"/>
              <a:t>Promoting objective, quantifiable metrics based on the AI tools and biomarkers: </a:t>
            </a:r>
            <a:r>
              <a:rPr lang="en-US" dirty="0"/>
              <a:t> </a:t>
            </a:r>
          </a:p>
          <a:p>
            <a:pPr marL="171450" indent="-171450">
              <a:buFont typeface="Arial"/>
              <a:buChar char="•"/>
            </a:pPr>
            <a:r>
              <a:rPr lang="en-US"/>
              <a:t>By advocating the use of the AI-based assessments on physiological biomarkers – such as vocal biomarkers to derive vocal patterns and emotional clues - the study advocates for rigorous burnout assessment (</a:t>
            </a:r>
            <a:r>
              <a:rPr lang="en-US" err="1"/>
              <a:t>Grządzielewska</a:t>
            </a:r>
            <a:r>
              <a:rPr lang="en-US"/>
              <a:t>, M. 2021). </a:t>
            </a:r>
          </a:p>
          <a:p>
            <a:pPr marL="342900" indent="-342900">
              <a:spcBef>
                <a:spcPct val="0"/>
              </a:spcBef>
              <a:spcAft>
                <a:spcPct val="0"/>
              </a:spcAft>
              <a:buFont typeface="Wingdings,Sans-Serif"/>
              <a:buChar char="§"/>
            </a:pPr>
            <a:endParaRPr lang="en-US" dirty="0"/>
          </a:p>
        </p:txBody>
      </p:sp>
      <p:sp>
        <p:nvSpPr>
          <p:cNvPr id="4" name="Segnaposto numero diapositiva 3">
            <a:extLst>
              <a:ext uri="{FF2B5EF4-FFF2-40B4-BE49-F238E27FC236}">
                <a16:creationId xmlns:a16="http://schemas.microsoft.com/office/drawing/2014/main" id="{DFEF92F3-F2BF-5F2E-4FD0-FE4F3F1AD769}"/>
              </a:ext>
            </a:extLst>
          </p:cNvPr>
          <p:cNvSpPr>
            <a:spLocks noGrp="1"/>
          </p:cNvSpPr>
          <p:nvPr>
            <p:ph type="sldNum" sz="quarter" idx="5"/>
          </p:nvPr>
        </p:nvSpPr>
        <p:spPr/>
        <p:txBody>
          <a:bodyPr/>
          <a:lstStyle/>
          <a:p>
            <a:fld id="{4312FF9A-2AA7-4BE8-9FC8-D44D98D949CB}" type="slidenum">
              <a:rPr lang="en-US" smtClean="0"/>
              <a:t>13</a:t>
            </a:fld>
            <a:endParaRPr lang="en-US"/>
          </a:p>
        </p:txBody>
      </p:sp>
    </p:spTree>
    <p:extLst>
      <p:ext uri="{BB962C8B-B14F-4D97-AF65-F5344CB8AC3E}">
        <p14:creationId xmlns:p14="http://schemas.microsoft.com/office/powerpoint/2010/main" val="2584767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BC208F-4931-51F1-7EA1-F9AE8237D68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1D5E9E5-4D2D-50A6-7AF0-852D5B8468AD}"/>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5850972-3810-DD45-CFD3-6696DE0C5293}"/>
              </a:ext>
            </a:extLst>
          </p:cNvPr>
          <p:cNvSpPr>
            <a:spLocks noGrp="1"/>
          </p:cNvSpPr>
          <p:nvPr>
            <p:ph type="body" idx="1"/>
          </p:nvPr>
        </p:nvSpPr>
        <p:spPr/>
        <p:txBody>
          <a:bodyPr/>
          <a:lstStyle/>
          <a:p>
            <a:r>
              <a:rPr lang="en-US"/>
              <a:t>In our review of the literature, several classes of physiological biomarkers have been validated through psychometric scales in association with burnout. Specifically, cortisol—both in its salivary and serum forms—has been one of the most consistently studied markers. Grossi et al. (2015) validated salivary and serum cortisol using three well-established scales: the Maslach Burnout Inventory (MBI), the Karolinska Exhaustion Disorder Scale (KEDS), and the Shirom-Melamed Burnout Questionnaire (SMBQ). Similarly, </a:t>
            </a:r>
            <a:r>
              <a:rPr lang="en-US" err="1"/>
              <a:t>Khammissa</a:t>
            </a:r>
            <a:r>
              <a:rPr lang="en-US"/>
              <a:t> et al. (2022) confirmed the association of serum cortisol with burnout levels using the MBI.</a:t>
            </a:r>
            <a:endParaRPr lang="it-IT"/>
          </a:p>
          <a:p>
            <a:r>
              <a:rPr lang="en-US"/>
              <a:t>Neurophysiological markers such as EEG patterns, particularly in alpha and beta frequencies, were also validated by Grossi et al. through MBI and KEDS scores. This highlights the role of brain activity alterations in stress-related exhaustion disorders.</a:t>
            </a:r>
          </a:p>
          <a:p>
            <a:r>
              <a:rPr lang="en-US"/>
              <a:t>Heart Rate Variability (HRV), a common indicator of autonomic nervous system balance, was another key class validated in Grossi et al.'s work, again using both the MBI and KEDS to establish convergent validity.</a:t>
            </a:r>
          </a:p>
          <a:p>
            <a:r>
              <a:rPr lang="en-US"/>
              <a:t>Lastly, inflammatory markers like interleukin-6 (IL-6) and tumor necrosis factor-alpha (TNF-alpha) were examined by </a:t>
            </a:r>
            <a:r>
              <a:rPr lang="en-US" err="1"/>
              <a:t>Khammissa</a:t>
            </a:r>
            <a:r>
              <a:rPr lang="en-US"/>
              <a:t> et al. (2022) and found to be significantly associated with MBI scores, suggesting that systemic inflammation may play a role in the pathophysiology of burnout.</a:t>
            </a:r>
          </a:p>
          <a:p>
            <a:r>
              <a:rPr lang="en-US"/>
              <a:t>These findings collectively strengthen the case for integrating biological measures with psychometric tools in both research and clinical diagnostics of burnout.</a:t>
            </a:r>
          </a:p>
          <a:p>
            <a:endParaRPr lang="en-US"/>
          </a:p>
        </p:txBody>
      </p:sp>
      <p:sp>
        <p:nvSpPr>
          <p:cNvPr id="4" name="Segnaposto numero diapositiva 3">
            <a:extLst>
              <a:ext uri="{FF2B5EF4-FFF2-40B4-BE49-F238E27FC236}">
                <a16:creationId xmlns:a16="http://schemas.microsoft.com/office/drawing/2014/main" id="{1C3C23D9-C9F0-2EDB-BD5C-43256F9ECC63}"/>
              </a:ext>
            </a:extLst>
          </p:cNvPr>
          <p:cNvSpPr>
            <a:spLocks noGrp="1"/>
          </p:cNvSpPr>
          <p:nvPr>
            <p:ph type="sldNum" sz="quarter" idx="5"/>
          </p:nvPr>
        </p:nvSpPr>
        <p:spPr/>
        <p:txBody>
          <a:bodyPr/>
          <a:lstStyle/>
          <a:p>
            <a:fld id="{4312FF9A-2AA7-4BE8-9FC8-D44D98D949CB}" type="slidenum">
              <a:rPr lang="en-US" smtClean="0"/>
              <a:t>3</a:t>
            </a:fld>
            <a:endParaRPr lang="en-US"/>
          </a:p>
        </p:txBody>
      </p:sp>
    </p:spTree>
    <p:extLst>
      <p:ext uri="{BB962C8B-B14F-4D97-AF65-F5344CB8AC3E}">
        <p14:creationId xmlns:p14="http://schemas.microsoft.com/office/powerpoint/2010/main" val="464860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51B61-4866-C24C-5DAB-7D9C678DA83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95A1282-76C0-EA13-F3C8-11DB4B6B5828}"/>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7D61E99-AE37-3468-2629-48DBBECE7BCA}"/>
              </a:ext>
            </a:extLst>
          </p:cNvPr>
          <p:cNvSpPr>
            <a:spLocks noGrp="1"/>
          </p:cNvSpPr>
          <p:nvPr>
            <p:ph type="body" idx="1"/>
          </p:nvPr>
        </p:nvSpPr>
        <p:spPr/>
        <p:txBody>
          <a:bodyPr/>
          <a:lstStyle/>
          <a:p>
            <a:endParaRPr lang="en-US" sz="1800">
              <a:solidFill>
                <a:srgbClr val="333333"/>
              </a:solidFill>
              <a:latin typeface="Arial"/>
              <a:cs typeface="Arial"/>
            </a:endParaRPr>
          </a:p>
          <a:p>
            <a:pPr marL="285750" indent="-285750">
              <a:buFont typeface="Arial"/>
              <a:buChar char="•"/>
            </a:pPr>
            <a:r>
              <a:rPr lang="en-US" sz="1800">
                <a:solidFill>
                  <a:srgbClr val="333333"/>
                </a:solidFill>
                <a:latin typeface="Arial"/>
                <a:cs typeface="Arial"/>
              </a:rPr>
              <a:t>So staring from the gap in literature and from the new and big spaces we develop our </a:t>
            </a:r>
            <a:r>
              <a:rPr lang="en-US" sz="1800" err="1">
                <a:solidFill>
                  <a:srgbClr val="333333"/>
                </a:solidFill>
                <a:latin typeface="Arial"/>
                <a:cs typeface="Arial"/>
              </a:rPr>
              <a:t>sudy</a:t>
            </a:r>
            <a:r>
              <a:rPr lang="en-US" sz="1800">
                <a:solidFill>
                  <a:srgbClr val="333333"/>
                </a:solidFill>
                <a:latin typeface="Arial"/>
                <a:cs typeface="Arial"/>
              </a:rPr>
              <a:t> in </a:t>
            </a:r>
            <a:r>
              <a:rPr lang="en-US" sz="1800" err="1">
                <a:solidFill>
                  <a:srgbClr val="333333"/>
                </a:solidFill>
                <a:latin typeface="Arial"/>
                <a:cs typeface="Arial"/>
              </a:rPr>
              <a:t>particolar</a:t>
            </a:r>
            <a:r>
              <a:rPr lang="en-US" sz="1800">
                <a:solidFill>
                  <a:srgbClr val="333333"/>
                </a:solidFill>
                <a:latin typeface="Arial"/>
                <a:cs typeface="Arial"/>
              </a:rPr>
              <a:t> to </a:t>
            </a:r>
            <a:r>
              <a:rPr lang="en-US" sz="1800" err="1">
                <a:solidFill>
                  <a:srgbClr val="333333"/>
                </a:solidFill>
                <a:latin typeface="Arial"/>
                <a:cs typeface="Arial"/>
              </a:rPr>
              <a:t>undesrstand</a:t>
            </a:r>
            <a:r>
              <a:rPr lang="en-US" sz="1800">
                <a:solidFill>
                  <a:srgbClr val="333333"/>
                </a:solidFill>
                <a:latin typeface="Arial"/>
                <a:cs typeface="Arial"/>
              </a:rPr>
              <a:t> ai in </a:t>
            </a:r>
            <a:r>
              <a:rPr lang="en-US" sz="1800" err="1">
                <a:solidFill>
                  <a:srgbClr val="333333"/>
                </a:solidFill>
                <a:latin typeface="Arial"/>
                <a:cs typeface="Arial"/>
              </a:rPr>
              <a:t>detenction</a:t>
            </a:r>
            <a:r>
              <a:rPr lang="en-US" sz="1800">
                <a:solidFill>
                  <a:srgbClr val="333333"/>
                </a:solidFill>
                <a:latin typeface="Arial"/>
                <a:cs typeface="Arial"/>
              </a:rPr>
              <a:t> of vocal patterns , and the needs of vocal biomarker to be grounded in a theoretical framework. So due to the new of this </a:t>
            </a:r>
            <a:r>
              <a:rPr lang="en-US" sz="1800" err="1">
                <a:solidFill>
                  <a:srgbClr val="333333"/>
                </a:solidFill>
                <a:latin typeface="Arial"/>
                <a:cs typeface="Arial"/>
              </a:rPr>
              <a:t>topi</a:t>
            </a:r>
            <a:r>
              <a:rPr lang="en-US" sz="1800">
                <a:solidFill>
                  <a:srgbClr val="333333"/>
                </a:solidFill>
                <a:latin typeface="Arial"/>
                <a:cs typeface="Arial"/>
              </a:rPr>
              <a:t> we </a:t>
            </a:r>
            <a:r>
              <a:rPr lang="en-US">
                <a:solidFill>
                  <a:srgbClr val="333333"/>
                </a:solidFill>
              </a:rPr>
              <a:t>Expert Inquiry </a:t>
            </a:r>
          </a:p>
          <a:p>
            <a:pPr marL="742950" lvl="1" indent="-285750">
              <a:buFont typeface="Wingdings,Sans-Serif"/>
              <a:buChar char="•"/>
            </a:pPr>
            <a:r>
              <a:rPr lang="en-US">
                <a:solidFill>
                  <a:srgbClr val="333333"/>
                </a:solidFill>
              </a:rPr>
              <a:t>We interviewed clinicians, psychologists, and researchers</a:t>
            </a:r>
          </a:p>
          <a:p>
            <a:pPr marL="742950" lvl="1" indent="-285750">
              <a:buFont typeface="Wingdings,Sans-Serif"/>
              <a:buChar char="•"/>
            </a:pPr>
            <a:r>
              <a:rPr lang="en-US">
                <a:solidFill>
                  <a:srgbClr val="333333"/>
                </a:solidFill>
              </a:rPr>
              <a:t>To understand how burnout is assessed</a:t>
            </a:r>
          </a:p>
          <a:p>
            <a:pPr marL="742950" lvl="1" indent="-285750">
              <a:buFont typeface="Wingdings,Sans-Serif"/>
              <a:buChar char="•"/>
            </a:pPr>
            <a:r>
              <a:rPr lang="en-US" dirty="0">
                <a:solidFill>
                  <a:srgbClr val="333333"/>
                </a:solidFill>
              </a:rPr>
              <a:t>And to explore the diagnostic potential of voice and emotion trough AI based tools</a:t>
            </a:r>
            <a:br>
              <a:rPr lang="en-US" sz="1800" dirty="0">
                <a:solidFill>
                  <a:srgbClr val="333333"/>
                </a:solidFill>
                <a:latin typeface="Arial"/>
                <a:cs typeface="Arial"/>
              </a:rPr>
            </a:br>
            <a:r>
              <a:rPr lang="en-US" sz="1800" dirty="0">
                <a:solidFill>
                  <a:srgbClr val="333333"/>
                </a:solidFill>
                <a:latin typeface="Arial"/>
                <a:cs typeface="Arial"/>
              </a:rPr>
              <a:t>So we </a:t>
            </a:r>
            <a:r>
              <a:rPr lang="en-US" sz="1800" dirty="0" err="1">
                <a:solidFill>
                  <a:srgbClr val="333333"/>
                </a:solidFill>
                <a:latin typeface="Arial"/>
                <a:cs typeface="Arial"/>
              </a:rPr>
              <a:t>tought</a:t>
            </a:r>
            <a:r>
              <a:rPr lang="en-US" sz="1800" dirty="0">
                <a:solidFill>
                  <a:srgbClr val="333333"/>
                </a:solidFill>
                <a:latin typeface="Arial"/>
                <a:cs typeface="Arial"/>
              </a:rPr>
              <a:t> to  </a:t>
            </a:r>
            <a:endParaRPr lang="en-US"/>
          </a:p>
        </p:txBody>
      </p:sp>
      <p:sp>
        <p:nvSpPr>
          <p:cNvPr id="4" name="Segnaposto numero diapositiva 3">
            <a:extLst>
              <a:ext uri="{FF2B5EF4-FFF2-40B4-BE49-F238E27FC236}">
                <a16:creationId xmlns:a16="http://schemas.microsoft.com/office/drawing/2014/main" id="{6CE059F4-2584-B84C-35A2-8512744C101E}"/>
              </a:ext>
            </a:extLst>
          </p:cNvPr>
          <p:cNvSpPr>
            <a:spLocks noGrp="1"/>
          </p:cNvSpPr>
          <p:nvPr>
            <p:ph type="sldNum" sz="quarter" idx="5"/>
          </p:nvPr>
        </p:nvSpPr>
        <p:spPr/>
        <p:txBody>
          <a:bodyPr/>
          <a:lstStyle/>
          <a:p>
            <a:fld id="{4312FF9A-2AA7-4BE8-9FC8-D44D98D949CB}" type="slidenum">
              <a:rPr lang="en-US" smtClean="0"/>
              <a:t>4</a:t>
            </a:fld>
            <a:endParaRPr lang="en-US"/>
          </a:p>
        </p:txBody>
      </p:sp>
    </p:spTree>
    <p:extLst>
      <p:ext uri="{BB962C8B-B14F-4D97-AF65-F5344CB8AC3E}">
        <p14:creationId xmlns:p14="http://schemas.microsoft.com/office/powerpoint/2010/main" val="4231593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11833B-A7FE-FB3B-3243-1CA3D8B9E7A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7F5C479-243A-3A9B-0CE3-477DE5C3B722}"/>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8F0AD09-9BA1-86FB-5862-FC74BC8FA6EB}"/>
              </a:ext>
            </a:extLst>
          </p:cNvPr>
          <p:cNvSpPr>
            <a:spLocks noGrp="1"/>
          </p:cNvSpPr>
          <p:nvPr>
            <p:ph type="body" idx="1"/>
          </p:nvPr>
        </p:nvSpPr>
        <p:spPr/>
        <p:txBody>
          <a:bodyPr/>
          <a:lstStyle/>
          <a:p>
            <a:r>
              <a:rPr lang="en-US" dirty="0" err="1">
                <a:latin typeface="Calibri"/>
                <a:ea typeface="Calibri"/>
                <a:cs typeface="Calibri"/>
              </a:rPr>
              <a:t>Relted</a:t>
            </a:r>
            <a:r>
              <a:rPr lang="en-US" dirty="0">
                <a:latin typeface="Calibri"/>
                <a:ea typeface="Calibri"/>
                <a:cs typeface="Calibri"/>
              </a:rPr>
              <a:t> to what I just </a:t>
            </a:r>
            <a:r>
              <a:rPr lang="en-US" dirty="0" err="1">
                <a:latin typeface="Calibri"/>
                <a:ea typeface="Calibri"/>
                <a:cs typeface="Calibri"/>
              </a:rPr>
              <a:t>fiished</a:t>
            </a:r>
            <a:r>
              <a:rPr lang="en-US" dirty="0">
                <a:latin typeface="Calibri"/>
                <a:ea typeface="Calibri"/>
                <a:cs typeface="Calibri"/>
              </a:rPr>
              <a:t> to say we develop </a:t>
            </a:r>
            <a:r>
              <a:rPr lang="en-US" dirty="0" err="1">
                <a:latin typeface="Calibri"/>
                <a:ea typeface="Calibri"/>
                <a:cs typeface="Calibri"/>
              </a:rPr>
              <a:t>tre</a:t>
            </a:r>
            <a:r>
              <a:rPr lang="en-US" dirty="0">
                <a:latin typeface="Calibri"/>
                <a:ea typeface="Calibri"/>
                <a:cs typeface="Calibri"/>
              </a:rPr>
              <a:t> </a:t>
            </a:r>
            <a:r>
              <a:rPr lang="en-US" dirty="0" err="1">
                <a:latin typeface="Calibri"/>
                <a:ea typeface="Calibri"/>
                <a:cs typeface="Calibri"/>
              </a:rPr>
              <a:t>mai</a:t>
            </a:r>
            <a:r>
              <a:rPr lang="en-US" dirty="0">
                <a:latin typeface="Calibri"/>
                <a:ea typeface="Calibri"/>
                <a:cs typeface="Calibri"/>
              </a:rPr>
              <a:t> research and associated </a:t>
            </a:r>
            <a:r>
              <a:rPr lang="en-US" dirty="0" err="1">
                <a:latin typeface="Calibri"/>
                <a:ea typeface="Calibri"/>
                <a:cs typeface="Calibri"/>
              </a:rPr>
              <a:t>objecitves</a:t>
            </a:r>
            <a:r>
              <a:rPr lang="en-US" dirty="0">
                <a:latin typeface="Calibri"/>
                <a:ea typeface="Calibri"/>
                <a:cs typeface="Calibri"/>
              </a:rPr>
              <a:t> that guides the </a:t>
            </a:r>
            <a:r>
              <a:rPr lang="en-US" dirty="0" err="1">
                <a:latin typeface="Calibri"/>
                <a:ea typeface="Calibri"/>
                <a:cs typeface="Calibri"/>
              </a:rPr>
              <a:t>developmentf</a:t>
            </a:r>
            <a:r>
              <a:rPr lang="en-US" dirty="0">
                <a:latin typeface="Calibri"/>
                <a:ea typeface="Calibri"/>
                <a:cs typeface="Calibri"/>
              </a:rPr>
              <a:t> of the interview. The question </a:t>
            </a:r>
            <a:r>
              <a:rPr lang="en-US" dirty="0" err="1">
                <a:latin typeface="Calibri"/>
                <a:ea typeface="Calibri"/>
                <a:cs typeface="Calibri"/>
              </a:rPr>
              <a:t>relatd</a:t>
            </a:r>
            <a:r>
              <a:rPr lang="en-US" dirty="0">
                <a:latin typeface="Calibri"/>
                <a:ea typeface="Calibri"/>
                <a:cs typeface="Calibri"/>
              </a:rPr>
              <a:t> to "</a:t>
            </a:r>
            <a:r>
              <a:rPr lang="en-US" dirty="0" err="1"/>
              <a:t>hich</a:t>
            </a:r>
            <a:r>
              <a:rPr lang="en-US" dirty="0"/>
              <a:t> assessment tools are currently used for diagnosing and monitoring burnout, and what clinical data do they provide?" Then "Which vocal features can be identified as potential biomarkers for burnout, and what other clinical elements support them?</a:t>
            </a:r>
          </a:p>
          <a:p>
            <a:r>
              <a:rPr lang="en-US" dirty="0"/>
              <a:t>" "Which tools are most effective for early and accurate detection, and what are the limitations of current methods?</a:t>
            </a:r>
          </a:p>
          <a:p>
            <a:r>
              <a:rPr lang="en-US" dirty="0"/>
              <a:t>" Trying to map the key </a:t>
            </a:r>
            <a:r>
              <a:rPr lang="en-US" dirty="0" err="1"/>
              <a:t>oint</a:t>
            </a:r>
            <a:r>
              <a:rPr lang="en-US" dirty="0"/>
              <a:t> of our aims.</a:t>
            </a:r>
          </a:p>
        </p:txBody>
      </p:sp>
      <p:sp>
        <p:nvSpPr>
          <p:cNvPr id="4" name="Segnaposto numero diapositiva 3">
            <a:extLst>
              <a:ext uri="{FF2B5EF4-FFF2-40B4-BE49-F238E27FC236}">
                <a16:creationId xmlns:a16="http://schemas.microsoft.com/office/drawing/2014/main" id="{CF117BF9-F365-7A2F-95D3-64390E8342E5}"/>
              </a:ext>
            </a:extLst>
          </p:cNvPr>
          <p:cNvSpPr>
            <a:spLocks noGrp="1"/>
          </p:cNvSpPr>
          <p:nvPr>
            <p:ph type="sldNum" sz="quarter" idx="5"/>
          </p:nvPr>
        </p:nvSpPr>
        <p:spPr/>
        <p:txBody>
          <a:bodyPr/>
          <a:lstStyle/>
          <a:p>
            <a:fld id="{4312FF9A-2AA7-4BE8-9FC8-D44D98D949CB}" type="slidenum">
              <a:rPr lang="en-US" smtClean="0"/>
              <a:t>5</a:t>
            </a:fld>
            <a:endParaRPr lang="en-US"/>
          </a:p>
        </p:txBody>
      </p:sp>
    </p:spTree>
    <p:extLst>
      <p:ext uri="{BB962C8B-B14F-4D97-AF65-F5344CB8AC3E}">
        <p14:creationId xmlns:p14="http://schemas.microsoft.com/office/powerpoint/2010/main" val="702852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2C5E24-3566-DF49-B7B6-B24AE2DC559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A3DB5FA0-8A63-0DF8-46B1-778D8E87AC08}"/>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FE8F2DEC-3A49-BC4D-508F-14990068E5D2}"/>
              </a:ext>
            </a:extLst>
          </p:cNvPr>
          <p:cNvSpPr>
            <a:spLocks noGrp="1"/>
          </p:cNvSpPr>
          <p:nvPr>
            <p:ph type="body" idx="1"/>
          </p:nvPr>
        </p:nvSpPr>
        <p:spPr/>
        <p:txBody>
          <a:bodyPr/>
          <a:lstStyle/>
          <a:p>
            <a:r>
              <a:rPr lang="en-US" dirty="0">
                <a:latin typeface="Calibri"/>
                <a:ea typeface="Calibri"/>
                <a:cs typeface="Calibri"/>
              </a:rPr>
              <a:t>To reply and reach </a:t>
            </a:r>
            <a:r>
              <a:rPr lang="en-US" dirty="0" err="1">
                <a:latin typeface="Calibri"/>
                <a:ea typeface="Calibri"/>
                <a:cs typeface="Calibri"/>
              </a:rPr>
              <a:t>ur</a:t>
            </a:r>
            <a:r>
              <a:rPr lang="en-US" dirty="0">
                <a:latin typeface="Calibri"/>
                <a:ea typeface="Calibri"/>
                <a:cs typeface="Calibri"/>
              </a:rPr>
              <a:t> objectives, we conducted semi structured interview according to the </a:t>
            </a:r>
            <a:r>
              <a:rPr lang="en-US" dirty="0" err="1">
                <a:latin typeface="Calibri"/>
                <a:ea typeface="Calibri"/>
                <a:cs typeface="Calibri"/>
              </a:rPr>
              <a:t>guidelines</a:t>
            </a:r>
            <a:r>
              <a:rPr lang="en-US" dirty="0" err="1">
                <a:latin typeface="Aptos"/>
                <a:ea typeface="Calibri"/>
                <a:cs typeface="Calibri"/>
              </a:rPr>
              <a:t>y</a:t>
            </a:r>
            <a:r>
              <a:rPr lang="en-US" dirty="0"/>
              <a:t> </a:t>
            </a:r>
            <a:r>
              <a:rPr lang="en-US" dirty="0" err="1"/>
              <a:t>Dejonckheere</a:t>
            </a:r>
            <a:r>
              <a:rPr lang="en-US" dirty="0"/>
              <a:t> &amp; Vaughn (2019) used in health services research. In </a:t>
            </a:r>
            <a:r>
              <a:rPr lang="en-US" dirty="0" err="1"/>
              <a:t>totla</a:t>
            </a:r>
            <a:r>
              <a:rPr lang="en-US" dirty="0"/>
              <a:t> we developed a 10 question starting from the research question </a:t>
            </a:r>
            <a:r>
              <a:rPr lang="en-US" dirty="0" err="1"/>
              <a:t>peviously</a:t>
            </a:r>
            <a:r>
              <a:rPr lang="en-US" dirty="0"/>
              <a:t> defined, and we develop the questions in order to analyzed the question following a qualitative bottom-up approach. Staring form the </a:t>
            </a:r>
            <a:r>
              <a:rPr lang="en-US" dirty="0" err="1"/>
              <a:t>ishgt</a:t>
            </a:r>
            <a:r>
              <a:rPr lang="en-US" dirty="0"/>
              <a:t> of specialist. </a:t>
            </a:r>
          </a:p>
          <a:p>
            <a:r>
              <a:rPr lang="en-US" dirty="0">
                <a:latin typeface="Aptos"/>
                <a:ea typeface="Calibri"/>
                <a:cs typeface="Calibri"/>
              </a:rPr>
              <a:t>So we conducted the </a:t>
            </a:r>
            <a:r>
              <a:rPr lang="en-US" dirty="0" err="1">
                <a:latin typeface="Aptos"/>
                <a:ea typeface="Calibri"/>
                <a:cs typeface="Calibri"/>
              </a:rPr>
              <a:t>intevierw</a:t>
            </a:r>
            <a:r>
              <a:rPr lang="en-US" dirty="0">
                <a:latin typeface="Aptos"/>
                <a:ea typeface="Calibri"/>
                <a:cs typeface="Calibri"/>
              </a:rPr>
              <a:t> </a:t>
            </a:r>
            <a:r>
              <a:rPr lang="en-US" dirty="0" err="1">
                <a:latin typeface="Aptos"/>
                <a:ea typeface="Calibri"/>
                <a:cs typeface="Calibri"/>
              </a:rPr>
              <a:t>trhogh</a:t>
            </a:r>
            <a:r>
              <a:rPr lang="en-US" dirty="0">
                <a:latin typeface="Aptos"/>
                <a:ea typeface="Calibri"/>
                <a:cs typeface="Calibri"/>
              </a:rPr>
              <a:t> digital platform, with the aim to enlarge our  sample and at the same time to audio-video </a:t>
            </a:r>
            <a:r>
              <a:rPr lang="en-US" dirty="0" err="1">
                <a:latin typeface="Aptos"/>
                <a:ea typeface="Calibri"/>
                <a:cs typeface="Calibri"/>
              </a:rPr>
              <a:t>recordes</a:t>
            </a:r>
            <a:r>
              <a:rPr lang="en-US" dirty="0">
                <a:latin typeface="Aptos"/>
                <a:ea typeface="Calibri"/>
                <a:cs typeface="Calibri"/>
              </a:rPr>
              <a:t> the </a:t>
            </a:r>
            <a:r>
              <a:rPr lang="en-US" dirty="0" err="1">
                <a:latin typeface="Aptos"/>
                <a:ea typeface="Calibri"/>
                <a:cs typeface="Calibri"/>
              </a:rPr>
              <a:t>inteview</a:t>
            </a:r>
            <a:r>
              <a:rPr lang="en-US" dirty="0">
                <a:latin typeface="Aptos"/>
                <a:ea typeface="Calibri"/>
                <a:cs typeface="Calibri"/>
              </a:rPr>
              <a:t>. The </a:t>
            </a:r>
            <a:r>
              <a:rPr lang="en-US" dirty="0" err="1">
                <a:latin typeface="Aptos"/>
                <a:ea typeface="Calibri"/>
                <a:cs typeface="Calibri"/>
              </a:rPr>
              <a:t>infomed</a:t>
            </a:r>
            <a:r>
              <a:rPr lang="en-US" dirty="0">
                <a:latin typeface="Aptos"/>
                <a:ea typeface="Calibri"/>
                <a:cs typeface="Calibri"/>
              </a:rPr>
              <a:t> </a:t>
            </a:r>
            <a:r>
              <a:rPr lang="en-US" dirty="0" err="1">
                <a:latin typeface="Aptos"/>
                <a:ea typeface="Calibri"/>
                <a:cs typeface="Calibri"/>
              </a:rPr>
              <a:t>cosent</a:t>
            </a:r>
            <a:r>
              <a:rPr lang="en-US" dirty="0">
                <a:latin typeface="Aptos"/>
                <a:ea typeface="Calibri"/>
                <a:cs typeface="Calibri"/>
              </a:rPr>
              <a:t> was sent before the interview and all the participants send back though email the consent signed. </a:t>
            </a:r>
            <a:r>
              <a:rPr lang="en-US" dirty="0"/>
              <a:t>The selection of the number of participants is guided by the specificity of the research objectives and the characteristics of the target sample, selecting participants based on their specialist expertise pertinent to the interview objective. The number of interviewees may vary based on the concept of data saturation, which indicates the point at which new information produces little or no change in the analysis code. The adopted methodology follows the guidelines of Guest et al. (2006), whereby the level of information saturation is monitored through the progression of theme identification, that is, the structure of the analysis code after each series of six interviews, for a total of three analysis cycles. After coding the first six interviews, a cumulative audit trail will be created with registry updates after the analysis of each series of six transcripts. Therefore, in the first analysis phase, the first six transcripts will be examined, followed by the addition of another six in the second phase, for a total of twelve, and so on. The number of interviewees may be lower than the initially planned 20 depending on the saturation of the analyzed information.</a:t>
            </a:r>
            <a:endParaRPr lang="en-US" dirty="0">
              <a:latin typeface="Aptos"/>
              <a:ea typeface="Calibri"/>
              <a:cs typeface="Calibri"/>
            </a:endParaRPr>
          </a:p>
          <a:p>
            <a:endParaRPr lang="en-US" dirty="0">
              <a:latin typeface="Calibri"/>
              <a:ea typeface="Calibri"/>
              <a:cs typeface="Calibri"/>
            </a:endParaRPr>
          </a:p>
        </p:txBody>
      </p:sp>
      <p:sp>
        <p:nvSpPr>
          <p:cNvPr id="4" name="Segnaposto numero diapositiva 3">
            <a:extLst>
              <a:ext uri="{FF2B5EF4-FFF2-40B4-BE49-F238E27FC236}">
                <a16:creationId xmlns:a16="http://schemas.microsoft.com/office/drawing/2014/main" id="{9912B485-7277-9605-4BAB-2BD63735E0CE}"/>
              </a:ext>
            </a:extLst>
          </p:cNvPr>
          <p:cNvSpPr>
            <a:spLocks noGrp="1"/>
          </p:cNvSpPr>
          <p:nvPr>
            <p:ph type="sldNum" sz="quarter" idx="5"/>
          </p:nvPr>
        </p:nvSpPr>
        <p:spPr/>
        <p:txBody>
          <a:bodyPr/>
          <a:lstStyle/>
          <a:p>
            <a:fld id="{4312FF9A-2AA7-4BE8-9FC8-D44D98D949CB}" type="slidenum">
              <a:rPr lang="en-US" smtClean="0"/>
              <a:t>6</a:t>
            </a:fld>
            <a:endParaRPr lang="en-US"/>
          </a:p>
        </p:txBody>
      </p:sp>
    </p:spTree>
    <p:extLst>
      <p:ext uri="{BB962C8B-B14F-4D97-AF65-F5344CB8AC3E}">
        <p14:creationId xmlns:p14="http://schemas.microsoft.com/office/powerpoint/2010/main" val="3566563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36034-B575-D920-FC5B-815CDBEF15A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E08C89A-8C8D-9030-F653-9C0492E294FA}"/>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4C586231-7577-389B-0EB5-56F7FFD8E01B}"/>
              </a:ext>
            </a:extLst>
          </p:cNvPr>
          <p:cNvSpPr>
            <a:spLocks noGrp="1"/>
          </p:cNvSpPr>
          <p:nvPr>
            <p:ph type="body" idx="1"/>
          </p:nvPr>
        </p:nvSpPr>
        <p:spPr/>
        <p:txBody>
          <a:bodyPr/>
          <a:lstStyle/>
          <a:p>
            <a:r>
              <a:rPr lang="en-US" dirty="0">
                <a:latin typeface="Calibri"/>
                <a:ea typeface="Calibri"/>
                <a:cs typeface="Calibri"/>
              </a:rPr>
              <a:t>We individuated 4 different categories of professionals allowing us to gain insight about how </a:t>
            </a:r>
            <a:r>
              <a:rPr lang="en-US" dirty="0" err="1">
                <a:latin typeface="Calibri"/>
                <a:ea typeface="Calibri"/>
                <a:cs typeface="Calibri"/>
              </a:rPr>
              <a:t>usualy</a:t>
            </a:r>
            <a:r>
              <a:rPr lang="en-US" dirty="0">
                <a:latin typeface="Calibri"/>
                <a:ea typeface="Calibri"/>
                <a:cs typeface="Calibri"/>
              </a:rPr>
              <a:t> burnout Is </a:t>
            </a:r>
            <a:r>
              <a:rPr lang="en-US" dirty="0" err="1">
                <a:latin typeface="Calibri"/>
                <a:ea typeface="Calibri"/>
                <a:cs typeface="Calibri"/>
              </a:rPr>
              <a:t>assesed</a:t>
            </a:r>
            <a:r>
              <a:rPr lang="en-US" dirty="0">
                <a:latin typeface="Calibri"/>
                <a:ea typeface="Calibri"/>
                <a:cs typeface="Calibri"/>
              </a:rPr>
              <a:t> , the tools and the </a:t>
            </a:r>
            <a:r>
              <a:rPr lang="en-US" dirty="0" err="1">
                <a:latin typeface="Calibri"/>
                <a:ea typeface="Calibri"/>
                <a:cs typeface="Calibri"/>
              </a:rPr>
              <a:t>isght</a:t>
            </a:r>
            <a:r>
              <a:rPr lang="en-US" dirty="0">
                <a:latin typeface="Calibri"/>
                <a:ea typeface="Calibri"/>
                <a:cs typeface="Calibri"/>
              </a:rPr>
              <a:t> related to the possible link on voice and emotions and burnout. Than at the end pf the data collection phase, we reached 20 </a:t>
            </a:r>
            <a:r>
              <a:rPr lang="en-US" dirty="0" err="1">
                <a:latin typeface="Calibri"/>
                <a:ea typeface="Calibri"/>
                <a:cs typeface="Calibri"/>
              </a:rPr>
              <a:t>parcipants</a:t>
            </a:r>
            <a:r>
              <a:rPr lang="en-US" dirty="0">
                <a:latin typeface="Calibri"/>
                <a:ea typeface="Calibri"/>
                <a:cs typeface="Calibri"/>
              </a:rPr>
              <a:t> in total </a:t>
            </a:r>
            <a:r>
              <a:rPr lang="en-US" dirty="0" err="1">
                <a:latin typeface="Calibri"/>
                <a:ea typeface="Calibri"/>
                <a:cs typeface="Calibri"/>
              </a:rPr>
              <a:t>trogh</a:t>
            </a:r>
            <a:r>
              <a:rPr lang="en-US" dirty="0">
                <a:latin typeface="Calibri"/>
                <a:ea typeface="Calibri"/>
                <a:cs typeface="Calibri"/>
              </a:rPr>
              <a:t> which 7 </a:t>
            </a:r>
            <a:r>
              <a:rPr lang="en-US" dirty="0" err="1">
                <a:latin typeface="Calibri"/>
                <a:ea typeface="Calibri"/>
                <a:cs typeface="Calibri"/>
              </a:rPr>
              <a:t>specilization</a:t>
            </a:r>
            <a:r>
              <a:rPr lang="en-US" dirty="0">
                <a:latin typeface="Calibri"/>
                <a:ea typeface="Calibri"/>
                <a:cs typeface="Calibri"/>
              </a:rPr>
              <a:t> and </a:t>
            </a:r>
            <a:r>
              <a:rPr lang="en-US" dirty="0" err="1">
                <a:latin typeface="Calibri"/>
                <a:ea typeface="Calibri"/>
                <a:cs typeface="Calibri"/>
              </a:rPr>
              <a:t>phd</a:t>
            </a:r>
            <a:r>
              <a:rPr lang="en-US" dirty="0">
                <a:latin typeface="Calibri"/>
                <a:ea typeface="Calibri"/>
                <a:cs typeface="Calibri"/>
              </a:rPr>
              <a:t> student and study and </a:t>
            </a:r>
            <a:r>
              <a:rPr lang="en-US" dirty="0" err="1">
                <a:latin typeface="Calibri"/>
                <a:ea typeface="Calibri"/>
                <a:cs typeface="Calibri"/>
              </a:rPr>
              <a:t>specilizes</a:t>
            </a:r>
            <a:r>
              <a:rPr lang="en-US" dirty="0">
                <a:latin typeface="Calibri"/>
                <a:ea typeface="Calibri"/>
                <a:cs typeface="Calibri"/>
              </a:rPr>
              <a:t> in this field, 7 university professor and </a:t>
            </a:r>
            <a:r>
              <a:rPr lang="en-US" dirty="0" err="1">
                <a:latin typeface="Calibri"/>
                <a:ea typeface="Calibri"/>
                <a:cs typeface="Calibri"/>
              </a:rPr>
              <a:t>reserher</a:t>
            </a:r>
            <a:r>
              <a:rPr lang="en-US" dirty="0">
                <a:latin typeface="Calibri"/>
                <a:ea typeface="Calibri"/>
                <a:cs typeface="Calibri"/>
              </a:rPr>
              <a:t> </a:t>
            </a:r>
            <a:r>
              <a:rPr lang="en-US" dirty="0" err="1">
                <a:latin typeface="Calibri"/>
                <a:ea typeface="Calibri"/>
                <a:cs typeface="Calibri"/>
              </a:rPr>
              <a:t>nera</a:t>
            </a:r>
            <a:r>
              <a:rPr lang="en-US" dirty="0">
                <a:latin typeface="Calibri"/>
                <a:ea typeface="Calibri"/>
                <a:cs typeface="Calibri"/>
              </a:rPr>
              <a:t> always specialized in this and 6 </a:t>
            </a:r>
            <a:r>
              <a:rPr lang="en-US" dirty="0" err="1">
                <a:latin typeface="Calibri"/>
                <a:ea typeface="Calibri"/>
                <a:cs typeface="Calibri"/>
              </a:rPr>
              <a:t>psychoterapist</a:t>
            </a:r>
            <a:r>
              <a:rPr lang="en-US" dirty="0">
                <a:latin typeface="Calibri"/>
                <a:ea typeface="Calibri"/>
                <a:cs typeface="Calibri"/>
              </a:rPr>
              <a:t> with a big experience in the assessment of </a:t>
            </a:r>
            <a:r>
              <a:rPr lang="en-US" dirty="0" err="1">
                <a:latin typeface="Calibri"/>
                <a:ea typeface="Calibri"/>
                <a:cs typeface="Calibri"/>
              </a:rPr>
              <a:t>helath</a:t>
            </a:r>
            <a:r>
              <a:rPr lang="en-US" dirty="0">
                <a:latin typeface="Calibri"/>
                <a:ea typeface="Calibri"/>
                <a:cs typeface="Calibri"/>
              </a:rPr>
              <a:t> psychology in </a:t>
            </a:r>
            <a:r>
              <a:rPr lang="en-US" dirty="0" err="1">
                <a:latin typeface="Calibri"/>
                <a:ea typeface="Calibri"/>
                <a:cs typeface="Calibri"/>
              </a:rPr>
              <a:t>partilura</a:t>
            </a:r>
            <a:r>
              <a:rPr lang="en-US" dirty="0">
                <a:latin typeface="Calibri"/>
                <a:ea typeface="Calibri"/>
                <a:cs typeface="Calibri"/>
              </a:rPr>
              <a:t> </a:t>
            </a:r>
            <a:r>
              <a:rPr lang="en-US" dirty="0" err="1">
                <a:latin typeface="Calibri"/>
                <a:ea typeface="Calibri"/>
                <a:cs typeface="Calibri"/>
              </a:rPr>
              <a:t>relted</a:t>
            </a:r>
            <a:r>
              <a:rPr lang="en-US" dirty="0">
                <a:latin typeface="Calibri"/>
                <a:ea typeface="Calibri"/>
                <a:cs typeface="Calibri"/>
              </a:rPr>
              <a:t> to burnout syndrome. </a:t>
            </a:r>
          </a:p>
        </p:txBody>
      </p:sp>
      <p:sp>
        <p:nvSpPr>
          <p:cNvPr id="4" name="Segnaposto numero diapositiva 3">
            <a:extLst>
              <a:ext uri="{FF2B5EF4-FFF2-40B4-BE49-F238E27FC236}">
                <a16:creationId xmlns:a16="http://schemas.microsoft.com/office/drawing/2014/main" id="{E45E8C97-BEFD-79B2-7B47-B612AB993284}"/>
              </a:ext>
            </a:extLst>
          </p:cNvPr>
          <p:cNvSpPr>
            <a:spLocks noGrp="1"/>
          </p:cNvSpPr>
          <p:nvPr>
            <p:ph type="sldNum" sz="quarter" idx="5"/>
          </p:nvPr>
        </p:nvSpPr>
        <p:spPr/>
        <p:txBody>
          <a:bodyPr/>
          <a:lstStyle/>
          <a:p>
            <a:fld id="{4312FF9A-2AA7-4BE8-9FC8-D44D98D949CB}" type="slidenum">
              <a:rPr lang="en-US" smtClean="0"/>
              <a:t>7</a:t>
            </a:fld>
            <a:endParaRPr lang="en-US"/>
          </a:p>
        </p:txBody>
      </p:sp>
    </p:spTree>
    <p:extLst>
      <p:ext uri="{BB962C8B-B14F-4D97-AF65-F5344CB8AC3E}">
        <p14:creationId xmlns:p14="http://schemas.microsoft.com/office/powerpoint/2010/main" val="4100836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F5F063-06D0-A036-AF8D-10CCC9B74FF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0400592-1D2C-3D58-DA60-EC5574728F16}"/>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7316FEFB-27A9-9EB2-000C-0E475E854C07}"/>
              </a:ext>
            </a:extLst>
          </p:cNvPr>
          <p:cNvSpPr>
            <a:spLocks noGrp="1"/>
          </p:cNvSpPr>
          <p:nvPr>
            <p:ph type="body" idx="1"/>
          </p:nvPr>
        </p:nvSpPr>
        <p:spPr/>
        <p:txBody>
          <a:bodyPr/>
          <a:lstStyle/>
          <a:p>
            <a:r>
              <a:rPr lang="en-US" dirty="0"/>
              <a:t>1. interviews were read so as to eliminate any transcription errors</a:t>
            </a:r>
            <a:endParaRPr lang="it-IT" dirty="0"/>
          </a:p>
          <a:p>
            <a:r>
              <a:rPr lang="en-US" dirty="0"/>
              <a:t>2. the content of the interviews was extracted from the documents so as to allow processing</a:t>
            </a:r>
            <a:endParaRPr lang="it-IT" dirty="0"/>
          </a:p>
          <a:p>
            <a:r>
              <a:rPr lang="en-US" dirty="0"/>
              <a:t>3. stop words were eliminated (stop words means all words that do not add meaning to the text, so conjunctions, adverbs, articles, etc...)</a:t>
            </a:r>
            <a:endParaRPr lang="it-IT" dirty="0"/>
          </a:p>
          <a:p>
            <a:r>
              <a:rPr lang="en-US" dirty="0"/>
              <a:t>4. key words were identified, i.e., those present in greater quantity within the interviews</a:t>
            </a:r>
            <a:endParaRPr lang="it-IT" dirty="0"/>
          </a:p>
          <a:p>
            <a:r>
              <a:rPr lang="en-US" dirty="0"/>
              <a:t>5. key words were represented as word clouds; this type of representation allows words to be visualized in different sizes according to the number of occurrences</a:t>
            </a:r>
            <a:endParaRPr lang="it-IT" dirty="0"/>
          </a:p>
          <a:p>
            <a:r>
              <a:rPr lang="en-US" dirty="0"/>
              <a:t>6. in addition, histograms (bi-grams) representing the most frequent word pairs were plotted</a:t>
            </a:r>
            <a:endParaRPr lang="it-IT" dirty="0"/>
          </a:p>
          <a:p>
            <a:endParaRPr lang="en-US" dirty="0">
              <a:latin typeface="Aptos"/>
              <a:ea typeface="Calibri"/>
              <a:cs typeface="Calibri"/>
            </a:endParaRPr>
          </a:p>
          <a:p>
            <a:endParaRPr lang="en-US" dirty="0">
              <a:ea typeface="Calibri"/>
            </a:endParaRPr>
          </a:p>
          <a:p>
            <a:r>
              <a:rPr lang="en-US" dirty="0"/>
              <a:t>Le </a:t>
            </a:r>
            <a:r>
              <a:rPr lang="en-US" dirty="0" err="1"/>
              <a:t>interviste</a:t>
            </a:r>
            <a:r>
              <a:rPr lang="en-US" dirty="0"/>
              <a:t> </a:t>
            </a:r>
            <a:r>
              <a:rPr lang="en-US" dirty="0" err="1"/>
              <a:t>sono</a:t>
            </a:r>
            <a:r>
              <a:rPr lang="en-US" dirty="0"/>
              <a:t> state </a:t>
            </a:r>
            <a:r>
              <a:rPr lang="en-US" dirty="0" err="1"/>
              <a:t>analizzate</a:t>
            </a:r>
            <a:r>
              <a:rPr lang="en-US" dirty="0"/>
              <a:t> </a:t>
            </a:r>
            <a:r>
              <a:rPr lang="en-US" dirty="0" err="1"/>
              <a:t>applicando</a:t>
            </a:r>
            <a:r>
              <a:rPr lang="en-US" dirty="0"/>
              <a:t> </a:t>
            </a:r>
            <a:r>
              <a:rPr lang="en-US" dirty="0" err="1"/>
              <a:t>algoritmi</a:t>
            </a:r>
            <a:r>
              <a:rPr lang="en-US" dirty="0"/>
              <a:t> di NLP (Natural Language Processing) con </a:t>
            </a:r>
            <a:r>
              <a:rPr lang="en-US" dirty="0" err="1"/>
              <a:t>l'obiettivo</a:t>
            </a:r>
            <a:r>
              <a:rPr lang="en-US" dirty="0"/>
              <a:t> di </a:t>
            </a:r>
            <a:r>
              <a:rPr lang="en-US" dirty="0" err="1"/>
              <a:t>estrarre</a:t>
            </a:r>
            <a:r>
              <a:rPr lang="en-US" dirty="0"/>
              <a:t> </a:t>
            </a:r>
            <a:r>
              <a:rPr lang="en-US" dirty="0" err="1"/>
              <a:t>informazioni</a:t>
            </a:r>
            <a:r>
              <a:rPr lang="en-US" dirty="0"/>
              <a:t> </a:t>
            </a:r>
            <a:r>
              <a:rPr lang="en-US" dirty="0" err="1"/>
              <a:t>utili</a:t>
            </a:r>
            <a:r>
              <a:rPr lang="en-US" dirty="0"/>
              <a:t> dal testo, in </a:t>
            </a:r>
            <a:r>
              <a:rPr lang="en-US" dirty="0" err="1"/>
              <a:t>particolare</a:t>
            </a:r>
            <a:r>
              <a:rPr lang="en-US" dirty="0"/>
              <a:t> </a:t>
            </a:r>
            <a:r>
              <a:rPr lang="en-US" dirty="0" err="1"/>
              <a:t>individuando</a:t>
            </a:r>
            <a:r>
              <a:rPr lang="en-US" dirty="0"/>
              <a:t> le parole </a:t>
            </a:r>
            <a:r>
              <a:rPr lang="en-US" dirty="0" err="1"/>
              <a:t>chiave</a:t>
            </a:r>
            <a:r>
              <a:rPr lang="en-US" dirty="0"/>
              <a:t> (</a:t>
            </a:r>
            <a:r>
              <a:rPr lang="en-US" dirty="0" err="1"/>
              <a:t>intese</a:t>
            </a:r>
            <a:r>
              <a:rPr lang="en-US" dirty="0"/>
              <a:t> come le parole </a:t>
            </a:r>
            <a:r>
              <a:rPr lang="en-US" dirty="0" err="1"/>
              <a:t>più</a:t>
            </a:r>
            <a:r>
              <a:rPr lang="en-US" dirty="0"/>
              <a:t> </a:t>
            </a:r>
            <a:r>
              <a:rPr lang="en-US" dirty="0" err="1"/>
              <a:t>frequenti</a:t>
            </a:r>
            <a:r>
              <a:rPr lang="en-US" dirty="0"/>
              <a:t> </a:t>
            </a:r>
            <a:r>
              <a:rPr lang="en-US" dirty="0" err="1"/>
              <a:t>nel</a:t>
            </a:r>
            <a:r>
              <a:rPr lang="en-US" dirty="0"/>
              <a:t> testo) e le </a:t>
            </a:r>
            <a:r>
              <a:rPr lang="en-US" dirty="0" err="1"/>
              <a:t>coppie</a:t>
            </a:r>
            <a:r>
              <a:rPr lang="en-US" dirty="0"/>
              <a:t> di parole consecutive con </a:t>
            </a:r>
            <a:r>
              <a:rPr lang="en-US" dirty="0" err="1"/>
              <a:t>maggiore</a:t>
            </a:r>
            <a:r>
              <a:rPr lang="en-US" dirty="0"/>
              <a:t> </a:t>
            </a:r>
            <a:r>
              <a:rPr lang="en-US" dirty="0" err="1"/>
              <a:t>occorrenza</a:t>
            </a:r>
            <a:r>
              <a:rPr lang="en-US" dirty="0"/>
              <a:t>.</a:t>
            </a:r>
          </a:p>
          <a:p>
            <a:r>
              <a:rPr lang="en-US" dirty="0"/>
              <a:t>Con </a:t>
            </a:r>
            <a:r>
              <a:rPr lang="en-US" dirty="0" err="1"/>
              <a:t>l'acronimo</a:t>
            </a:r>
            <a:r>
              <a:rPr lang="en-US" dirty="0"/>
              <a:t> NLP </a:t>
            </a:r>
            <a:r>
              <a:rPr lang="en-US" dirty="0" err="1"/>
              <a:t>si</a:t>
            </a:r>
            <a:r>
              <a:rPr lang="en-US" dirty="0"/>
              <a:t> indica un campo </a:t>
            </a:r>
            <a:r>
              <a:rPr lang="en-US" dirty="0" err="1"/>
              <a:t>dell’intelligenza</a:t>
            </a:r>
            <a:r>
              <a:rPr lang="en-US" dirty="0"/>
              <a:t> </a:t>
            </a:r>
            <a:r>
              <a:rPr lang="en-US" dirty="0" err="1"/>
              <a:t>artificiale</a:t>
            </a:r>
            <a:r>
              <a:rPr lang="en-US" dirty="0"/>
              <a:t> </a:t>
            </a:r>
            <a:r>
              <a:rPr lang="en-US" dirty="0" err="1"/>
              <a:t>che</a:t>
            </a:r>
            <a:r>
              <a:rPr lang="en-US" dirty="0"/>
              <a:t> </a:t>
            </a:r>
            <a:r>
              <a:rPr lang="en-US" dirty="0" err="1"/>
              <a:t>si</a:t>
            </a:r>
            <a:r>
              <a:rPr lang="en-US" dirty="0"/>
              <a:t> </a:t>
            </a:r>
            <a:r>
              <a:rPr lang="en-US" dirty="0" err="1"/>
              <a:t>occupa</a:t>
            </a:r>
            <a:r>
              <a:rPr lang="en-US" dirty="0"/>
              <a:t> </a:t>
            </a:r>
            <a:r>
              <a:rPr lang="en-US" dirty="0" err="1"/>
              <a:t>dell’interazione</a:t>
            </a:r>
            <a:r>
              <a:rPr lang="en-US" dirty="0"/>
              <a:t> </a:t>
            </a:r>
            <a:r>
              <a:rPr lang="en-US" dirty="0" err="1"/>
              <a:t>tra</a:t>
            </a:r>
            <a:r>
              <a:rPr lang="en-US" dirty="0"/>
              <a:t> computer e </a:t>
            </a:r>
            <a:r>
              <a:rPr lang="en-US" dirty="0" err="1"/>
              <a:t>linguaggio</a:t>
            </a:r>
            <a:r>
              <a:rPr lang="en-US" dirty="0"/>
              <a:t> </a:t>
            </a:r>
            <a:r>
              <a:rPr lang="en-US" dirty="0" err="1"/>
              <a:t>umano</a:t>
            </a:r>
            <a:r>
              <a:rPr lang="en-US" dirty="0"/>
              <a:t>, con </a:t>
            </a:r>
            <a:r>
              <a:rPr lang="en-US" dirty="0" err="1"/>
              <a:t>l’obiettivo</a:t>
            </a:r>
            <a:r>
              <a:rPr lang="en-US" dirty="0"/>
              <a:t> di </a:t>
            </a:r>
            <a:r>
              <a:rPr lang="en-US" dirty="0" err="1"/>
              <a:t>permettere</a:t>
            </a:r>
            <a:r>
              <a:rPr lang="en-US" dirty="0"/>
              <a:t> alle </a:t>
            </a:r>
            <a:r>
              <a:rPr lang="en-US" dirty="0" err="1"/>
              <a:t>macchine</a:t>
            </a:r>
            <a:r>
              <a:rPr lang="en-US" dirty="0"/>
              <a:t> di </a:t>
            </a:r>
            <a:r>
              <a:rPr lang="en-US" dirty="0" err="1"/>
              <a:t>comprendere</a:t>
            </a:r>
            <a:r>
              <a:rPr lang="en-US" dirty="0"/>
              <a:t>, </a:t>
            </a:r>
            <a:r>
              <a:rPr lang="en-US" dirty="0" err="1"/>
              <a:t>interpretare</a:t>
            </a:r>
            <a:r>
              <a:rPr lang="en-US" dirty="0"/>
              <a:t>, </a:t>
            </a:r>
            <a:r>
              <a:rPr lang="en-US" dirty="0" err="1"/>
              <a:t>generare</a:t>
            </a:r>
            <a:r>
              <a:rPr lang="en-US" dirty="0"/>
              <a:t> e </a:t>
            </a:r>
            <a:r>
              <a:rPr lang="en-US" dirty="0" err="1"/>
              <a:t>rispondere</a:t>
            </a:r>
            <a:r>
              <a:rPr lang="en-US" dirty="0"/>
              <a:t> al </a:t>
            </a:r>
            <a:r>
              <a:rPr lang="en-US" dirty="0" err="1"/>
              <a:t>linguaggio</a:t>
            </a:r>
            <a:r>
              <a:rPr lang="en-US" dirty="0"/>
              <a:t> </a:t>
            </a:r>
            <a:r>
              <a:rPr lang="en-US" dirty="0" err="1"/>
              <a:t>umano</a:t>
            </a:r>
            <a:r>
              <a:rPr lang="en-US" dirty="0"/>
              <a:t> in modo utile e </a:t>
            </a:r>
            <a:r>
              <a:rPr lang="en-US" dirty="0" err="1"/>
              <a:t>significativo</a:t>
            </a:r>
            <a:r>
              <a:rPr lang="en-US" dirty="0"/>
              <a:t>.</a:t>
            </a:r>
          </a:p>
          <a:p>
            <a:r>
              <a:rPr lang="en-US" dirty="0"/>
              <a:t>Nel nostro </a:t>
            </a:r>
            <a:r>
              <a:rPr lang="en-US" dirty="0" err="1"/>
              <a:t>caso</a:t>
            </a:r>
            <a:r>
              <a:rPr lang="en-US" dirty="0"/>
              <a:t>, </a:t>
            </a:r>
            <a:r>
              <a:rPr lang="en-US" dirty="0" err="1"/>
              <a:t>si</a:t>
            </a:r>
            <a:r>
              <a:rPr lang="en-US" dirty="0"/>
              <a:t> </a:t>
            </a:r>
            <a:r>
              <a:rPr lang="en-US" dirty="0" err="1"/>
              <a:t>applicano</a:t>
            </a:r>
            <a:r>
              <a:rPr lang="en-US" dirty="0"/>
              <a:t> </a:t>
            </a:r>
            <a:r>
              <a:rPr lang="en-US" dirty="0" err="1"/>
              <a:t>algoritmi</a:t>
            </a:r>
            <a:r>
              <a:rPr lang="en-US" dirty="0"/>
              <a:t> di NLP con </a:t>
            </a:r>
            <a:r>
              <a:rPr lang="en-US" dirty="0" err="1"/>
              <a:t>l'obiettivo</a:t>
            </a:r>
            <a:r>
              <a:rPr lang="en-US" dirty="0"/>
              <a:t> di </a:t>
            </a:r>
            <a:r>
              <a:rPr lang="en-US" dirty="0" err="1"/>
              <a:t>estrarre</a:t>
            </a:r>
            <a:r>
              <a:rPr lang="en-US" dirty="0"/>
              <a:t> </a:t>
            </a:r>
            <a:r>
              <a:rPr lang="en-US" dirty="0" err="1"/>
              <a:t>informazioni</a:t>
            </a:r>
            <a:r>
              <a:rPr lang="en-US" dirty="0"/>
              <a:t> e </a:t>
            </a:r>
            <a:r>
              <a:rPr lang="en-US" dirty="0" err="1"/>
              <a:t>conoscenza</a:t>
            </a:r>
            <a:r>
              <a:rPr lang="en-US" dirty="0"/>
              <a:t> dal testo, </a:t>
            </a:r>
            <a:r>
              <a:rPr lang="en-US" dirty="0" err="1"/>
              <a:t>rappresentandole</a:t>
            </a:r>
            <a:r>
              <a:rPr lang="en-US" dirty="0"/>
              <a:t> sotto forma di </a:t>
            </a:r>
            <a:r>
              <a:rPr lang="en-US" dirty="0" err="1"/>
              <a:t>grafici</a:t>
            </a:r>
            <a:r>
              <a:rPr lang="en-US" dirty="0"/>
              <a:t>.</a:t>
            </a:r>
          </a:p>
          <a:p>
            <a:r>
              <a:rPr lang="en-US" dirty="0"/>
              <a:t>Le </a:t>
            </a:r>
            <a:r>
              <a:rPr lang="en-US" dirty="0" err="1"/>
              <a:t>interviste</a:t>
            </a:r>
            <a:r>
              <a:rPr lang="en-US" dirty="0"/>
              <a:t> </a:t>
            </a:r>
            <a:r>
              <a:rPr lang="en-US" dirty="0" err="1"/>
              <a:t>sono</a:t>
            </a:r>
            <a:r>
              <a:rPr lang="en-US" dirty="0"/>
              <a:t> state </a:t>
            </a:r>
            <a:r>
              <a:rPr lang="en-US" dirty="0" err="1"/>
              <a:t>lette</a:t>
            </a:r>
            <a:r>
              <a:rPr lang="en-US" dirty="0"/>
              <a:t> al fine di </a:t>
            </a:r>
            <a:r>
              <a:rPr lang="en-US" dirty="0" err="1"/>
              <a:t>eliminare</a:t>
            </a:r>
            <a:r>
              <a:rPr lang="en-US" dirty="0"/>
              <a:t> </a:t>
            </a:r>
            <a:r>
              <a:rPr lang="en-US" dirty="0" err="1"/>
              <a:t>eventuali</a:t>
            </a:r>
            <a:r>
              <a:rPr lang="en-US" dirty="0"/>
              <a:t> </a:t>
            </a:r>
            <a:r>
              <a:rPr lang="en-US" dirty="0" err="1"/>
              <a:t>errori</a:t>
            </a:r>
            <a:r>
              <a:rPr lang="en-US" dirty="0"/>
              <a:t> di </a:t>
            </a:r>
            <a:r>
              <a:rPr lang="en-US" dirty="0" err="1"/>
              <a:t>trascrizione</a:t>
            </a:r>
            <a:r>
              <a:rPr lang="en-US" dirty="0"/>
              <a:t>.</a:t>
            </a:r>
          </a:p>
          <a:p>
            <a:r>
              <a:rPr lang="en-US" dirty="0" err="1"/>
              <a:t>Attraverso</a:t>
            </a:r>
            <a:r>
              <a:rPr lang="en-US" dirty="0"/>
              <a:t> la </a:t>
            </a:r>
            <a:r>
              <a:rPr lang="en-US" dirty="0" err="1"/>
              <a:t>libreria</a:t>
            </a:r>
            <a:r>
              <a:rPr lang="en-US" dirty="0"/>
              <a:t> docx2txt, il </a:t>
            </a:r>
            <a:r>
              <a:rPr lang="en-US" dirty="0" err="1"/>
              <a:t>contenuto</a:t>
            </a:r>
            <a:r>
              <a:rPr lang="en-US" dirty="0"/>
              <a:t> </a:t>
            </a:r>
            <a:r>
              <a:rPr lang="en-US" dirty="0" err="1"/>
              <a:t>delle</a:t>
            </a:r>
            <a:r>
              <a:rPr lang="en-US" dirty="0"/>
              <a:t> </a:t>
            </a:r>
            <a:r>
              <a:rPr lang="en-US" dirty="0" err="1"/>
              <a:t>interviste</a:t>
            </a:r>
            <a:r>
              <a:rPr lang="en-US" dirty="0"/>
              <a:t> è </a:t>
            </a:r>
            <a:r>
              <a:rPr lang="en-US" dirty="0" err="1"/>
              <a:t>stato</a:t>
            </a:r>
            <a:r>
              <a:rPr lang="en-US" dirty="0"/>
              <a:t> </a:t>
            </a:r>
            <a:r>
              <a:rPr lang="en-US" dirty="0" err="1"/>
              <a:t>estratto</a:t>
            </a:r>
            <a:r>
              <a:rPr lang="en-US" dirty="0"/>
              <a:t> e </a:t>
            </a:r>
            <a:r>
              <a:rPr lang="en-US" dirty="0" err="1"/>
              <a:t>inserito</a:t>
            </a:r>
            <a:r>
              <a:rPr lang="en-US" dirty="0"/>
              <a:t> in un array.</a:t>
            </a:r>
          </a:p>
          <a:p>
            <a:r>
              <a:rPr lang="en-US" dirty="0" err="1"/>
              <a:t>Successivamente</a:t>
            </a:r>
            <a:r>
              <a:rPr lang="en-US" dirty="0"/>
              <a:t>, </a:t>
            </a:r>
            <a:r>
              <a:rPr lang="en-US" dirty="0" err="1"/>
              <a:t>sono</a:t>
            </a:r>
            <a:r>
              <a:rPr lang="en-US" dirty="0"/>
              <a:t> state individuate le stop words. Con </a:t>
            </a:r>
            <a:r>
              <a:rPr lang="en-US" dirty="0" err="1"/>
              <a:t>questo</a:t>
            </a:r>
            <a:r>
              <a:rPr lang="en-US" dirty="0"/>
              <a:t> </a:t>
            </a:r>
            <a:r>
              <a:rPr lang="en-US" dirty="0" err="1"/>
              <a:t>termine</a:t>
            </a:r>
            <a:r>
              <a:rPr lang="en-US" dirty="0"/>
              <a:t> </a:t>
            </a:r>
            <a:r>
              <a:rPr lang="en-US" dirty="0" err="1"/>
              <a:t>si</a:t>
            </a:r>
            <a:r>
              <a:rPr lang="en-US" dirty="0"/>
              <a:t> fa </a:t>
            </a:r>
            <a:r>
              <a:rPr lang="en-US" dirty="0" err="1"/>
              <a:t>riferimento</a:t>
            </a:r>
            <a:r>
              <a:rPr lang="en-US" dirty="0"/>
              <a:t> a tutte le parole </a:t>
            </a:r>
            <a:r>
              <a:rPr lang="en-US" dirty="0" err="1"/>
              <a:t>che</a:t>
            </a:r>
            <a:r>
              <a:rPr lang="en-US" dirty="0"/>
              <a:t> non </a:t>
            </a:r>
            <a:r>
              <a:rPr lang="en-US" dirty="0" err="1"/>
              <a:t>aggiungono</a:t>
            </a:r>
            <a:r>
              <a:rPr lang="en-US" dirty="0"/>
              <a:t> </a:t>
            </a:r>
            <a:r>
              <a:rPr lang="en-US" dirty="0" err="1"/>
              <a:t>significato</a:t>
            </a:r>
            <a:r>
              <a:rPr lang="en-US" dirty="0"/>
              <a:t> al </a:t>
            </a:r>
            <a:r>
              <a:rPr lang="en-US" dirty="0" err="1"/>
              <a:t>contesto</a:t>
            </a:r>
            <a:r>
              <a:rPr lang="en-US" dirty="0"/>
              <a:t> </a:t>
            </a:r>
            <a:r>
              <a:rPr lang="en-US" dirty="0" err="1"/>
              <a:t>analizzato</a:t>
            </a:r>
            <a:r>
              <a:rPr lang="en-US" dirty="0"/>
              <a:t>, </a:t>
            </a:r>
            <a:r>
              <a:rPr lang="en-US" dirty="0" err="1"/>
              <a:t>quali</a:t>
            </a:r>
            <a:r>
              <a:rPr lang="en-US" dirty="0"/>
              <a:t>: </a:t>
            </a:r>
            <a:r>
              <a:rPr lang="en-US" dirty="0" err="1"/>
              <a:t>articoli</a:t>
            </a:r>
            <a:r>
              <a:rPr lang="en-US" dirty="0"/>
              <a:t>, </a:t>
            </a:r>
            <a:r>
              <a:rPr lang="en-US" dirty="0" err="1"/>
              <a:t>preposizioni</a:t>
            </a:r>
            <a:r>
              <a:rPr lang="en-US" dirty="0"/>
              <a:t>, </a:t>
            </a:r>
            <a:r>
              <a:rPr lang="en-US" dirty="0" err="1"/>
              <a:t>congiunzioni</a:t>
            </a:r>
            <a:r>
              <a:rPr lang="en-US" dirty="0"/>
              <a:t>; per tale </a:t>
            </a:r>
            <a:r>
              <a:rPr lang="en-US" dirty="0" err="1"/>
              <a:t>motivo</a:t>
            </a:r>
            <a:r>
              <a:rPr lang="en-US" dirty="0"/>
              <a:t> </a:t>
            </a:r>
            <a:r>
              <a:rPr lang="en-US" dirty="0" err="1"/>
              <a:t>possono</a:t>
            </a:r>
            <a:r>
              <a:rPr lang="en-US" dirty="0"/>
              <a:t> </a:t>
            </a:r>
            <a:r>
              <a:rPr lang="en-US" dirty="0" err="1"/>
              <a:t>essere</a:t>
            </a:r>
            <a:r>
              <a:rPr lang="en-US" dirty="0"/>
              <a:t> eliminate dal corpus di </a:t>
            </a:r>
            <a:r>
              <a:rPr lang="en-US" dirty="0" err="1"/>
              <a:t>dati</a:t>
            </a:r>
            <a:r>
              <a:rPr lang="en-US" dirty="0"/>
              <a:t> </a:t>
            </a:r>
            <a:r>
              <a:rPr lang="en-US" dirty="0" err="1"/>
              <a:t>analizzati</a:t>
            </a:r>
            <a:r>
              <a:rPr lang="en-US" dirty="0"/>
              <a:t>.</a:t>
            </a:r>
          </a:p>
          <a:p>
            <a:r>
              <a:rPr lang="en-US" dirty="0"/>
              <a:t>È </a:t>
            </a:r>
            <a:r>
              <a:rPr lang="en-US" dirty="0" err="1"/>
              <a:t>stata</a:t>
            </a:r>
            <a:r>
              <a:rPr lang="en-US" dirty="0"/>
              <a:t> </a:t>
            </a:r>
            <a:r>
              <a:rPr lang="en-US" dirty="0" err="1"/>
              <a:t>utilizzata</a:t>
            </a:r>
            <a:r>
              <a:rPr lang="en-US" dirty="0"/>
              <a:t> la </a:t>
            </a:r>
            <a:r>
              <a:rPr lang="en-US" dirty="0" err="1"/>
              <a:t>libreria</a:t>
            </a:r>
            <a:r>
              <a:rPr lang="en-US" dirty="0"/>
              <a:t> Python </a:t>
            </a:r>
            <a:r>
              <a:rPr lang="en-US" dirty="0" err="1"/>
              <a:t>stop_words</a:t>
            </a:r>
            <a:r>
              <a:rPr lang="en-US" dirty="0"/>
              <a:t>, </a:t>
            </a:r>
            <a:r>
              <a:rPr lang="en-US" dirty="0" err="1"/>
              <a:t>che</a:t>
            </a:r>
            <a:r>
              <a:rPr lang="en-US" dirty="0"/>
              <a:t> </a:t>
            </a:r>
            <a:r>
              <a:rPr lang="en-US" dirty="0" err="1"/>
              <a:t>fornisce</a:t>
            </a:r>
            <a:r>
              <a:rPr lang="en-US" dirty="0"/>
              <a:t> </a:t>
            </a:r>
            <a:r>
              <a:rPr lang="en-US" dirty="0" err="1"/>
              <a:t>una</a:t>
            </a:r>
            <a:r>
              <a:rPr lang="en-US" dirty="0"/>
              <a:t> </a:t>
            </a:r>
            <a:r>
              <a:rPr lang="en-US" dirty="0" err="1"/>
              <a:t>lista</a:t>
            </a:r>
            <a:r>
              <a:rPr lang="en-US" dirty="0"/>
              <a:t> </a:t>
            </a:r>
            <a:r>
              <a:rPr lang="en-US" dirty="0" err="1"/>
              <a:t>delle</a:t>
            </a:r>
            <a:r>
              <a:rPr lang="en-US" dirty="0"/>
              <a:t> stop words </a:t>
            </a:r>
            <a:r>
              <a:rPr lang="en-US" dirty="0" err="1"/>
              <a:t>più</a:t>
            </a:r>
            <a:r>
              <a:rPr lang="en-US" dirty="0"/>
              <a:t> </a:t>
            </a:r>
            <a:r>
              <a:rPr lang="en-US" dirty="0" err="1"/>
              <a:t>comuni</a:t>
            </a:r>
            <a:r>
              <a:rPr lang="en-US" dirty="0"/>
              <a:t> in diverse lingue.</a:t>
            </a:r>
          </a:p>
          <a:p>
            <a:r>
              <a:rPr lang="en-US" dirty="0" err="1"/>
              <a:t>Inoltre</a:t>
            </a:r>
            <a:r>
              <a:rPr lang="en-US" dirty="0"/>
              <a:t>, </a:t>
            </a:r>
            <a:r>
              <a:rPr lang="en-US" dirty="0" err="1"/>
              <a:t>sono</a:t>
            </a:r>
            <a:r>
              <a:rPr lang="en-US" dirty="0"/>
              <a:t> </a:t>
            </a:r>
            <a:r>
              <a:rPr lang="en-US" dirty="0" err="1"/>
              <a:t>stati</a:t>
            </a:r>
            <a:r>
              <a:rPr lang="en-US" dirty="0"/>
              <a:t> </a:t>
            </a:r>
            <a:r>
              <a:rPr lang="en-US" dirty="0" err="1"/>
              <a:t>eliminati</a:t>
            </a:r>
            <a:r>
              <a:rPr lang="en-US" dirty="0"/>
              <a:t> </a:t>
            </a:r>
            <a:r>
              <a:rPr lang="en-US" dirty="0" err="1"/>
              <a:t>i</a:t>
            </a:r>
            <a:r>
              <a:rPr lang="en-US" dirty="0"/>
              <a:t> </a:t>
            </a:r>
            <a:r>
              <a:rPr lang="en-US" dirty="0" err="1"/>
              <a:t>caratteri</a:t>
            </a:r>
            <a:r>
              <a:rPr lang="en-US" dirty="0"/>
              <a:t> </a:t>
            </a:r>
            <a:r>
              <a:rPr lang="en-US" dirty="0" err="1"/>
              <a:t>speciali</a:t>
            </a:r>
            <a:r>
              <a:rPr lang="en-US" dirty="0"/>
              <a:t>, </a:t>
            </a:r>
            <a:r>
              <a:rPr lang="en-US" dirty="0" err="1"/>
              <a:t>i</a:t>
            </a:r>
            <a:r>
              <a:rPr lang="en-US" dirty="0"/>
              <a:t> numeri, e tutte le parole </a:t>
            </a:r>
            <a:r>
              <a:rPr lang="en-US" dirty="0" err="1"/>
              <a:t>sono</a:t>
            </a:r>
            <a:r>
              <a:rPr lang="en-US" dirty="0"/>
              <a:t> state convertite in </a:t>
            </a:r>
            <a:r>
              <a:rPr lang="en-US" dirty="0" err="1"/>
              <a:t>minuscolo</a:t>
            </a:r>
            <a:r>
              <a:rPr lang="en-US" dirty="0"/>
              <a:t>.</a:t>
            </a:r>
          </a:p>
          <a:p>
            <a:r>
              <a:rPr lang="en-US" dirty="0"/>
              <a:t>La </a:t>
            </a:r>
            <a:r>
              <a:rPr lang="en-US" dirty="0" err="1"/>
              <a:t>lista</a:t>
            </a:r>
            <a:r>
              <a:rPr lang="en-US" dirty="0"/>
              <a:t> di parole </a:t>
            </a:r>
            <a:r>
              <a:rPr lang="en-US" dirty="0" err="1"/>
              <a:t>estratte</a:t>
            </a:r>
            <a:r>
              <a:rPr lang="en-US" dirty="0"/>
              <a:t> </a:t>
            </a:r>
            <a:r>
              <a:rPr lang="en-US" dirty="0" err="1"/>
              <a:t>può</a:t>
            </a:r>
            <a:r>
              <a:rPr lang="en-US" dirty="0"/>
              <a:t> </a:t>
            </a:r>
            <a:r>
              <a:rPr lang="en-US" dirty="0" err="1"/>
              <a:t>essere</a:t>
            </a:r>
            <a:r>
              <a:rPr lang="en-US" dirty="0"/>
              <a:t> </a:t>
            </a:r>
            <a:r>
              <a:rPr lang="en-US" dirty="0" err="1"/>
              <a:t>rappresentata</a:t>
            </a:r>
            <a:r>
              <a:rPr lang="en-US" dirty="0"/>
              <a:t> sotto forma di word cloud. Le word cloud </a:t>
            </a:r>
            <a:r>
              <a:rPr lang="en-US" dirty="0" err="1"/>
              <a:t>sono</a:t>
            </a:r>
            <a:r>
              <a:rPr lang="en-US" dirty="0"/>
              <a:t> </a:t>
            </a:r>
            <a:r>
              <a:rPr lang="en-US" dirty="0" err="1"/>
              <a:t>utili</a:t>
            </a:r>
            <a:r>
              <a:rPr lang="en-US" dirty="0"/>
              <a:t> per </a:t>
            </a:r>
            <a:r>
              <a:rPr lang="en-US" dirty="0" err="1"/>
              <a:t>visualizzare</a:t>
            </a:r>
            <a:r>
              <a:rPr lang="en-US" dirty="0"/>
              <a:t> le parole </a:t>
            </a:r>
            <a:r>
              <a:rPr lang="en-US" dirty="0" err="1"/>
              <a:t>comuni</a:t>
            </a:r>
            <a:r>
              <a:rPr lang="en-US" dirty="0"/>
              <a:t> in un testo o in un dataset, e </a:t>
            </a:r>
            <a:r>
              <a:rPr lang="en-US" dirty="0" err="1"/>
              <a:t>servono</a:t>
            </a:r>
            <a:r>
              <a:rPr lang="en-US" dirty="0"/>
              <a:t> </a:t>
            </a:r>
            <a:r>
              <a:rPr lang="en-US" dirty="0" err="1"/>
              <a:t>principalmente</a:t>
            </a:r>
            <a:r>
              <a:rPr lang="en-US" dirty="0"/>
              <a:t> a </a:t>
            </a:r>
            <a:r>
              <a:rPr lang="en-US" dirty="0" err="1"/>
              <a:t>offrire</a:t>
            </a:r>
            <a:r>
              <a:rPr lang="en-US" dirty="0"/>
              <a:t> </a:t>
            </a:r>
            <a:r>
              <a:rPr lang="en-US" dirty="0" err="1"/>
              <a:t>una</a:t>
            </a:r>
            <a:r>
              <a:rPr lang="en-US" dirty="0"/>
              <a:t> </a:t>
            </a:r>
            <a:r>
              <a:rPr lang="en-US" dirty="0" err="1"/>
              <a:t>panoramica</a:t>
            </a:r>
            <a:r>
              <a:rPr lang="en-US" dirty="0"/>
              <a:t> ad alto </a:t>
            </a:r>
            <a:r>
              <a:rPr lang="en-US" dirty="0" err="1"/>
              <a:t>livello</a:t>
            </a:r>
            <a:r>
              <a:rPr lang="en-US" dirty="0"/>
              <a:t> </a:t>
            </a:r>
            <a:r>
              <a:rPr lang="en-US" dirty="0" err="1"/>
              <a:t>dei</a:t>
            </a:r>
            <a:r>
              <a:rPr lang="en-US" dirty="0"/>
              <a:t> </a:t>
            </a:r>
            <a:r>
              <a:rPr lang="en-US" dirty="0" err="1"/>
              <a:t>temi</a:t>
            </a:r>
            <a:r>
              <a:rPr lang="en-US" dirty="0"/>
              <a:t> </a:t>
            </a:r>
            <a:r>
              <a:rPr lang="en-US" dirty="0" err="1"/>
              <a:t>principali</a:t>
            </a:r>
            <a:r>
              <a:rPr lang="en-US" dirty="0"/>
              <a:t>.</a:t>
            </a:r>
          </a:p>
          <a:p>
            <a:r>
              <a:rPr lang="en-US" dirty="0"/>
              <a:t>La </a:t>
            </a:r>
            <a:r>
              <a:rPr lang="en-US" dirty="0" err="1"/>
              <a:t>dimensione</a:t>
            </a:r>
            <a:r>
              <a:rPr lang="en-US" dirty="0"/>
              <a:t> </a:t>
            </a:r>
            <a:r>
              <a:rPr lang="en-US" dirty="0" err="1"/>
              <a:t>delle</a:t>
            </a:r>
            <a:r>
              <a:rPr lang="en-US" dirty="0"/>
              <a:t> parole </a:t>
            </a:r>
            <a:r>
              <a:rPr lang="en-US" dirty="0" err="1"/>
              <a:t>dipende</a:t>
            </a:r>
            <a:r>
              <a:rPr lang="en-US" dirty="0"/>
              <a:t> </a:t>
            </a:r>
            <a:r>
              <a:rPr lang="en-US" dirty="0" err="1"/>
              <a:t>dalla</a:t>
            </a:r>
            <a:r>
              <a:rPr lang="en-US" dirty="0"/>
              <a:t> </a:t>
            </a:r>
            <a:r>
              <a:rPr lang="en-US" dirty="0" err="1"/>
              <a:t>frequenza</a:t>
            </a:r>
            <a:r>
              <a:rPr lang="en-US" dirty="0"/>
              <a:t> con cui </a:t>
            </a:r>
            <a:r>
              <a:rPr lang="en-US" dirty="0" err="1"/>
              <a:t>compaiono</a:t>
            </a:r>
            <a:r>
              <a:rPr lang="en-US" dirty="0"/>
              <a:t> (</a:t>
            </a:r>
            <a:r>
              <a:rPr lang="en-US" dirty="0" err="1"/>
              <a:t>cioè</a:t>
            </a:r>
            <a:r>
              <a:rPr lang="en-US" dirty="0"/>
              <a:t> </a:t>
            </a:r>
            <a:r>
              <a:rPr lang="en-US" dirty="0" err="1"/>
              <a:t>dalla</a:t>
            </a:r>
            <a:r>
              <a:rPr lang="en-US" dirty="0"/>
              <a:t> loro </a:t>
            </a:r>
            <a:r>
              <a:rPr lang="en-US" dirty="0" err="1"/>
              <a:t>importanza</a:t>
            </a:r>
            <a:r>
              <a:rPr lang="en-US" dirty="0"/>
              <a:t> </a:t>
            </a:r>
            <a:r>
              <a:rPr lang="en-US" dirty="0" err="1"/>
              <a:t>nel</a:t>
            </a:r>
            <a:r>
              <a:rPr lang="en-US" dirty="0"/>
              <a:t> </a:t>
            </a:r>
            <a:r>
              <a:rPr lang="en-US" dirty="0" err="1"/>
              <a:t>contesto</a:t>
            </a:r>
            <a:r>
              <a:rPr lang="en-US" dirty="0"/>
              <a:t>), ed è per </a:t>
            </a:r>
            <a:r>
              <a:rPr lang="en-US" dirty="0" err="1"/>
              <a:t>questo</a:t>
            </a:r>
            <a:r>
              <a:rPr lang="en-US" dirty="0"/>
              <a:t> </a:t>
            </a:r>
            <a:r>
              <a:rPr lang="en-US" dirty="0" err="1"/>
              <a:t>che</a:t>
            </a:r>
            <a:r>
              <a:rPr lang="en-US" dirty="0"/>
              <a:t> </a:t>
            </a:r>
            <a:r>
              <a:rPr lang="en-US" dirty="0" err="1"/>
              <a:t>risultano</a:t>
            </a:r>
            <a:r>
              <a:rPr lang="en-US" dirty="0"/>
              <a:t> molto </a:t>
            </a:r>
            <a:r>
              <a:rPr lang="en-US" dirty="0" err="1"/>
              <a:t>utili</a:t>
            </a:r>
            <a:r>
              <a:rPr lang="en-US" dirty="0"/>
              <a:t> </a:t>
            </a:r>
            <a:r>
              <a:rPr lang="en-US" dirty="0" err="1"/>
              <a:t>nei</a:t>
            </a:r>
            <a:r>
              <a:rPr lang="en-US" dirty="0"/>
              <a:t> </a:t>
            </a:r>
            <a:r>
              <a:rPr lang="en-US" dirty="0" err="1"/>
              <a:t>progetti</a:t>
            </a:r>
            <a:r>
              <a:rPr lang="en-US" dirty="0"/>
              <a:t> di machine learning </a:t>
            </a:r>
            <a:r>
              <a:rPr lang="en-US" dirty="0" err="1"/>
              <a:t>basati</a:t>
            </a:r>
            <a:r>
              <a:rPr lang="en-US" dirty="0"/>
              <a:t> </a:t>
            </a:r>
            <a:r>
              <a:rPr lang="en-US" dirty="0" err="1"/>
              <a:t>sull’elaborazione</a:t>
            </a:r>
            <a:r>
              <a:rPr lang="en-US" dirty="0"/>
              <a:t> del </a:t>
            </a:r>
            <a:r>
              <a:rPr lang="en-US" dirty="0" err="1"/>
              <a:t>linguaggio</a:t>
            </a:r>
            <a:r>
              <a:rPr lang="en-US" dirty="0"/>
              <a:t> </a:t>
            </a:r>
            <a:r>
              <a:rPr lang="en-US" dirty="0" err="1"/>
              <a:t>naturale</a:t>
            </a:r>
            <a:r>
              <a:rPr lang="en-US" dirty="0"/>
              <a:t> o </a:t>
            </a:r>
            <a:r>
              <a:rPr lang="en-US" dirty="0" err="1"/>
              <a:t>nell’analisi</a:t>
            </a:r>
            <a:r>
              <a:rPr lang="en-US" dirty="0"/>
              <a:t> del testo.</a:t>
            </a:r>
          </a:p>
          <a:p>
            <a:r>
              <a:rPr lang="en-US" dirty="0"/>
              <a:t>È </a:t>
            </a:r>
            <a:r>
              <a:rPr lang="en-US" dirty="0" err="1"/>
              <a:t>stata</a:t>
            </a:r>
            <a:r>
              <a:rPr lang="en-US" dirty="0"/>
              <a:t> </a:t>
            </a:r>
            <a:r>
              <a:rPr lang="en-US" dirty="0" err="1"/>
              <a:t>utilizzata</a:t>
            </a:r>
            <a:r>
              <a:rPr lang="en-US" dirty="0"/>
              <a:t> la </a:t>
            </a:r>
            <a:r>
              <a:rPr lang="en-US" dirty="0" err="1"/>
              <a:t>libreria</a:t>
            </a:r>
            <a:r>
              <a:rPr lang="en-US" dirty="0"/>
              <a:t> Python </a:t>
            </a:r>
            <a:r>
              <a:rPr lang="en-US" dirty="0" err="1"/>
              <a:t>wordcloud</a:t>
            </a:r>
            <a:r>
              <a:rPr lang="en-US" dirty="0"/>
              <a:t>, </a:t>
            </a:r>
            <a:r>
              <a:rPr lang="en-US" dirty="0" err="1"/>
              <a:t>che</a:t>
            </a:r>
            <a:r>
              <a:rPr lang="en-US" dirty="0"/>
              <a:t> </a:t>
            </a:r>
            <a:r>
              <a:rPr lang="en-US" dirty="0" err="1"/>
              <a:t>mette</a:t>
            </a:r>
            <a:r>
              <a:rPr lang="en-US" dirty="0"/>
              <a:t> a </a:t>
            </a:r>
            <a:r>
              <a:rPr lang="en-US" dirty="0" err="1"/>
              <a:t>disposizione</a:t>
            </a:r>
            <a:r>
              <a:rPr lang="en-US" dirty="0"/>
              <a:t> diverse </a:t>
            </a:r>
            <a:r>
              <a:rPr lang="en-US" dirty="0" err="1"/>
              <a:t>funzioni</a:t>
            </a:r>
            <a:r>
              <a:rPr lang="en-US" dirty="0"/>
              <a:t>, </a:t>
            </a:r>
            <a:r>
              <a:rPr lang="en-US" dirty="0" err="1"/>
              <a:t>tra</a:t>
            </a:r>
            <a:r>
              <a:rPr lang="en-US" dirty="0"/>
              <a:t> cui generate(), </a:t>
            </a:r>
            <a:r>
              <a:rPr lang="en-US" dirty="0" err="1"/>
              <a:t>che</a:t>
            </a:r>
            <a:r>
              <a:rPr lang="en-US" dirty="0"/>
              <a:t> ha </a:t>
            </a:r>
            <a:r>
              <a:rPr lang="en-US" dirty="0" err="1"/>
              <a:t>permesso</a:t>
            </a:r>
            <a:r>
              <a:rPr lang="en-US" dirty="0"/>
              <a:t> di </a:t>
            </a:r>
            <a:r>
              <a:rPr lang="en-US" dirty="0" err="1"/>
              <a:t>creare</a:t>
            </a:r>
            <a:r>
              <a:rPr lang="en-US" dirty="0"/>
              <a:t> word cloud a </a:t>
            </a:r>
            <a:r>
              <a:rPr lang="en-US" dirty="0" err="1"/>
              <a:t>partire</a:t>
            </a:r>
            <a:r>
              <a:rPr lang="en-US" dirty="0"/>
              <a:t> da </a:t>
            </a:r>
            <a:r>
              <a:rPr lang="en-US" dirty="0" err="1"/>
              <a:t>una</a:t>
            </a:r>
            <a:r>
              <a:rPr lang="en-US" dirty="0"/>
              <a:t> </a:t>
            </a:r>
            <a:r>
              <a:rPr lang="en-US" dirty="0" err="1"/>
              <a:t>stringa</a:t>
            </a:r>
            <a:r>
              <a:rPr lang="en-US" dirty="0"/>
              <a:t> di testo.</a:t>
            </a:r>
          </a:p>
          <a:p>
            <a:r>
              <a:rPr lang="en-US" dirty="0" err="1"/>
              <a:t>Infine</a:t>
            </a:r>
            <a:r>
              <a:rPr lang="en-US" dirty="0"/>
              <a:t>, </a:t>
            </a:r>
            <a:r>
              <a:rPr lang="en-US" dirty="0" err="1"/>
              <a:t>sono</a:t>
            </a:r>
            <a:r>
              <a:rPr lang="en-US" dirty="0"/>
              <a:t> </a:t>
            </a:r>
            <a:r>
              <a:rPr lang="en-US" dirty="0" err="1"/>
              <a:t>stati</a:t>
            </a:r>
            <a:r>
              <a:rPr lang="en-US" dirty="0"/>
              <a:t> </a:t>
            </a:r>
            <a:r>
              <a:rPr lang="en-US" dirty="0" err="1"/>
              <a:t>tracciati</a:t>
            </a:r>
            <a:r>
              <a:rPr lang="en-US" dirty="0"/>
              <a:t> </a:t>
            </a:r>
            <a:r>
              <a:rPr lang="en-US" dirty="0" err="1"/>
              <a:t>dei</a:t>
            </a:r>
            <a:r>
              <a:rPr lang="en-US" dirty="0"/>
              <a:t> </a:t>
            </a:r>
            <a:r>
              <a:rPr lang="en-US" dirty="0" err="1"/>
              <a:t>bigrammi</a:t>
            </a:r>
            <a:r>
              <a:rPr lang="en-US" dirty="0"/>
              <a:t>, vale a dire </a:t>
            </a:r>
            <a:r>
              <a:rPr lang="en-US" dirty="0" err="1"/>
              <a:t>delle</a:t>
            </a:r>
            <a:r>
              <a:rPr lang="en-US" dirty="0"/>
              <a:t> </a:t>
            </a:r>
            <a:r>
              <a:rPr lang="en-US" dirty="0" err="1"/>
              <a:t>coppie</a:t>
            </a:r>
            <a:r>
              <a:rPr lang="en-US" dirty="0"/>
              <a:t> di parole consecutive, </a:t>
            </a:r>
            <a:r>
              <a:rPr lang="en-US" dirty="0" err="1"/>
              <a:t>rappresentate</a:t>
            </a:r>
            <a:r>
              <a:rPr lang="en-US" dirty="0"/>
              <a:t> </a:t>
            </a:r>
            <a:r>
              <a:rPr lang="en-US" dirty="0" err="1"/>
              <a:t>graficamente</a:t>
            </a:r>
            <a:r>
              <a:rPr lang="en-US" dirty="0"/>
              <a:t> in </a:t>
            </a:r>
            <a:r>
              <a:rPr lang="en-US" dirty="0" err="1"/>
              <a:t>funzione</a:t>
            </a:r>
            <a:r>
              <a:rPr lang="en-US" dirty="0"/>
              <a:t> </a:t>
            </a:r>
            <a:r>
              <a:rPr lang="en-US" dirty="0" err="1"/>
              <a:t>della</a:t>
            </a:r>
            <a:r>
              <a:rPr lang="en-US" dirty="0"/>
              <a:t> loro </a:t>
            </a:r>
            <a:r>
              <a:rPr lang="en-US" dirty="0" err="1"/>
              <a:t>frequenza</a:t>
            </a:r>
            <a:r>
              <a:rPr lang="en-US" dirty="0"/>
              <a:t>.</a:t>
            </a:r>
          </a:p>
          <a:p>
            <a:r>
              <a:rPr lang="en-US" dirty="0"/>
              <a:t>Per </a:t>
            </a:r>
            <a:r>
              <a:rPr lang="en-US" dirty="0" err="1"/>
              <a:t>l’estrazione</a:t>
            </a:r>
            <a:r>
              <a:rPr lang="en-US" dirty="0"/>
              <a:t> </a:t>
            </a:r>
            <a:r>
              <a:rPr lang="en-US" dirty="0" err="1"/>
              <a:t>dei</a:t>
            </a:r>
            <a:r>
              <a:rPr lang="en-US" dirty="0"/>
              <a:t> </a:t>
            </a:r>
            <a:r>
              <a:rPr lang="en-US" dirty="0" err="1"/>
              <a:t>bigrammi</a:t>
            </a:r>
            <a:r>
              <a:rPr lang="en-US" dirty="0"/>
              <a:t> </a:t>
            </a:r>
            <a:r>
              <a:rPr lang="en-US" dirty="0" err="1"/>
              <a:t>si</a:t>
            </a:r>
            <a:r>
              <a:rPr lang="en-US" dirty="0"/>
              <a:t> è </a:t>
            </a:r>
            <a:r>
              <a:rPr lang="en-US" dirty="0" err="1"/>
              <a:t>utilizzata</a:t>
            </a:r>
            <a:r>
              <a:rPr lang="en-US" dirty="0"/>
              <a:t> la </a:t>
            </a:r>
            <a:r>
              <a:rPr lang="en-US" dirty="0" err="1"/>
              <a:t>funzione</a:t>
            </a:r>
            <a:r>
              <a:rPr lang="en-US" dirty="0"/>
              <a:t> </a:t>
            </a:r>
            <a:r>
              <a:rPr lang="en-US" dirty="0" err="1"/>
              <a:t>CountVectorizer</a:t>
            </a:r>
            <a:r>
              <a:rPr lang="en-US" dirty="0"/>
              <a:t> </a:t>
            </a:r>
            <a:r>
              <a:rPr lang="en-US" dirty="0" err="1"/>
              <a:t>della</a:t>
            </a:r>
            <a:r>
              <a:rPr lang="en-US" dirty="0"/>
              <a:t> </a:t>
            </a:r>
            <a:r>
              <a:rPr lang="en-US" dirty="0" err="1"/>
              <a:t>libreria</a:t>
            </a:r>
            <a:r>
              <a:rPr lang="en-US" dirty="0"/>
              <a:t> Python scikit-learn. Questa </a:t>
            </a:r>
            <a:r>
              <a:rPr lang="en-US" dirty="0" err="1"/>
              <a:t>funzione</a:t>
            </a:r>
            <a:r>
              <a:rPr lang="en-US" dirty="0"/>
              <a:t> </a:t>
            </a:r>
            <a:r>
              <a:rPr lang="en-US" dirty="0" err="1"/>
              <a:t>consente</a:t>
            </a:r>
            <a:r>
              <a:rPr lang="en-US" dirty="0"/>
              <a:t> di </a:t>
            </a:r>
            <a:r>
              <a:rPr lang="en-US" dirty="0" err="1"/>
              <a:t>convertire</a:t>
            </a:r>
            <a:r>
              <a:rPr lang="en-US" dirty="0"/>
              <a:t> il testo in </a:t>
            </a:r>
            <a:r>
              <a:rPr lang="en-US" dirty="0" err="1"/>
              <a:t>una</a:t>
            </a:r>
            <a:r>
              <a:rPr lang="en-US" dirty="0"/>
              <a:t> </a:t>
            </a:r>
            <a:r>
              <a:rPr lang="en-US" dirty="0" err="1"/>
              <a:t>rappresentazione</a:t>
            </a:r>
            <a:r>
              <a:rPr lang="en-US" dirty="0"/>
              <a:t> </a:t>
            </a:r>
            <a:r>
              <a:rPr lang="en-US" dirty="0" err="1"/>
              <a:t>numerica</a:t>
            </a:r>
            <a:r>
              <a:rPr lang="en-US" dirty="0"/>
              <a:t>, dove ogni </a:t>
            </a:r>
            <a:r>
              <a:rPr lang="en-US" dirty="0" err="1"/>
              <a:t>colonna</a:t>
            </a:r>
            <a:r>
              <a:rPr lang="en-US" dirty="0"/>
              <a:t> </a:t>
            </a:r>
            <a:r>
              <a:rPr lang="en-US" dirty="0" err="1"/>
              <a:t>rappresenta</a:t>
            </a:r>
            <a:r>
              <a:rPr lang="en-US" dirty="0"/>
              <a:t> un </a:t>
            </a:r>
            <a:r>
              <a:rPr lang="en-US" dirty="0" err="1"/>
              <a:t>bigramma</a:t>
            </a:r>
            <a:r>
              <a:rPr lang="en-US" dirty="0"/>
              <a:t> e </a:t>
            </a:r>
            <a:r>
              <a:rPr lang="en-US" dirty="0" err="1"/>
              <a:t>ciascun</a:t>
            </a:r>
            <a:r>
              <a:rPr lang="en-US" dirty="0"/>
              <a:t> </a:t>
            </a:r>
            <a:r>
              <a:rPr lang="en-US" dirty="0" err="1"/>
              <a:t>valore</a:t>
            </a:r>
            <a:r>
              <a:rPr lang="en-US" dirty="0"/>
              <a:t> </a:t>
            </a:r>
            <a:r>
              <a:rPr lang="en-US" dirty="0" err="1"/>
              <a:t>corrisponde</a:t>
            </a:r>
            <a:r>
              <a:rPr lang="en-US" dirty="0"/>
              <a:t> </a:t>
            </a:r>
            <a:r>
              <a:rPr lang="en-US" dirty="0" err="1"/>
              <a:t>alla</a:t>
            </a:r>
            <a:r>
              <a:rPr lang="en-US" dirty="0"/>
              <a:t> </a:t>
            </a:r>
            <a:r>
              <a:rPr lang="en-US" dirty="0" err="1"/>
              <a:t>sua</a:t>
            </a:r>
            <a:r>
              <a:rPr lang="en-US" dirty="0"/>
              <a:t> </a:t>
            </a:r>
            <a:r>
              <a:rPr lang="en-US" dirty="0" err="1"/>
              <a:t>frequenza</a:t>
            </a:r>
            <a:r>
              <a:rPr lang="en-US" dirty="0"/>
              <a:t> </a:t>
            </a:r>
            <a:r>
              <a:rPr lang="en-US" dirty="0" err="1"/>
              <a:t>nel</a:t>
            </a:r>
            <a:r>
              <a:rPr lang="en-US" dirty="0"/>
              <a:t> corpus.</a:t>
            </a:r>
          </a:p>
          <a:p>
            <a:r>
              <a:rPr lang="en-US" dirty="0"/>
              <a:t>I </a:t>
            </a:r>
            <a:r>
              <a:rPr lang="en-US" dirty="0" err="1"/>
              <a:t>bigrammi</a:t>
            </a:r>
            <a:r>
              <a:rPr lang="en-US" dirty="0"/>
              <a:t> </a:t>
            </a:r>
            <a:r>
              <a:rPr lang="en-US" dirty="0" err="1"/>
              <a:t>vengono</a:t>
            </a:r>
            <a:r>
              <a:rPr lang="en-US" dirty="0"/>
              <a:t> poi </a:t>
            </a:r>
            <a:r>
              <a:rPr lang="en-US" dirty="0" err="1"/>
              <a:t>ordinati</a:t>
            </a:r>
            <a:r>
              <a:rPr lang="en-US" dirty="0"/>
              <a:t> in base </a:t>
            </a:r>
            <a:r>
              <a:rPr lang="en-US" dirty="0" err="1"/>
              <a:t>alla</a:t>
            </a:r>
            <a:r>
              <a:rPr lang="en-US" dirty="0"/>
              <a:t> </a:t>
            </a:r>
            <a:r>
              <a:rPr lang="en-US" dirty="0" err="1"/>
              <a:t>frequenza</a:t>
            </a:r>
            <a:r>
              <a:rPr lang="en-US" dirty="0"/>
              <a:t> </a:t>
            </a:r>
            <a:r>
              <a:rPr lang="en-US" dirty="0" err="1"/>
              <a:t>decrescente</a:t>
            </a:r>
            <a:r>
              <a:rPr lang="en-US" dirty="0"/>
              <a:t> e </a:t>
            </a:r>
            <a:r>
              <a:rPr lang="en-US" dirty="0" err="1"/>
              <a:t>viene</a:t>
            </a:r>
            <a:r>
              <a:rPr lang="en-US" dirty="0"/>
              <a:t> </a:t>
            </a:r>
            <a:r>
              <a:rPr lang="en-US" dirty="0" err="1"/>
              <a:t>selezionato</a:t>
            </a:r>
            <a:r>
              <a:rPr lang="en-US" dirty="0"/>
              <a:t> un </a:t>
            </a:r>
            <a:r>
              <a:rPr lang="en-US" dirty="0" err="1"/>
              <a:t>numero</a:t>
            </a:r>
            <a:r>
              <a:rPr lang="en-US" dirty="0"/>
              <a:t> </a:t>
            </a:r>
            <a:r>
              <a:rPr lang="en-US" dirty="0" err="1"/>
              <a:t>definito</a:t>
            </a:r>
            <a:r>
              <a:rPr lang="en-US" dirty="0"/>
              <a:t> di </a:t>
            </a:r>
            <a:r>
              <a:rPr lang="en-US" dirty="0" err="1"/>
              <a:t>occorrenze</a:t>
            </a:r>
            <a:r>
              <a:rPr lang="en-US" dirty="0"/>
              <a:t> </a:t>
            </a:r>
            <a:r>
              <a:rPr lang="en-US" dirty="0" err="1"/>
              <a:t>più</a:t>
            </a:r>
            <a:r>
              <a:rPr lang="en-US" dirty="0"/>
              <a:t> significative (in </a:t>
            </a:r>
            <a:r>
              <a:rPr lang="en-US" dirty="0" err="1"/>
              <a:t>questo</a:t>
            </a:r>
            <a:r>
              <a:rPr lang="en-US" dirty="0"/>
              <a:t> </a:t>
            </a:r>
            <a:r>
              <a:rPr lang="en-US" dirty="0" err="1"/>
              <a:t>caso</a:t>
            </a:r>
            <a:r>
              <a:rPr lang="en-US" dirty="0"/>
              <a:t>, </a:t>
            </a:r>
            <a:r>
              <a:rPr lang="en-US" dirty="0" err="1"/>
              <a:t>i</a:t>
            </a:r>
            <a:r>
              <a:rPr lang="en-US" dirty="0"/>
              <a:t> </a:t>
            </a:r>
            <a:r>
              <a:rPr lang="en-US" dirty="0" err="1"/>
              <a:t>primi</a:t>
            </a:r>
            <a:r>
              <a:rPr lang="en-US" dirty="0"/>
              <a:t> 20).</a:t>
            </a:r>
          </a:p>
          <a:p>
            <a:r>
              <a:rPr lang="en-US" dirty="0"/>
              <a:t>I </a:t>
            </a:r>
            <a:r>
              <a:rPr lang="en-US" dirty="0" err="1"/>
              <a:t>dati</a:t>
            </a:r>
            <a:r>
              <a:rPr lang="en-US" dirty="0"/>
              <a:t> </a:t>
            </a:r>
            <a:r>
              <a:rPr lang="en-US" dirty="0" err="1"/>
              <a:t>ottenuti</a:t>
            </a:r>
            <a:r>
              <a:rPr lang="en-US" dirty="0"/>
              <a:t> </a:t>
            </a:r>
            <a:r>
              <a:rPr lang="en-US" dirty="0" err="1"/>
              <a:t>vengono</a:t>
            </a:r>
            <a:r>
              <a:rPr lang="en-US" dirty="0"/>
              <a:t> </a:t>
            </a:r>
            <a:r>
              <a:rPr lang="en-US" dirty="0" err="1"/>
              <a:t>organizzati</a:t>
            </a:r>
            <a:r>
              <a:rPr lang="en-US" dirty="0"/>
              <a:t> in un </a:t>
            </a:r>
            <a:r>
              <a:rPr lang="en-US" dirty="0" err="1"/>
              <a:t>DataFrame</a:t>
            </a:r>
            <a:r>
              <a:rPr lang="en-US" dirty="0"/>
              <a:t> </a:t>
            </a:r>
            <a:r>
              <a:rPr lang="en-US" dirty="0" err="1"/>
              <a:t>tramite</a:t>
            </a:r>
            <a:r>
              <a:rPr lang="en-US" dirty="0"/>
              <a:t> la </a:t>
            </a:r>
            <a:r>
              <a:rPr lang="en-US" dirty="0" err="1"/>
              <a:t>libreria</a:t>
            </a:r>
            <a:r>
              <a:rPr lang="en-US" dirty="0"/>
              <a:t> Python pandas, con due </a:t>
            </a:r>
            <a:r>
              <a:rPr lang="en-US" dirty="0" err="1"/>
              <a:t>colonne</a:t>
            </a:r>
            <a:r>
              <a:rPr lang="en-US" dirty="0"/>
              <a:t>:</a:t>
            </a:r>
          </a:p>
          <a:p>
            <a:r>
              <a:rPr lang="en-US" dirty="0"/>
              <a:t>Bi-gram: la </a:t>
            </a:r>
            <a:r>
              <a:rPr lang="en-US" dirty="0" err="1"/>
              <a:t>coppia</a:t>
            </a:r>
            <a:r>
              <a:rPr lang="en-US" dirty="0"/>
              <a:t> di parole</a:t>
            </a:r>
          </a:p>
          <a:p>
            <a:r>
              <a:rPr lang="en-US" dirty="0"/>
              <a:t>Freq: la </a:t>
            </a:r>
            <a:r>
              <a:rPr lang="en-US" dirty="0" err="1"/>
              <a:t>frequenza</a:t>
            </a:r>
            <a:r>
              <a:rPr lang="en-US" dirty="0"/>
              <a:t> assoluta di </a:t>
            </a:r>
            <a:r>
              <a:rPr lang="en-US" dirty="0" err="1"/>
              <a:t>occorrenza</a:t>
            </a:r>
            <a:r>
              <a:rPr lang="en-US" dirty="0"/>
              <a:t> </a:t>
            </a:r>
            <a:r>
              <a:rPr lang="en-US" dirty="0" err="1"/>
              <a:t>nel</a:t>
            </a:r>
            <a:r>
              <a:rPr lang="en-US" dirty="0"/>
              <a:t> corpus</a:t>
            </a:r>
          </a:p>
          <a:p>
            <a:r>
              <a:rPr lang="en-US" dirty="0"/>
              <a:t>Questa </a:t>
            </a:r>
            <a:r>
              <a:rPr lang="en-US" dirty="0" err="1"/>
              <a:t>tabella</a:t>
            </a:r>
            <a:r>
              <a:rPr lang="en-US" dirty="0"/>
              <a:t> </a:t>
            </a:r>
            <a:r>
              <a:rPr lang="en-US" dirty="0" err="1"/>
              <a:t>costituisce</a:t>
            </a:r>
            <a:r>
              <a:rPr lang="en-US" dirty="0"/>
              <a:t> la base per la </a:t>
            </a:r>
            <a:r>
              <a:rPr lang="en-US" dirty="0" err="1"/>
              <a:t>visualizzazione</a:t>
            </a:r>
            <a:r>
              <a:rPr lang="en-US" dirty="0"/>
              <a:t> </a:t>
            </a:r>
            <a:r>
              <a:rPr lang="en-US" dirty="0" err="1"/>
              <a:t>grafica</a:t>
            </a:r>
            <a:r>
              <a:rPr lang="en-US" dirty="0"/>
              <a:t> </a:t>
            </a:r>
            <a:r>
              <a:rPr lang="en-US" dirty="0" err="1"/>
              <a:t>successiva</a:t>
            </a:r>
            <a:r>
              <a:rPr lang="en-US" dirty="0"/>
              <a:t>.</a:t>
            </a:r>
          </a:p>
          <a:p>
            <a:r>
              <a:rPr lang="en-US" dirty="0"/>
              <a:t>La </a:t>
            </a:r>
            <a:r>
              <a:rPr lang="en-US" dirty="0" err="1"/>
              <a:t>fase</a:t>
            </a:r>
            <a:r>
              <a:rPr lang="en-US" dirty="0"/>
              <a:t> finale </a:t>
            </a:r>
            <a:r>
              <a:rPr lang="en-US" dirty="0" err="1"/>
              <a:t>prevede</a:t>
            </a:r>
            <a:r>
              <a:rPr lang="en-US" dirty="0"/>
              <a:t> la </a:t>
            </a:r>
            <a:r>
              <a:rPr lang="en-US" dirty="0" err="1"/>
              <a:t>visualizzazione</a:t>
            </a:r>
            <a:r>
              <a:rPr lang="en-US" dirty="0"/>
              <a:t> </a:t>
            </a:r>
            <a:r>
              <a:rPr lang="en-US" dirty="0" err="1"/>
              <a:t>dei</a:t>
            </a:r>
            <a:r>
              <a:rPr lang="en-US" dirty="0"/>
              <a:t> </a:t>
            </a:r>
            <a:r>
              <a:rPr lang="en-US" dirty="0" err="1"/>
              <a:t>bigrammi</a:t>
            </a:r>
            <a:r>
              <a:rPr lang="en-US" dirty="0"/>
              <a:t> </a:t>
            </a:r>
            <a:r>
              <a:rPr lang="en-US" dirty="0" err="1"/>
              <a:t>più</a:t>
            </a:r>
            <a:r>
              <a:rPr lang="en-US" dirty="0"/>
              <a:t> </a:t>
            </a:r>
            <a:r>
              <a:rPr lang="en-US" dirty="0" err="1"/>
              <a:t>frequenti</a:t>
            </a:r>
            <a:r>
              <a:rPr lang="en-US" dirty="0"/>
              <a:t> </a:t>
            </a:r>
            <a:r>
              <a:rPr lang="en-US" dirty="0" err="1"/>
              <a:t>attraverso</a:t>
            </a:r>
            <a:r>
              <a:rPr lang="en-US" dirty="0"/>
              <a:t> un </a:t>
            </a:r>
            <a:r>
              <a:rPr lang="en-US" dirty="0" err="1"/>
              <a:t>grafico</a:t>
            </a:r>
            <a:r>
              <a:rPr lang="en-US" dirty="0"/>
              <a:t> a barre, </a:t>
            </a:r>
            <a:r>
              <a:rPr lang="en-US" dirty="0" err="1"/>
              <a:t>realizzato</a:t>
            </a:r>
            <a:r>
              <a:rPr lang="en-US" dirty="0"/>
              <a:t> con la </a:t>
            </a:r>
            <a:r>
              <a:rPr lang="en-US" dirty="0" err="1"/>
              <a:t>libreria</a:t>
            </a:r>
            <a:r>
              <a:rPr lang="en-US" dirty="0"/>
              <a:t> seaborn. </a:t>
            </a:r>
            <a:r>
              <a:rPr lang="en-US" dirty="0" err="1"/>
              <a:t>L’asse</a:t>
            </a:r>
            <a:r>
              <a:rPr lang="en-US" dirty="0"/>
              <a:t> </a:t>
            </a:r>
            <a:r>
              <a:rPr lang="en-US" dirty="0" err="1"/>
              <a:t>delle</a:t>
            </a:r>
            <a:r>
              <a:rPr lang="en-US" dirty="0"/>
              <a:t> </a:t>
            </a:r>
            <a:r>
              <a:rPr lang="en-US" dirty="0" err="1"/>
              <a:t>ascisse</a:t>
            </a:r>
            <a:r>
              <a:rPr lang="en-US" dirty="0"/>
              <a:t> </a:t>
            </a:r>
            <a:r>
              <a:rPr lang="en-US" dirty="0" err="1"/>
              <a:t>rappresenta</a:t>
            </a:r>
            <a:r>
              <a:rPr lang="en-US" dirty="0"/>
              <a:t> </a:t>
            </a:r>
            <a:r>
              <a:rPr lang="en-US" dirty="0" err="1"/>
              <a:t>i</a:t>
            </a:r>
            <a:r>
              <a:rPr lang="en-US" dirty="0"/>
              <a:t> </a:t>
            </a:r>
            <a:r>
              <a:rPr lang="en-US" dirty="0" err="1"/>
              <a:t>bigrammi</a:t>
            </a:r>
            <a:r>
              <a:rPr lang="en-US" dirty="0"/>
              <a:t>, </a:t>
            </a:r>
            <a:r>
              <a:rPr lang="en-US" dirty="0" err="1"/>
              <a:t>mentre</a:t>
            </a:r>
            <a:r>
              <a:rPr lang="en-US" dirty="0"/>
              <a:t> </a:t>
            </a:r>
            <a:r>
              <a:rPr lang="en-US" dirty="0" err="1"/>
              <a:t>l’asse</a:t>
            </a:r>
            <a:r>
              <a:rPr lang="en-US" dirty="0"/>
              <a:t> </a:t>
            </a:r>
            <a:r>
              <a:rPr lang="en-US" dirty="0" err="1"/>
              <a:t>delle</a:t>
            </a:r>
            <a:r>
              <a:rPr lang="en-US" dirty="0"/>
              <a:t> ordinate ne indica la </a:t>
            </a:r>
            <a:r>
              <a:rPr lang="en-US" dirty="0" err="1"/>
              <a:t>frequenza</a:t>
            </a:r>
            <a:r>
              <a:rPr lang="en-US" dirty="0"/>
              <a:t>. Il </a:t>
            </a:r>
            <a:r>
              <a:rPr lang="en-US" dirty="0" err="1"/>
              <a:t>grafico</a:t>
            </a:r>
            <a:r>
              <a:rPr lang="en-US" dirty="0"/>
              <a:t> </a:t>
            </a:r>
            <a:r>
              <a:rPr lang="en-US" dirty="0" err="1"/>
              <a:t>permette</a:t>
            </a:r>
            <a:r>
              <a:rPr lang="en-US" dirty="0"/>
              <a:t> di </a:t>
            </a:r>
            <a:r>
              <a:rPr lang="en-US" dirty="0" err="1"/>
              <a:t>cogliere</a:t>
            </a:r>
            <a:r>
              <a:rPr lang="en-US" dirty="0"/>
              <a:t> </a:t>
            </a:r>
            <a:r>
              <a:rPr lang="en-US" dirty="0" err="1"/>
              <a:t>visivamente</a:t>
            </a:r>
            <a:r>
              <a:rPr lang="en-US" dirty="0"/>
              <a:t> le </a:t>
            </a:r>
            <a:r>
              <a:rPr lang="en-US" dirty="0" err="1"/>
              <a:t>combinazioni</a:t>
            </a:r>
            <a:r>
              <a:rPr lang="en-US" dirty="0"/>
              <a:t> di parole </a:t>
            </a:r>
            <a:r>
              <a:rPr lang="en-US" dirty="0" err="1"/>
              <a:t>più</a:t>
            </a:r>
            <a:r>
              <a:rPr lang="en-US" dirty="0"/>
              <a:t> </a:t>
            </a:r>
            <a:r>
              <a:rPr lang="en-US" dirty="0" err="1"/>
              <a:t>rilevanti</a:t>
            </a:r>
            <a:r>
              <a:rPr lang="en-US" dirty="0"/>
              <a:t> </a:t>
            </a:r>
            <a:r>
              <a:rPr lang="en-US" dirty="0" err="1"/>
              <a:t>all’interno</a:t>
            </a:r>
            <a:r>
              <a:rPr lang="en-US" dirty="0"/>
              <a:t> del corpus, </a:t>
            </a:r>
            <a:r>
              <a:rPr lang="en-US" dirty="0" err="1"/>
              <a:t>fornendo</a:t>
            </a:r>
            <a:r>
              <a:rPr lang="en-US" dirty="0"/>
              <a:t> un </a:t>
            </a:r>
            <a:r>
              <a:rPr lang="en-US" dirty="0" err="1"/>
              <a:t>valido</a:t>
            </a:r>
            <a:r>
              <a:rPr lang="en-US" dirty="0"/>
              <a:t> </a:t>
            </a:r>
            <a:r>
              <a:rPr lang="en-US" dirty="0" err="1"/>
              <a:t>supporto</a:t>
            </a:r>
            <a:r>
              <a:rPr lang="en-US" dirty="0"/>
              <a:t> </a:t>
            </a:r>
            <a:r>
              <a:rPr lang="en-US" dirty="0" err="1"/>
              <a:t>interpretativo</a:t>
            </a:r>
            <a:r>
              <a:rPr lang="en-US" dirty="0"/>
              <a:t>.</a:t>
            </a:r>
          </a:p>
          <a:p>
            <a:endParaRPr lang="en-US" dirty="0">
              <a:latin typeface="Calibri"/>
              <a:ea typeface="Calibri"/>
              <a:cs typeface="Calibri"/>
            </a:endParaRPr>
          </a:p>
        </p:txBody>
      </p:sp>
      <p:sp>
        <p:nvSpPr>
          <p:cNvPr id="4" name="Segnaposto numero diapositiva 3">
            <a:extLst>
              <a:ext uri="{FF2B5EF4-FFF2-40B4-BE49-F238E27FC236}">
                <a16:creationId xmlns:a16="http://schemas.microsoft.com/office/drawing/2014/main" id="{B81C979E-12EE-3E5D-372A-F045A803AEDC}"/>
              </a:ext>
            </a:extLst>
          </p:cNvPr>
          <p:cNvSpPr>
            <a:spLocks noGrp="1"/>
          </p:cNvSpPr>
          <p:nvPr>
            <p:ph type="sldNum" sz="quarter" idx="5"/>
          </p:nvPr>
        </p:nvSpPr>
        <p:spPr/>
        <p:txBody>
          <a:bodyPr/>
          <a:lstStyle/>
          <a:p>
            <a:fld id="{4312FF9A-2AA7-4BE8-9FC8-D44D98D949CB}" type="slidenum">
              <a:rPr lang="en-US" smtClean="0"/>
              <a:t>8</a:t>
            </a:fld>
            <a:endParaRPr lang="en-US"/>
          </a:p>
        </p:txBody>
      </p:sp>
    </p:spTree>
    <p:extLst>
      <p:ext uri="{BB962C8B-B14F-4D97-AF65-F5344CB8AC3E}">
        <p14:creationId xmlns:p14="http://schemas.microsoft.com/office/powerpoint/2010/main" val="415003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93576-5D5A-F37F-9ED7-9CD0D215FF6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35F9C34-80AC-9467-C5EC-2362E76318E2}"/>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0E77FB0E-28BB-2C0D-9CAE-5236F7235EB2}"/>
              </a:ext>
            </a:extLst>
          </p:cNvPr>
          <p:cNvSpPr>
            <a:spLocks noGrp="1"/>
          </p:cNvSpPr>
          <p:nvPr>
            <p:ph type="body" idx="1"/>
          </p:nvPr>
        </p:nvSpPr>
        <p:spPr/>
        <p:txBody>
          <a:bodyPr/>
          <a:lstStyle/>
          <a:p>
            <a:pPr marL="342900" indent="-342900">
              <a:spcBef>
                <a:spcPct val="0"/>
              </a:spcBef>
              <a:spcAft>
                <a:spcPct val="0"/>
              </a:spcAft>
              <a:buFont typeface="Wingdings,Sans-Serif"/>
              <a:buChar char="§"/>
            </a:pPr>
            <a:br>
              <a:rPr lang="en-US" dirty="0"/>
            </a:br>
            <a:r>
              <a:rPr lang="en-US"/>
              <a:t>Audio-recorded and transcribed verbatim</a:t>
            </a:r>
            <a:endParaRPr lang="en-US" dirty="0"/>
          </a:p>
          <a:p>
            <a:pPr marL="342900" indent="-342900">
              <a:spcBef>
                <a:spcPct val="0"/>
              </a:spcBef>
              <a:spcAft>
                <a:spcPct val="0"/>
              </a:spcAft>
              <a:buFont typeface="Wingdings,Sans-Serif"/>
              <a:buChar char="§"/>
            </a:pPr>
            <a:r>
              <a:rPr lang="en-US"/>
              <a:t>Conducted independently by three researchers</a:t>
            </a:r>
            <a:endParaRPr lang="en-US" dirty="0"/>
          </a:p>
          <a:p>
            <a:pPr marL="342900" indent="-342900">
              <a:spcBef>
                <a:spcPct val="0"/>
              </a:spcBef>
              <a:spcAft>
                <a:spcPct val="0"/>
              </a:spcAft>
              <a:buFont typeface="Wingdings,Sans-Serif"/>
              <a:buChar char="§"/>
            </a:pPr>
            <a:r>
              <a:rPr lang="en-US"/>
              <a:t>Bottom-up approach</a:t>
            </a:r>
            <a:endParaRPr lang="en-US" dirty="0"/>
          </a:p>
          <a:p>
            <a:pPr marL="342900" indent="-342900">
              <a:spcBef>
                <a:spcPct val="0"/>
              </a:spcBef>
              <a:spcAft>
                <a:spcPct val="0"/>
              </a:spcAft>
              <a:buFont typeface="Wingdings,Sans-Serif"/>
              <a:buChar char="§"/>
            </a:pPr>
            <a:r>
              <a:rPr lang="en-US"/>
              <a:t>Based on Braun &amp; Clarke’s six-phase framework:</a:t>
            </a: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r>
              <a:rPr lang="en-US"/>
              <a:t>Codes, sub-theme and themes were refined through discussion and convergence</a:t>
            </a:r>
            <a:endParaRPr lang="en-US" dirty="0"/>
          </a:p>
          <a:p>
            <a:pPr marL="342900" indent="-342900">
              <a:spcBef>
                <a:spcPct val="0"/>
              </a:spcBef>
              <a:spcAft>
                <a:spcPct val="0"/>
              </a:spcAft>
              <a:buFont typeface="Wingdings,Sans-Serif"/>
              <a:buChar char="§"/>
            </a:pPr>
            <a:r>
              <a:rPr lang="en-US"/>
              <a:t>Multiple meetings were organized to collaboratively resolve coding inconsistencies and ensure alignment across coders</a:t>
            </a:r>
            <a:endParaRPr lang="en-US" dirty="0"/>
          </a:p>
          <a:p>
            <a:r>
              <a:rPr lang="en-US" dirty="0"/>
              <a:t>According to Clarke and Braun (2017), thematic analysis (TA) unfolds through six structured phases, each serving a distinct analytical purpose within the qualitative research process. Here's a concise explanation in English of each phase and what it entails:</a:t>
            </a:r>
            <a:endParaRPr lang="it-IT" dirty="0"/>
          </a:p>
          <a:p>
            <a:pPr marL="285750" indent="-285750">
              <a:buFont typeface="Arial"/>
              <a:buChar char="•"/>
            </a:pPr>
            <a:r>
              <a:rPr lang="en-US" b="1" dirty="0"/>
              <a:t>Familiarization with the data</a:t>
            </a:r>
            <a:br>
              <a:rPr lang="en-US" b="1" dirty="0">
                <a:cs typeface="+mn-lt"/>
              </a:rPr>
            </a:br>
            <a:r>
              <a:rPr lang="en-US" b="1" dirty="0"/>
              <a:t> The researcher immerses themselves in the data by reading and re-reading it, taking initial notes. This phase is foundational, as it allows a deep understanding of the content and begins the process of identifying potential patterns.</a:t>
            </a:r>
            <a:endParaRPr lang="it-IT" dirty="0"/>
          </a:p>
          <a:p>
            <a:pPr marL="285750" indent="-285750">
              <a:buFont typeface="Arial"/>
              <a:buChar char="•"/>
            </a:pPr>
            <a:r>
              <a:rPr lang="en-US" b="1" dirty="0"/>
              <a:t>Generating initial codes</a:t>
            </a:r>
            <a:br>
              <a:rPr lang="en-US" b="1" dirty="0">
                <a:cs typeface="+mn-lt"/>
              </a:rPr>
            </a:br>
            <a:r>
              <a:rPr lang="en-US" b="1" dirty="0"/>
              <a:t> The researcher systematically identifies and labels features of the data that appear interesting or relevant. These codes are the basic units of meaning and are used to organize the data into meaningful groups.</a:t>
            </a:r>
            <a:endParaRPr lang="it-IT" dirty="0"/>
          </a:p>
          <a:p>
            <a:pPr marL="285750" indent="-285750">
              <a:buFont typeface="Arial"/>
              <a:buChar char="•"/>
            </a:pPr>
            <a:r>
              <a:rPr lang="en-US" b="1" dirty="0"/>
              <a:t>Searching for themes</a:t>
            </a:r>
            <a:br>
              <a:rPr lang="en-US" b="1" dirty="0"/>
            </a:br>
            <a:r>
              <a:rPr lang="en-US" b="1" dirty="0"/>
              <a:t> In this phase, the researcher groups codes into potential themes. A theme represents a broader pattern of meaning that captures something important about the data in relation to the research question.</a:t>
            </a:r>
            <a:endParaRPr lang="it-IT" dirty="0"/>
          </a:p>
          <a:p>
            <a:pPr marL="285750" indent="-285750">
              <a:buFont typeface="Arial"/>
              <a:buChar char="•"/>
            </a:pPr>
            <a:r>
              <a:rPr lang="en-US" b="1" dirty="0"/>
              <a:t>Reviewing themes</a:t>
            </a:r>
            <a:br>
              <a:rPr lang="en-US" b="1" dirty="0"/>
            </a:br>
            <a:r>
              <a:rPr lang="en-US" b="1" dirty="0"/>
              <a:t> This involves checking how well the themes work in relation to the coded extracts and the entire data set. Themes are refined, split, combined, or discarded to ensure coherence and distinctiveness.</a:t>
            </a:r>
            <a:endParaRPr lang="it-IT" dirty="0"/>
          </a:p>
          <a:p>
            <a:pPr marL="285750" indent="-285750">
              <a:buFont typeface="Arial"/>
              <a:buChar char="•"/>
            </a:pPr>
            <a:r>
              <a:rPr lang="en-US" b="1" dirty="0"/>
              <a:t>Defining and naming themes</a:t>
            </a:r>
            <a:br>
              <a:rPr lang="en-US" b="1" dirty="0"/>
            </a:br>
            <a:r>
              <a:rPr lang="en-US" b="1" dirty="0"/>
              <a:t> The researcher conducts a deeper analysis of each theme, defining what each theme is about, what it includes and excludes, and identifying a concise and informative name for each one.</a:t>
            </a:r>
            <a:endParaRPr lang="it-IT" dirty="0"/>
          </a:p>
          <a:p>
            <a:pPr marL="285750" indent="-285750">
              <a:buFont typeface="Arial"/>
              <a:buChar char="•"/>
            </a:pPr>
            <a:r>
              <a:rPr lang="en-US" b="1" dirty="0"/>
              <a:t>Producing the report</a:t>
            </a:r>
            <a:br>
              <a:rPr lang="en-US" b="1" dirty="0"/>
            </a:br>
            <a:r>
              <a:rPr lang="en-US" b="1" dirty="0"/>
              <a:t> The final phase involves weaving together the analytic narrative and data extracts to tell a compelling story that answers the research question. This includes finalizing the write-up with attention to clarity, coherence, and theoretical contribution.</a:t>
            </a:r>
            <a:endParaRPr lang="it-IT" dirty="0"/>
          </a:p>
          <a:p>
            <a:endParaRPr lang="en-US" dirty="0">
              <a:latin typeface="Calibri"/>
              <a:ea typeface="Calibri"/>
              <a:cs typeface="Calibri"/>
            </a:endParaRPr>
          </a:p>
        </p:txBody>
      </p:sp>
      <p:sp>
        <p:nvSpPr>
          <p:cNvPr id="4" name="Segnaposto numero diapositiva 3">
            <a:extLst>
              <a:ext uri="{FF2B5EF4-FFF2-40B4-BE49-F238E27FC236}">
                <a16:creationId xmlns:a16="http://schemas.microsoft.com/office/drawing/2014/main" id="{0CCF1F6D-44ED-AAB5-D36C-755E6A0F3601}"/>
              </a:ext>
            </a:extLst>
          </p:cNvPr>
          <p:cNvSpPr>
            <a:spLocks noGrp="1"/>
          </p:cNvSpPr>
          <p:nvPr>
            <p:ph type="sldNum" sz="quarter" idx="5"/>
          </p:nvPr>
        </p:nvSpPr>
        <p:spPr/>
        <p:txBody>
          <a:bodyPr/>
          <a:lstStyle/>
          <a:p>
            <a:fld id="{4312FF9A-2AA7-4BE8-9FC8-D44D98D949CB}" type="slidenum">
              <a:rPr lang="en-US" smtClean="0"/>
              <a:t>9</a:t>
            </a:fld>
            <a:endParaRPr lang="en-US"/>
          </a:p>
        </p:txBody>
      </p:sp>
    </p:spTree>
    <p:extLst>
      <p:ext uri="{BB962C8B-B14F-4D97-AF65-F5344CB8AC3E}">
        <p14:creationId xmlns:p14="http://schemas.microsoft.com/office/powerpoint/2010/main" val="459581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latin typeface="Calibri"/>
                <a:ea typeface="Calibri"/>
                <a:cs typeface="Calibri"/>
              </a:rPr>
              <a:t>Come primo </a:t>
            </a:r>
            <a:r>
              <a:rPr lang="en-US" dirty="0" err="1">
                <a:latin typeface="Calibri"/>
                <a:ea typeface="Calibri"/>
                <a:cs typeface="Calibri"/>
              </a:rPr>
              <a:t>risulato</a:t>
            </a:r>
            <a:r>
              <a:rPr lang="en-US" dirty="0">
                <a:latin typeface="Calibri"/>
                <a:ea typeface="Calibri"/>
                <a:cs typeface="Calibri"/>
              </a:rPr>
              <a:t> </a:t>
            </a:r>
            <a:r>
              <a:rPr lang="en-US" dirty="0" err="1">
                <a:latin typeface="Calibri"/>
                <a:ea typeface="Calibri"/>
                <a:cs typeface="Calibri"/>
              </a:rPr>
              <a:t>vediamo</a:t>
            </a:r>
            <a:r>
              <a:rPr lang="en-US" dirty="0">
                <a:latin typeface="Calibri"/>
                <a:ea typeface="Calibri"/>
                <a:cs typeface="Calibri"/>
              </a:rPr>
              <a:t> </a:t>
            </a:r>
            <a:r>
              <a:rPr lang="en-US" dirty="0" err="1">
                <a:latin typeface="Calibri"/>
                <a:ea typeface="Calibri"/>
                <a:cs typeface="Calibri"/>
              </a:rPr>
              <a:t>quali</a:t>
            </a:r>
            <a:r>
              <a:rPr lang="en-US" dirty="0">
                <a:latin typeface="Calibri"/>
                <a:ea typeface="Calibri"/>
                <a:cs typeface="Calibri"/>
              </a:rPr>
              <a:t> </a:t>
            </a:r>
            <a:r>
              <a:rPr lang="en-US" dirty="0" err="1">
                <a:latin typeface="Calibri"/>
                <a:ea typeface="Calibri"/>
                <a:cs typeface="Calibri"/>
              </a:rPr>
              <a:t>sono</a:t>
            </a:r>
            <a:r>
              <a:rPr lang="en-US" dirty="0">
                <a:latin typeface="Calibri"/>
                <a:ea typeface="Calibri"/>
                <a:cs typeface="Calibri"/>
              </a:rPr>
              <a:t> state le parole </a:t>
            </a:r>
            <a:r>
              <a:rPr lang="en-US" dirty="0" err="1">
                <a:latin typeface="Calibri"/>
                <a:ea typeface="Calibri"/>
                <a:cs typeface="Calibri"/>
              </a:rPr>
              <a:t>maggiormet</a:t>
            </a:r>
            <a:r>
              <a:rPr lang="en-US" dirty="0">
                <a:latin typeface="Calibri"/>
                <a:ea typeface="Calibri"/>
                <a:cs typeface="Calibri"/>
              </a:rPr>
              <a:t> </a:t>
            </a:r>
            <a:r>
              <a:rPr lang="en-US" dirty="0" err="1">
                <a:latin typeface="Calibri"/>
                <a:ea typeface="Calibri"/>
                <a:cs typeface="Calibri"/>
              </a:rPr>
              <a:t>utilizzate</a:t>
            </a:r>
            <a:r>
              <a:rPr lang="en-US" dirty="0">
                <a:latin typeface="Calibri"/>
                <a:ea typeface="Calibri"/>
                <a:cs typeface="Calibri"/>
              </a:rPr>
              <a:t> </a:t>
            </a:r>
            <a:r>
              <a:rPr lang="en-US" dirty="0" err="1">
                <a:latin typeface="Calibri"/>
                <a:ea typeface="Calibri"/>
                <a:cs typeface="Calibri"/>
              </a:rPr>
              <a:t>dai</a:t>
            </a:r>
            <a:r>
              <a:rPr lang="en-US" dirty="0">
                <a:latin typeface="Calibri"/>
                <a:ea typeface="Calibri"/>
                <a:cs typeface="Calibri"/>
              </a:rPr>
              <a:t> </a:t>
            </a:r>
            <a:r>
              <a:rPr lang="en-US" dirty="0" err="1">
                <a:latin typeface="Calibri"/>
                <a:ea typeface="Calibri"/>
                <a:cs typeface="Calibri"/>
              </a:rPr>
              <a:t>nostri</a:t>
            </a:r>
            <a:r>
              <a:rPr lang="en-US" dirty="0">
                <a:latin typeface="Calibri"/>
                <a:ea typeface="Calibri"/>
                <a:cs typeface="Calibri"/>
              </a:rPr>
              <a:t> </a:t>
            </a:r>
            <a:r>
              <a:rPr lang="en-US" dirty="0" err="1">
                <a:latin typeface="Calibri"/>
                <a:ea typeface="Calibri"/>
                <a:cs typeface="Calibri"/>
              </a:rPr>
              <a:t>intervistatori</a:t>
            </a:r>
            <a:r>
              <a:rPr lang="en-US" dirty="0">
                <a:latin typeface="Calibri"/>
                <a:ea typeface="Calibri"/>
                <a:cs typeface="Calibri"/>
              </a:rPr>
              <a:t> </a:t>
            </a:r>
            <a:r>
              <a:rPr lang="en-US" dirty="0" err="1">
                <a:latin typeface="Calibri"/>
                <a:ea typeface="Calibri"/>
                <a:cs typeface="Calibri"/>
              </a:rPr>
              <a:t>anche</a:t>
            </a:r>
            <a:r>
              <a:rPr lang="en-US" dirty="0">
                <a:latin typeface="Calibri"/>
                <a:ea typeface="Calibri"/>
                <a:cs typeface="Calibri"/>
              </a:rPr>
              <a:t> </a:t>
            </a:r>
            <a:r>
              <a:rPr lang="en-US" dirty="0" err="1">
                <a:latin typeface="Calibri"/>
                <a:ea typeface="Calibri"/>
                <a:cs typeface="Calibri"/>
              </a:rPr>
              <a:t>pem</a:t>
            </a:r>
            <a:r>
              <a:rPr lang="en-US" dirty="0">
                <a:latin typeface="Calibri"/>
                <a:ea typeface="Calibri"/>
                <a:cs typeface="Calibri"/>
              </a:rPr>
              <a:t> proxy er farci </a:t>
            </a:r>
            <a:r>
              <a:rPr lang="en-US" dirty="0" err="1">
                <a:latin typeface="Calibri"/>
                <a:ea typeface="Calibri"/>
                <a:cs typeface="Calibri"/>
              </a:rPr>
              <a:t>un'idea</a:t>
            </a:r>
            <a:r>
              <a:rPr lang="en-US" dirty="0">
                <a:latin typeface="Calibri"/>
                <a:ea typeface="Calibri"/>
                <a:cs typeface="Calibri"/>
              </a:rPr>
              <a:t> di </a:t>
            </a:r>
            <a:r>
              <a:rPr lang="en-US" dirty="0" err="1">
                <a:latin typeface="Calibri"/>
                <a:ea typeface="Calibri"/>
                <a:cs typeface="Calibri"/>
              </a:rPr>
              <a:t>che</a:t>
            </a:r>
            <a:r>
              <a:rPr lang="en-US" dirty="0">
                <a:latin typeface="Calibri"/>
                <a:ea typeface="Calibri"/>
                <a:cs typeface="Calibri"/>
              </a:rPr>
              <a:t> </a:t>
            </a:r>
            <a:r>
              <a:rPr lang="en-US" dirty="0" err="1">
                <a:latin typeface="Calibri"/>
                <a:ea typeface="Calibri"/>
                <a:cs typeface="Calibri"/>
              </a:rPr>
              <a:t>cosa</a:t>
            </a:r>
            <a:r>
              <a:rPr lang="en-US" dirty="0">
                <a:latin typeface="Calibri"/>
                <a:ea typeface="Calibri"/>
                <a:cs typeface="Calibri"/>
              </a:rPr>
              <a:t> </a:t>
            </a:r>
            <a:r>
              <a:rPr lang="en-US" dirty="0" err="1">
                <a:latin typeface="Calibri"/>
                <a:ea typeface="Calibri"/>
                <a:cs typeface="Calibri"/>
              </a:rPr>
              <a:t>troveremo</a:t>
            </a:r>
            <a:r>
              <a:rPr lang="en-US" dirty="0">
                <a:latin typeface="Calibri"/>
                <a:ea typeface="Calibri"/>
                <a:cs typeface="Calibri"/>
              </a:rPr>
              <a:t> a </a:t>
            </a:r>
            <a:r>
              <a:rPr lang="en-US" dirty="0" err="1">
                <a:latin typeface="Calibri"/>
                <a:ea typeface="Calibri"/>
                <a:cs typeface="Calibri"/>
              </a:rPr>
              <a:t>livello</a:t>
            </a:r>
            <a:r>
              <a:rPr lang="en-US" dirty="0">
                <a:latin typeface="Calibri"/>
                <a:ea typeface="Calibri"/>
                <a:cs typeface="Calibri"/>
              </a:rPr>
              <a:t> </a:t>
            </a:r>
            <a:r>
              <a:rPr lang="en-US" dirty="0" err="1">
                <a:latin typeface="Calibri"/>
                <a:ea typeface="Calibri"/>
                <a:cs typeface="Calibri"/>
              </a:rPr>
              <a:t>qualitativo</a:t>
            </a:r>
            <a:r>
              <a:rPr lang="en-US" dirty="0">
                <a:latin typeface="Calibri"/>
                <a:ea typeface="Calibri"/>
                <a:cs typeface="Calibri"/>
              </a:rPr>
              <a:t>.  e </a:t>
            </a:r>
            <a:r>
              <a:rPr lang="en-US" dirty="0" err="1">
                <a:latin typeface="Calibri"/>
                <a:ea typeface="Calibri"/>
                <a:cs typeface="Calibri"/>
              </a:rPr>
              <a:t>sono</a:t>
            </a:r>
            <a:r>
              <a:rPr lang="en-US" dirty="0">
                <a:latin typeface="Calibri"/>
                <a:ea typeface="Calibri"/>
                <a:cs typeface="Calibri"/>
              </a:rPr>
              <a:t> </a:t>
            </a:r>
            <a:r>
              <a:rPr lang="en-US" dirty="0" err="1">
                <a:latin typeface="Calibri"/>
                <a:ea typeface="Calibri"/>
                <a:cs typeface="Calibri"/>
              </a:rPr>
              <a:t>bunrout</a:t>
            </a:r>
            <a:r>
              <a:rPr lang="en-US" dirty="0">
                <a:latin typeface="Calibri"/>
                <a:ea typeface="Calibri"/>
                <a:cs typeface="Calibri"/>
              </a:rPr>
              <a:t> , la persona come </a:t>
            </a:r>
            <a:r>
              <a:rPr lang="en-US" dirty="0" err="1">
                <a:latin typeface="Calibri"/>
                <a:ea typeface="Calibri"/>
                <a:cs typeface="Calibri"/>
              </a:rPr>
              <a:t>centro</a:t>
            </a:r>
            <a:r>
              <a:rPr lang="en-US" dirty="0">
                <a:latin typeface="Calibri"/>
                <a:ea typeface="Calibri"/>
                <a:cs typeface="Calibri"/>
              </a:rPr>
              <a:t> di studio e di </a:t>
            </a:r>
            <a:r>
              <a:rPr lang="en-US" dirty="0" err="1">
                <a:latin typeface="Calibri"/>
                <a:ea typeface="Calibri"/>
                <a:cs typeface="Calibri"/>
              </a:rPr>
              <a:t>sviluppo</a:t>
            </a:r>
            <a:r>
              <a:rPr lang="en-US" dirty="0">
                <a:latin typeface="Calibri"/>
                <a:ea typeface="Calibri"/>
                <a:cs typeface="Calibri"/>
              </a:rPr>
              <a:t> </a:t>
            </a:r>
            <a:r>
              <a:rPr lang="en-US" dirty="0" err="1">
                <a:latin typeface="Calibri"/>
                <a:ea typeface="Calibri"/>
                <a:cs typeface="Calibri"/>
              </a:rPr>
              <a:t>dle</a:t>
            </a:r>
            <a:r>
              <a:rPr lang="en-US" dirty="0">
                <a:latin typeface="Calibri"/>
                <a:ea typeface="Calibri"/>
                <a:cs typeface="Calibri"/>
              </a:rPr>
              <a:t> nuovo e poi </a:t>
            </a:r>
            <a:r>
              <a:rPr lang="en-US" dirty="0" err="1">
                <a:latin typeface="Calibri"/>
                <a:ea typeface="Calibri"/>
                <a:cs typeface="Calibri"/>
              </a:rPr>
              <a:t>gli</a:t>
            </a:r>
            <a:r>
              <a:rPr lang="en-US" dirty="0">
                <a:latin typeface="Calibri"/>
                <a:ea typeface="Calibri"/>
                <a:cs typeface="Calibri"/>
              </a:rPr>
              <a:t> </a:t>
            </a:r>
            <a:r>
              <a:rPr lang="en-US" dirty="0" err="1">
                <a:latin typeface="Calibri"/>
                <a:ea typeface="Calibri"/>
                <a:cs typeface="Calibri"/>
              </a:rPr>
              <a:t>trumenti</a:t>
            </a:r>
            <a:r>
              <a:rPr lang="en-US" dirty="0">
                <a:latin typeface="Calibri"/>
                <a:ea typeface="Calibri"/>
                <a:cs typeface="Calibri"/>
              </a:rPr>
              <a:t> </a:t>
            </a:r>
            <a:r>
              <a:rPr lang="en-US" dirty="0" err="1">
                <a:latin typeface="Calibri"/>
                <a:ea typeface="Calibri"/>
                <a:cs typeface="Calibri"/>
              </a:rPr>
              <a:t>fondamentli</a:t>
            </a:r>
            <a:r>
              <a:rPr lang="en-US" dirty="0">
                <a:latin typeface="Calibri"/>
                <a:ea typeface="Calibri"/>
                <a:cs typeface="Calibri"/>
              </a:rPr>
              <a:t> per </a:t>
            </a:r>
            <a:r>
              <a:rPr lang="en-US" dirty="0" err="1">
                <a:latin typeface="Calibri"/>
                <a:ea typeface="Calibri"/>
                <a:cs typeface="Calibri"/>
              </a:rPr>
              <a:t>l'assemnet</a:t>
            </a:r>
            <a:r>
              <a:rPr lang="en-US" dirty="0">
                <a:latin typeface="Calibri"/>
                <a:ea typeface="Calibri"/>
                <a:cs typeface="Calibri"/>
              </a:rPr>
              <a:t> , il </a:t>
            </a:r>
            <a:r>
              <a:rPr lang="en-US" dirty="0" err="1">
                <a:latin typeface="Calibri"/>
                <a:ea typeface="Calibri"/>
                <a:cs typeface="Calibri"/>
              </a:rPr>
              <a:t>lavoro</a:t>
            </a:r>
            <a:r>
              <a:rPr lang="en-US" dirty="0">
                <a:latin typeface="Calibri"/>
                <a:ea typeface="Calibri"/>
                <a:cs typeface="Calibri"/>
              </a:rPr>
              <a:t> come </a:t>
            </a:r>
            <a:r>
              <a:rPr lang="en-US" dirty="0" err="1">
                <a:latin typeface="Calibri"/>
                <a:ea typeface="Calibri"/>
                <a:cs typeface="Calibri"/>
              </a:rPr>
              <a:t>fulcro</a:t>
            </a:r>
            <a:r>
              <a:rPr lang="en-US" dirty="0">
                <a:latin typeface="Calibri"/>
                <a:ea typeface="Calibri"/>
                <a:cs typeface="Calibri"/>
              </a:rPr>
              <a:t> da cui </a:t>
            </a:r>
            <a:r>
              <a:rPr lang="en-US" dirty="0" err="1">
                <a:latin typeface="Calibri"/>
                <a:ea typeface="Calibri"/>
                <a:cs typeface="Calibri"/>
              </a:rPr>
              <a:t>partire</a:t>
            </a:r>
            <a:r>
              <a:rPr lang="en-US" dirty="0">
                <a:latin typeface="Calibri"/>
                <a:ea typeface="Calibri"/>
                <a:cs typeface="Calibri"/>
              </a:rPr>
              <a:t> e </a:t>
            </a:r>
            <a:r>
              <a:rPr lang="en-US" dirty="0" err="1">
                <a:latin typeface="Calibri"/>
                <a:ea typeface="Calibri"/>
                <a:cs typeface="Calibri"/>
              </a:rPr>
              <a:t>modificare</a:t>
            </a:r>
            <a:r>
              <a:rPr lang="en-US" dirty="0">
                <a:latin typeface="Calibri"/>
                <a:ea typeface="Calibri"/>
                <a:cs typeface="Calibri"/>
              </a:rPr>
              <a:t> </a:t>
            </a:r>
            <a:r>
              <a:rPr lang="en-US" dirty="0" err="1">
                <a:latin typeface="Calibri"/>
                <a:ea typeface="Calibri"/>
                <a:cs typeface="Calibri"/>
              </a:rPr>
              <a:t>tali</a:t>
            </a:r>
            <a:r>
              <a:rPr lang="en-US" dirty="0">
                <a:latin typeface="Calibri"/>
                <a:ea typeface="Calibri"/>
                <a:cs typeface="Calibri"/>
              </a:rPr>
              <a:t> </a:t>
            </a:r>
            <a:r>
              <a:rPr lang="en-US" dirty="0" err="1">
                <a:latin typeface="Calibri"/>
                <a:ea typeface="Calibri"/>
                <a:cs typeface="Calibri"/>
              </a:rPr>
              <a:t>strumenti</a:t>
            </a:r>
            <a:r>
              <a:rPr lang="en-US" dirty="0">
                <a:latin typeface="Calibri"/>
                <a:ea typeface="Calibri"/>
                <a:cs typeface="Calibri"/>
              </a:rPr>
              <a:t> voce, senso </a:t>
            </a:r>
            <a:r>
              <a:rPr lang="en-US" dirty="0" err="1">
                <a:latin typeface="Calibri"/>
                <a:ea typeface="Calibri"/>
                <a:cs typeface="Calibri"/>
              </a:rPr>
              <a:t>ricerca</a:t>
            </a:r>
            <a:r>
              <a:rPr lang="en-US" dirty="0">
                <a:latin typeface="Calibri"/>
                <a:ea typeface="Calibri"/>
                <a:cs typeface="Calibri"/>
              </a:rPr>
              <a:t> </a:t>
            </a:r>
          </a:p>
        </p:txBody>
      </p:sp>
      <p:sp>
        <p:nvSpPr>
          <p:cNvPr id="4" name="Segnaposto numero diapositiva 3"/>
          <p:cNvSpPr>
            <a:spLocks noGrp="1"/>
          </p:cNvSpPr>
          <p:nvPr>
            <p:ph type="sldNum" sz="quarter" idx="5"/>
          </p:nvPr>
        </p:nvSpPr>
        <p:spPr/>
        <p:txBody>
          <a:bodyPr/>
          <a:lstStyle/>
          <a:p>
            <a:fld id="{4312FF9A-2AA7-4BE8-9FC8-D44D98D949CB}" type="slidenum">
              <a:rPr lang="en-US" smtClean="0"/>
              <a:t>10</a:t>
            </a:fld>
            <a:endParaRPr lang="en-US"/>
          </a:p>
        </p:txBody>
      </p:sp>
    </p:spTree>
    <p:extLst>
      <p:ext uri="{BB962C8B-B14F-4D97-AF65-F5344CB8AC3E}">
        <p14:creationId xmlns:p14="http://schemas.microsoft.com/office/powerpoint/2010/main" val="1651449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9B0AF1-93D1-2987-48C2-5E955473B196}"/>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a:p>
        </p:txBody>
      </p:sp>
      <p:sp>
        <p:nvSpPr>
          <p:cNvPr id="3" name="Sottotitolo 2">
            <a:extLst>
              <a:ext uri="{FF2B5EF4-FFF2-40B4-BE49-F238E27FC236}">
                <a16:creationId xmlns:a16="http://schemas.microsoft.com/office/drawing/2014/main" id="{9518DE0D-E1D4-2140-8DCD-2574B27ABB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Segnaposto data 3">
            <a:extLst>
              <a:ext uri="{FF2B5EF4-FFF2-40B4-BE49-F238E27FC236}">
                <a16:creationId xmlns:a16="http://schemas.microsoft.com/office/drawing/2014/main" id="{AA47783F-AAC0-F91C-6EA5-E4F309A44CF7}"/>
              </a:ext>
            </a:extLst>
          </p:cNvPr>
          <p:cNvSpPr>
            <a:spLocks noGrp="1"/>
          </p:cNvSpPr>
          <p:nvPr>
            <p:ph type="dt" sz="half" idx="10"/>
          </p:nvPr>
        </p:nvSpPr>
        <p:spPr/>
        <p:txBody>
          <a:bodyPr/>
          <a:lstStyle/>
          <a:p>
            <a:fld id="{CC511442-CD8A-4D25-97F2-5929CD59AC8D}" type="datetimeFigureOut">
              <a:rPr lang="en-US" smtClean="0"/>
              <a:t>6/10/2025</a:t>
            </a:fld>
            <a:endParaRPr lang="en-US"/>
          </a:p>
        </p:txBody>
      </p:sp>
      <p:sp>
        <p:nvSpPr>
          <p:cNvPr id="5" name="Segnaposto piè di pagina 4">
            <a:extLst>
              <a:ext uri="{FF2B5EF4-FFF2-40B4-BE49-F238E27FC236}">
                <a16:creationId xmlns:a16="http://schemas.microsoft.com/office/drawing/2014/main" id="{E0D6355C-FA61-EE51-9859-1F3D7CB45595}"/>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7FB39DD2-169F-5E67-CB99-04D88293E4E5}"/>
              </a:ext>
            </a:extLst>
          </p:cNvPr>
          <p:cNvSpPr>
            <a:spLocks noGrp="1"/>
          </p:cNvSpPr>
          <p:nvPr>
            <p:ph type="sldNum" sz="quarter" idx="12"/>
          </p:nvPr>
        </p:nvSpPr>
        <p:spPr/>
        <p:txBody>
          <a:bodyPr/>
          <a:lstStyle/>
          <a:p>
            <a:fld id="{ECA96323-D022-45ED-AB3F-291DE05DE54B}" type="slidenum">
              <a:rPr lang="en-US" smtClean="0"/>
              <a:t>‹#›</a:t>
            </a:fld>
            <a:endParaRPr lang="en-US"/>
          </a:p>
        </p:txBody>
      </p:sp>
    </p:spTree>
    <p:extLst>
      <p:ext uri="{BB962C8B-B14F-4D97-AF65-F5344CB8AC3E}">
        <p14:creationId xmlns:p14="http://schemas.microsoft.com/office/powerpoint/2010/main" val="2939792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A361D6-BB0B-849A-06CC-3CE8579EE54A}"/>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B5A7229B-0E9E-7E55-50D6-2F5E05505FBA}"/>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5D1FC6A1-4ADB-ED48-AB41-524012EAA6D1}"/>
              </a:ext>
            </a:extLst>
          </p:cNvPr>
          <p:cNvSpPr>
            <a:spLocks noGrp="1"/>
          </p:cNvSpPr>
          <p:nvPr>
            <p:ph type="dt" sz="half" idx="10"/>
          </p:nvPr>
        </p:nvSpPr>
        <p:spPr/>
        <p:txBody>
          <a:bodyPr/>
          <a:lstStyle/>
          <a:p>
            <a:fld id="{CC511442-CD8A-4D25-97F2-5929CD59AC8D}" type="datetimeFigureOut">
              <a:rPr lang="en-US" smtClean="0"/>
              <a:t>6/10/2025</a:t>
            </a:fld>
            <a:endParaRPr lang="en-US"/>
          </a:p>
        </p:txBody>
      </p:sp>
      <p:sp>
        <p:nvSpPr>
          <p:cNvPr id="5" name="Segnaposto piè di pagina 4">
            <a:extLst>
              <a:ext uri="{FF2B5EF4-FFF2-40B4-BE49-F238E27FC236}">
                <a16:creationId xmlns:a16="http://schemas.microsoft.com/office/drawing/2014/main" id="{84890BD6-DC91-E868-FEDD-906356EFC990}"/>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D7ADFD24-4D6F-CF18-8044-4516955BE3F9}"/>
              </a:ext>
            </a:extLst>
          </p:cNvPr>
          <p:cNvSpPr>
            <a:spLocks noGrp="1"/>
          </p:cNvSpPr>
          <p:nvPr>
            <p:ph type="sldNum" sz="quarter" idx="12"/>
          </p:nvPr>
        </p:nvSpPr>
        <p:spPr/>
        <p:txBody>
          <a:bodyPr/>
          <a:lstStyle/>
          <a:p>
            <a:fld id="{ECA96323-D022-45ED-AB3F-291DE05DE54B}" type="slidenum">
              <a:rPr lang="en-US" smtClean="0"/>
              <a:t>‹#›</a:t>
            </a:fld>
            <a:endParaRPr lang="en-US"/>
          </a:p>
        </p:txBody>
      </p:sp>
    </p:spTree>
    <p:extLst>
      <p:ext uri="{BB962C8B-B14F-4D97-AF65-F5344CB8AC3E}">
        <p14:creationId xmlns:p14="http://schemas.microsoft.com/office/powerpoint/2010/main" val="3916116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B157DC1-D965-5930-6A93-EBC6397B9C1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FD74EC2B-023A-4EB6-D2C7-780422CE1123}"/>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476C5F91-C424-2B55-4757-DCB8B1821332}"/>
              </a:ext>
            </a:extLst>
          </p:cNvPr>
          <p:cNvSpPr>
            <a:spLocks noGrp="1"/>
          </p:cNvSpPr>
          <p:nvPr>
            <p:ph type="dt" sz="half" idx="10"/>
          </p:nvPr>
        </p:nvSpPr>
        <p:spPr/>
        <p:txBody>
          <a:bodyPr/>
          <a:lstStyle/>
          <a:p>
            <a:fld id="{CC511442-CD8A-4D25-97F2-5929CD59AC8D}" type="datetimeFigureOut">
              <a:rPr lang="en-US" smtClean="0"/>
              <a:t>6/10/2025</a:t>
            </a:fld>
            <a:endParaRPr lang="en-US"/>
          </a:p>
        </p:txBody>
      </p:sp>
      <p:sp>
        <p:nvSpPr>
          <p:cNvPr id="5" name="Segnaposto piè di pagina 4">
            <a:extLst>
              <a:ext uri="{FF2B5EF4-FFF2-40B4-BE49-F238E27FC236}">
                <a16:creationId xmlns:a16="http://schemas.microsoft.com/office/drawing/2014/main" id="{11A0A9AD-6EC6-945B-1880-9A1C97700A5D}"/>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44316C67-B171-4187-78F0-068F232D76CB}"/>
              </a:ext>
            </a:extLst>
          </p:cNvPr>
          <p:cNvSpPr>
            <a:spLocks noGrp="1"/>
          </p:cNvSpPr>
          <p:nvPr>
            <p:ph type="sldNum" sz="quarter" idx="12"/>
          </p:nvPr>
        </p:nvSpPr>
        <p:spPr/>
        <p:txBody>
          <a:bodyPr/>
          <a:lstStyle/>
          <a:p>
            <a:fld id="{ECA96323-D022-45ED-AB3F-291DE05DE54B}" type="slidenum">
              <a:rPr lang="en-US" smtClean="0"/>
              <a:t>‹#›</a:t>
            </a:fld>
            <a:endParaRPr lang="en-US"/>
          </a:p>
        </p:txBody>
      </p:sp>
    </p:spTree>
    <p:extLst>
      <p:ext uri="{BB962C8B-B14F-4D97-AF65-F5344CB8AC3E}">
        <p14:creationId xmlns:p14="http://schemas.microsoft.com/office/powerpoint/2010/main" val="181531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8D0D4A-3CA3-3F68-ED78-03AFCAED53D1}"/>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2CE30F03-AE13-BA28-77DB-FD97588A99F7}"/>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3F341BCE-6AF8-4BE5-F806-ADF3F7BDB234}"/>
              </a:ext>
            </a:extLst>
          </p:cNvPr>
          <p:cNvSpPr>
            <a:spLocks noGrp="1"/>
          </p:cNvSpPr>
          <p:nvPr>
            <p:ph type="dt" sz="half" idx="10"/>
          </p:nvPr>
        </p:nvSpPr>
        <p:spPr/>
        <p:txBody>
          <a:bodyPr/>
          <a:lstStyle/>
          <a:p>
            <a:fld id="{CC511442-CD8A-4D25-97F2-5929CD59AC8D}" type="datetimeFigureOut">
              <a:rPr lang="en-US" smtClean="0"/>
              <a:t>6/10/2025</a:t>
            </a:fld>
            <a:endParaRPr lang="en-US"/>
          </a:p>
        </p:txBody>
      </p:sp>
      <p:sp>
        <p:nvSpPr>
          <p:cNvPr id="5" name="Segnaposto piè di pagina 4">
            <a:extLst>
              <a:ext uri="{FF2B5EF4-FFF2-40B4-BE49-F238E27FC236}">
                <a16:creationId xmlns:a16="http://schemas.microsoft.com/office/drawing/2014/main" id="{C0B8A0E1-8106-AF51-5606-0CEEAE9CCE43}"/>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D5B2D116-AAC5-E6AA-3EDB-EAEAEBBDBC5B}"/>
              </a:ext>
            </a:extLst>
          </p:cNvPr>
          <p:cNvSpPr>
            <a:spLocks noGrp="1"/>
          </p:cNvSpPr>
          <p:nvPr>
            <p:ph type="sldNum" sz="quarter" idx="12"/>
          </p:nvPr>
        </p:nvSpPr>
        <p:spPr/>
        <p:txBody>
          <a:bodyPr/>
          <a:lstStyle/>
          <a:p>
            <a:fld id="{ECA96323-D022-45ED-AB3F-291DE05DE54B}" type="slidenum">
              <a:rPr lang="en-US" smtClean="0"/>
              <a:t>‹#›</a:t>
            </a:fld>
            <a:endParaRPr lang="en-US"/>
          </a:p>
        </p:txBody>
      </p:sp>
    </p:spTree>
    <p:extLst>
      <p:ext uri="{BB962C8B-B14F-4D97-AF65-F5344CB8AC3E}">
        <p14:creationId xmlns:p14="http://schemas.microsoft.com/office/powerpoint/2010/main" val="3741588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98B16CF-26CA-F6CD-6285-72D54C9CFEA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D64951FE-81B0-316C-A607-8F1A7EA134F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BA60729C-C08C-4FFD-38E9-24E9362B5D74}"/>
              </a:ext>
            </a:extLst>
          </p:cNvPr>
          <p:cNvSpPr>
            <a:spLocks noGrp="1"/>
          </p:cNvSpPr>
          <p:nvPr>
            <p:ph type="dt" sz="half" idx="10"/>
          </p:nvPr>
        </p:nvSpPr>
        <p:spPr/>
        <p:txBody>
          <a:bodyPr/>
          <a:lstStyle/>
          <a:p>
            <a:fld id="{CC511442-CD8A-4D25-97F2-5929CD59AC8D}" type="datetimeFigureOut">
              <a:rPr lang="en-US" smtClean="0"/>
              <a:t>6/10/2025</a:t>
            </a:fld>
            <a:endParaRPr lang="en-US"/>
          </a:p>
        </p:txBody>
      </p:sp>
      <p:sp>
        <p:nvSpPr>
          <p:cNvPr id="5" name="Segnaposto piè di pagina 4">
            <a:extLst>
              <a:ext uri="{FF2B5EF4-FFF2-40B4-BE49-F238E27FC236}">
                <a16:creationId xmlns:a16="http://schemas.microsoft.com/office/drawing/2014/main" id="{FFFD1FBB-335D-2012-7A31-2E251F2138DA}"/>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33AF2292-3371-9687-91EE-FA062545D5B4}"/>
              </a:ext>
            </a:extLst>
          </p:cNvPr>
          <p:cNvSpPr>
            <a:spLocks noGrp="1"/>
          </p:cNvSpPr>
          <p:nvPr>
            <p:ph type="sldNum" sz="quarter" idx="12"/>
          </p:nvPr>
        </p:nvSpPr>
        <p:spPr/>
        <p:txBody>
          <a:bodyPr/>
          <a:lstStyle/>
          <a:p>
            <a:fld id="{ECA96323-D022-45ED-AB3F-291DE05DE54B}" type="slidenum">
              <a:rPr lang="en-US" smtClean="0"/>
              <a:t>‹#›</a:t>
            </a:fld>
            <a:endParaRPr lang="en-US"/>
          </a:p>
        </p:txBody>
      </p:sp>
    </p:spTree>
    <p:extLst>
      <p:ext uri="{BB962C8B-B14F-4D97-AF65-F5344CB8AC3E}">
        <p14:creationId xmlns:p14="http://schemas.microsoft.com/office/powerpoint/2010/main" val="84754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190F45E-D995-7981-59EA-EEB17D3C0259}"/>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E389283B-81C2-CE45-9BA2-2E1DF594309C}"/>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a:extLst>
              <a:ext uri="{FF2B5EF4-FFF2-40B4-BE49-F238E27FC236}">
                <a16:creationId xmlns:a16="http://schemas.microsoft.com/office/drawing/2014/main" id="{7637A12F-8473-542F-54EC-776EC2FBA559}"/>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a:extLst>
              <a:ext uri="{FF2B5EF4-FFF2-40B4-BE49-F238E27FC236}">
                <a16:creationId xmlns:a16="http://schemas.microsoft.com/office/drawing/2014/main" id="{31BBEF91-021C-56C8-21D8-556596E5ECF3}"/>
              </a:ext>
            </a:extLst>
          </p:cNvPr>
          <p:cNvSpPr>
            <a:spLocks noGrp="1"/>
          </p:cNvSpPr>
          <p:nvPr>
            <p:ph type="dt" sz="half" idx="10"/>
          </p:nvPr>
        </p:nvSpPr>
        <p:spPr/>
        <p:txBody>
          <a:bodyPr/>
          <a:lstStyle/>
          <a:p>
            <a:fld id="{CC511442-CD8A-4D25-97F2-5929CD59AC8D}" type="datetimeFigureOut">
              <a:rPr lang="en-US" smtClean="0"/>
              <a:t>6/10/2025</a:t>
            </a:fld>
            <a:endParaRPr lang="en-US"/>
          </a:p>
        </p:txBody>
      </p:sp>
      <p:sp>
        <p:nvSpPr>
          <p:cNvPr id="6" name="Segnaposto piè di pagina 5">
            <a:extLst>
              <a:ext uri="{FF2B5EF4-FFF2-40B4-BE49-F238E27FC236}">
                <a16:creationId xmlns:a16="http://schemas.microsoft.com/office/drawing/2014/main" id="{35B4BE70-E25D-6A1C-0994-FA627C724D2D}"/>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D4287636-CDFB-D660-EBEB-E628E80D22E7}"/>
              </a:ext>
            </a:extLst>
          </p:cNvPr>
          <p:cNvSpPr>
            <a:spLocks noGrp="1"/>
          </p:cNvSpPr>
          <p:nvPr>
            <p:ph type="sldNum" sz="quarter" idx="12"/>
          </p:nvPr>
        </p:nvSpPr>
        <p:spPr/>
        <p:txBody>
          <a:bodyPr/>
          <a:lstStyle/>
          <a:p>
            <a:fld id="{ECA96323-D022-45ED-AB3F-291DE05DE54B}" type="slidenum">
              <a:rPr lang="en-US" smtClean="0"/>
              <a:t>‹#›</a:t>
            </a:fld>
            <a:endParaRPr lang="en-US"/>
          </a:p>
        </p:txBody>
      </p:sp>
    </p:spTree>
    <p:extLst>
      <p:ext uri="{BB962C8B-B14F-4D97-AF65-F5344CB8AC3E}">
        <p14:creationId xmlns:p14="http://schemas.microsoft.com/office/powerpoint/2010/main" val="1146286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327948-1A03-9CA3-8AE6-EA98028E1B72}"/>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0C4C62C0-C7B2-EEE6-95D8-44C466075B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C55C2160-4540-22F4-C75D-E228C4076DFD}"/>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a:extLst>
              <a:ext uri="{FF2B5EF4-FFF2-40B4-BE49-F238E27FC236}">
                <a16:creationId xmlns:a16="http://schemas.microsoft.com/office/drawing/2014/main" id="{177D1B08-8225-0038-0E4D-CC4F8166C2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1741B125-EF1A-CD6C-0A4B-E54CA939BF91}"/>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a:extLst>
              <a:ext uri="{FF2B5EF4-FFF2-40B4-BE49-F238E27FC236}">
                <a16:creationId xmlns:a16="http://schemas.microsoft.com/office/drawing/2014/main" id="{36124DC6-348B-A690-80B2-8A78347C3582}"/>
              </a:ext>
            </a:extLst>
          </p:cNvPr>
          <p:cNvSpPr>
            <a:spLocks noGrp="1"/>
          </p:cNvSpPr>
          <p:nvPr>
            <p:ph type="dt" sz="half" idx="10"/>
          </p:nvPr>
        </p:nvSpPr>
        <p:spPr/>
        <p:txBody>
          <a:bodyPr/>
          <a:lstStyle/>
          <a:p>
            <a:fld id="{CC511442-CD8A-4D25-97F2-5929CD59AC8D}" type="datetimeFigureOut">
              <a:rPr lang="en-US" smtClean="0"/>
              <a:t>6/10/2025</a:t>
            </a:fld>
            <a:endParaRPr lang="en-US"/>
          </a:p>
        </p:txBody>
      </p:sp>
      <p:sp>
        <p:nvSpPr>
          <p:cNvPr id="8" name="Segnaposto piè di pagina 7">
            <a:extLst>
              <a:ext uri="{FF2B5EF4-FFF2-40B4-BE49-F238E27FC236}">
                <a16:creationId xmlns:a16="http://schemas.microsoft.com/office/drawing/2014/main" id="{10151376-454A-80DA-50A1-5F731224B8A9}"/>
              </a:ext>
            </a:extLst>
          </p:cNvPr>
          <p:cNvSpPr>
            <a:spLocks noGrp="1"/>
          </p:cNvSpPr>
          <p:nvPr>
            <p:ph type="ftr" sz="quarter" idx="11"/>
          </p:nvPr>
        </p:nvSpPr>
        <p:spPr/>
        <p:txBody>
          <a:bodyPr/>
          <a:lstStyle/>
          <a:p>
            <a:endParaRPr lang="en-US"/>
          </a:p>
        </p:txBody>
      </p:sp>
      <p:sp>
        <p:nvSpPr>
          <p:cNvPr id="9" name="Segnaposto numero diapositiva 8">
            <a:extLst>
              <a:ext uri="{FF2B5EF4-FFF2-40B4-BE49-F238E27FC236}">
                <a16:creationId xmlns:a16="http://schemas.microsoft.com/office/drawing/2014/main" id="{79C8E952-DC43-4A70-85B1-52D8F3B4B010}"/>
              </a:ext>
            </a:extLst>
          </p:cNvPr>
          <p:cNvSpPr>
            <a:spLocks noGrp="1"/>
          </p:cNvSpPr>
          <p:nvPr>
            <p:ph type="sldNum" sz="quarter" idx="12"/>
          </p:nvPr>
        </p:nvSpPr>
        <p:spPr/>
        <p:txBody>
          <a:bodyPr/>
          <a:lstStyle/>
          <a:p>
            <a:fld id="{ECA96323-D022-45ED-AB3F-291DE05DE54B}" type="slidenum">
              <a:rPr lang="en-US" smtClean="0"/>
              <a:t>‹#›</a:t>
            </a:fld>
            <a:endParaRPr lang="en-US"/>
          </a:p>
        </p:txBody>
      </p:sp>
    </p:spTree>
    <p:extLst>
      <p:ext uri="{BB962C8B-B14F-4D97-AF65-F5344CB8AC3E}">
        <p14:creationId xmlns:p14="http://schemas.microsoft.com/office/powerpoint/2010/main" val="2448508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A9A87B-96EC-3F24-5295-4742C68EE42C}"/>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data 2">
            <a:extLst>
              <a:ext uri="{FF2B5EF4-FFF2-40B4-BE49-F238E27FC236}">
                <a16:creationId xmlns:a16="http://schemas.microsoft.com/office/drawing/2014/main" id="{CA192C8F-C02D-1E28-3149-5128E62A1AD6}"/>
              </a:ext>
            </a:extLst>
          </p:cNvPr>
          <p:cNvSpPr>
            <a:spLocks noGrp="1"/>
          </p:cNvSpPr>
          <p:nvPr>
            <p:ph type="dt" sz="half" idx="10"/>
          </p:nvPr>
        </p:nvSpPr>
        <p:spPr/>
        <p:txBody>
          <a:bodyPr/>
          <a:lstStyle/>
          <a:p>
            <a:fld id="{CC511442-CD8A-4D25-97F2-5929CD59AC8D}" type="datetimeFigureOut">
              <a:rPr lang="en-US" smtClean="0"/>
              <a:t>6/10/2025</a:t>
            </a:fld>
            <a:endParaRPr lang="en-US"/>
          </a:p>
        </p:txBody>
      </p:sp>
      <p:sp>
        <p:nvSpPr>
          <p:cNvPr id="4" name="Segnaposto piè di pagina 3">
            <a:extLst>
              <a:ext uri="{FF2B5EF4-FFF2-40B4-BE49-F238E27FC236}">
                <a16:creationId xmlns:a16="http://schemas.microsoft.com/office/drawing/2014/main" id="{2EA8FBD5-3FDF-5067-123F-201DC101B0EC}"/>
              </a:ext>
            </a:extLst>
          </p:cNvPr>
          <p:cNvSpPr>
            <a:spLocks noGrp="1"/>
          </p:cNvSpPr>
          <p:nvPr>
            <p:ph type="ftr" sz="quarter" idx="11"/>
          </p:nvPr>
        </p:nvSpPr>
        <p:spPr/>
        <p:txBody>
          <a:bodyPr/>
          <a:lstStyle/>
          <a:p>
            <a:endParaRPr lang="en-US"/>
          </a:p>
        </p:txBody>
      </p:sp>
      <p:sp>
        <p:nvSpPr>
          <p:cNvPr id="5" name="Segnaposto numero diapositiva 4">
            <a:extLst>
              <a:ext uri="{FF2B5EF4-FFF2-40B4-BE49-F238E27FC236}">
                <a16:creationId xmlns:a16="http://schemas.microsoft.com/office/drawing/2014/main" id="{5300EEC1-050B-962E-D237-68374407D37D}"/>
              </a:ext>
            </a:extLst>
          </p:cNvPr>
          <p:cNvSpPr>
            <a:spLocks noGrp="1"/>
          </p:cNvSpPr>
          <p:nvPr>
            <p:ph type="sldNum" sz="quarter" idx="12"/>
          </p:nvPr>
        </p:nvSpPr>
        <p:spPr/>
        <p:txBody>
          <a:bodyPr/>
          <a:lstStyle/>
          <a:p>
            <a:fld id="{ECA96323-D022-45ED-AB3F-291DE05DE54B}" type="slidenum">
              <a:rPr lang="en-US" smtClean="0"/>
              <a:t>‹#›</a:t>
            </a:fld>
            <a:endParaRPr lang="en-US"/>
          </a:p>
        </p:txBody>
      </p:sp>
    </p:spTree>
    <p:extLst>
      <p:ext uri="{BB962C8B-B14F-4D97-AF65-F5344CB8AC3E}">
        <p14:creationId xmlns:p14="http://schemas.microsoft.com/office/powerpoint/2010/main" val="1236658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061251F-87F6-81E3-3280-4D6854BB1D05}"/>
              </a:ext>
            </a:extLst>
          </p:cNvPr>
          <p:cNvSpPr>
            <a:spLocks noGrp="1"/>
          </p:cNvSpPr>
          <p:nvPr>
            <p:ph type="dt" sz="half" idx="10"/>
          </p:nvPr>
        </p:nvSpPr>
        <p:spPr/>
        <p:txBody>
          <a:bodyPr/>
          <a:lstStyle/>
          <a:p>
            <a:fld id="{CC511442-CD8A-4D25-97F2-5929CD59AC8D}" type="datetimeFigureOut">
              <a:rPr lang="en-US" smtClean="0"/>
              <a:t>6/10/2025</a:t>
            </a:fld>
            <a:endParaRPr lang="en-US"/>
          </a:p>
        </p:txBody>
      </p:sp>
      <p:sp>
        <p:nvSpPr>
          <p:cNvPr id="3" name="Segnaposto piè di pagina 2">
            <a:extLst>
              <a:ext uri="{FF2B5EF4-FFF2-40B4-BE49-F238E27FC236}">
                <a16:creationId xmlns:a16="http://schemas.microsoft.com/office/drawing/2014/main" id="{994D7E89-F2B5-E882-7619-2F8AD59AD46B}"/>
              </a:ext>
            </a:extLst>
          </p:cNvPr>
          <p:cNvSpPr>
            <a:spLocks noGrp="1"/>
          </p:cNvSpPr>
          <p:nvPr>
            <p:ph type="ftr" sz="quarter" idx="11"/>
          </p:nvPr>
        </p:nvSpPr>
        <p:spPr/>
        <p:txBody>
          <a:bodyPr/>
          <a:lstStyle/>
          <a:p>
            <a:endParaRPr lang="en-US"/>
          </a:p>
        </p:txBody>
      </p:sp>
      <p:sp>
        <p:nvSpPr>
          <p:cNvPr id="4" name="Segnaposto numero diapositiva 3">
            <a:extLst>
              <a:ext uri="{FF2B5EF4-FFF2-40B4-BE49-F238E27FC236}">
                <a16:creationId xmlns:a16="http://schemas.microsoft.com/office/drawing/2014/main" id="{8D411D16-6905-4C04-36F3-B32CC74BEE11}"/>
              </a:ext>
            </a:extLst>
          </p:cNvPr>
          <p:cNvSpPr>
            <a:spLocks noGrp="1"/>
          </p:cNvSpPr>
          <p:nvPr>
            <p:ph type="sldNum" sz="quarter" idx="12"/>
          </p:nvPr>
        </p:nvSpPr>
        <p:spPr/>
        <p:txBody>
          <a:bodyPr/>
          <a:lstStyle/>
          <a:p>
            <a:fld id="{ECA96323-D022-45ED-AB3F-291DE05DE54B}" type="slidenum">
              <a:rPr lang="en-US" smtClean="0"/>
              <a:t>‹#›</a:t>
            </a:fld>
            <a:endParaRPr lang="en-US"/>
          </a:p>
        </p:txBody>
      </p:sp>
    </p:spTree>
    <p:extLst>
      <p:ext uri="{BB962C8B-B14F-4D97-AF65-F5344CB8AC3E}">
        <p14:creationId xmlns:p14="http://schemas.microsoft.com/office/powerpoint/2010/main" val="3750738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68D13C-3F2A-EDE3-8702-EFD7236D447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27772455-43D0-3379-EB67-0BCF0EAF3B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a:extLst>
              <a:ext uri="{FF2B5EF4-FFF2-40B4-BE49-F238E27FC236}">
                <a16:creationId xmlns:a16="http://schemas.microsoft.com/office/drawing/2014/main" id="{AB41A43E-636F-9671-7531-02D6B55103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6FE9D66B-EBC8-02AE-B927-CD2ACA4D9D9F}"/>
              </a:ext>
            </a:extLst>
          </p:cNvPr>
          <p:cNvSpPr>
            <a:spLocks noGrp="1"/>
          </p:cNvSpPr>
          <p:nvPr>
            <p:ph type="dt" sz="half" idx="10"/>
          </p:nvPr>
        </p:nvSpPr>
        <p:spPr/>
        <p:txBody>
          <a:bodyPr/>
          <a:lstStyle/>
          <a:p>
            <a:fld id="{CC511442-CD8A-4D25-97F2-5929CD59AC8D}" type="datetimeFigureOut">
              <a:rPr lang="en-US" smtClean="0"/>
              <a:t>6/10/2025</a:t>
            </a:fld>
            <a:endParaRPr lang="en-US"/>
          </a:p>
        </p:txBody>
      </p:sp>
      <p:sp>
        <p:nvSpPr>
          <p:cNvPr id="6" name="Segnaposto piè di pagina 5">
            <a:extLst>
              <a:ext uri="{FF2B5EF4-FFF2-40B4-BE49-F238E27FC236}">
                <a16:creationId xmlns:a16="http://schemas.microsoft.com/office/drawing/2014/main" id="{AAB2FC8F-6B89-8CFE-6CDF-A227BA101C50}"/>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8B9DD382-4B2F-DC76-D626-39A48386BDEE}"/>
              </a:ext>
            </a:extLst>
          </p:cNvPr>
          <p:cNvSpPr>
            <a:spLocks noGrp="1"/>
          </p:cNvSpPr>
          <p:nvPr>
            <p:ph type="sldNum" sz="quarter" idx="12"/>
          </p:nvPr>
        </p:nvSpPr>
        <p:spPr/>
        <p:txBody>
          <a:bodyPr/>
          <a:lstStyle/>
          <a:p>
            <a:fld id="{ECA96323-D022-45ED-AB3F-291DE05DE54B}" type="slidenum">
              <a:rPr lang="en-US" smtClean="0"/>
              <a:t>‹#›</a:t>
            </a:fld>
            <a:endParaRPr lang="en-US"/>
          </a:p>
        </p:txBody>
      </p:sp>
    </p:spTree>
    <p:extLst>
      <p:ext uri="{BB962C8B-B14F-4D97-AF65-F5344CB8AC3E}">
        <p14:creationId xmlns:p14="http://schemas.microsoft.com/office/powerpoint/2010/main" val="1629777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1044C1-6AC9-9B9E-24FF-75846908FFB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immagine 2">
            <a:extLst>
              <a:ext uri="{FF2B5EF4-FFF2-40B4-BE49-F238E27FC236}">
                <a16:creationId xmlns:a16="http://schemas.microsoft.com/office/drawing/2014/main" id="{73733A47-E2C2-901A-6137-2346FC87AD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a:extLst>
              <a:ext uri="{FF2B5EF4-FFF2-40B4-BE49-F238E27FC236}">
                <a16:creationId xmlns:a16="http://schemas.microsoft.com/office/drawing/2014/main" id="{33599F04-4785-9818-A47B-73FE678ECD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2A926086-F8D3-96D9-8F13-8E6F665E7D14}"/>
              </a:ext>
            </a:extLst>
          </p:cNvPr>
          <p:cNvSpPr>
            <a:spLocks noGrp="1"/>
          </p:cNvSpPr>
          <p:nvPr>
            <p:ph type="dt" sz="half" idx="10"/>
          </p:nvPr>
        </p:nvSpPr>
        <p:spPr/>
        <p:txBody>
          <a:bodyPr/>
          <a:lstStyle/>
          <a:p>
            <a:fld id="{CC511442-CD8A-4D25-97F2-5929CD59AC8D}" type="datetimeFigureOut">
              <a:rPr lang="en-US" smtClean="0"/>
              <a:t>6/10/2025</a:t>
            </a:fld>
            <a:endParaRPr lang="en-US"/>
          </a:p>
        </p:txBody>
      </p:sp>
      <p:sp>
        <p:nvSpPr>
          <p:cNvPr id="6" name="Segnaposto piè di pagina 5">
            <a:extLst>
              <a:ext uri="{FF2B5EF4-FFF2-40B4-BE49-F238E27FC236}">
                <a16:creationId xmlns:a16="http://schemas.microsoft.com/office/drawing/2014/main" id="{85532727-EFD7-F041-4DC8-C4427D747EC2}"/>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0C8F4AD6-B81F-1EDB-E7AD-03B1102CCD28}"/>
              </a:ext>
            </a:extLst>
          </p:cNvPr>
          <p:cNvSpPr>
            <a:spLocks noGrp="1"/>
          </p:cNvSpPr>
          <p:nvPr>
            <p:ph type="sldNum" sz="quarter" idx="12"/>
          </p:nvPr>
        </p:nvSpPr>
        <p:spPr/>
        <p:txBody>
          <a:bodyPr/>
          <a:lstStyle/>
          <a:p>
            <a:fld id="{ECA96323-D022-45ED-AB3F-291DE05DE54B}" type="slidenum">
              <a:rPr lang="en-US" smtClean="0"/>
              <a:t>‹#›</a:t>
            </a:fld>
            <a:endParaRPr lang="en-US"/>
          </a:p>
        </p:txBody>
      </p:sp>
    </p:spTree>
    <p:extLst>
      <p:ext uri="{BB962C8B-B14F-4D97-AF65-F5344CB8AC3E}">
        <p14:creationId xmlns:p14="http://schemas.microsoft.com/office/powerpoint/2010/main" val="1018190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4C9887B-EA77-3F29-DC0B-DDF259A685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FE9F5E0B-CC1E-1413-9566-E4937ABAE9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97892F36-3F6A-7B95-AADF-8BAA4CCE9A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511442-CD8A-4D25-97F2-5929CD59AC8D}" type="datetimeFigureOut">
              <a:rPr lang="en-US" smtClean="0"/>
              <a:t>6/10/2025</a:t>
            </a:fld>
            <a:endParaRPr lang="en-US"/>
          </a:p>
        </p:txBody>
      </p:sp>
      <p:sp>
        <p:nvSpPr>
          <p:cNvPr id="5" name="Segnaposto piè di pagina 4">
            <a:extLst>
              <a:ext uri="{FF2B5EF4-FFF2-40B4-BE49-F238E27FC236}">
                <a16:creationId xmlns:a16="http://schemas.microsoft.com/office/drawing/2014/main" id="{20E294C5-21BF-3D3F-82E9-8DC9787699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egnaposto numero diapositiva 5">
            <a:extLst>
              <a:ext uri="{FF2B5EF4-FFF2-40B4-BE49-F238E27FC236}">
                <a16:creationId xmlns:a16="http://schemas.microsoft.com/office/drawing/2014/main" id="{037CA13F-9AF4-8EBB-BCC5-B503930B15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CA96323-D022-45ED-AB3F-291DE05DE54B}" type="slidenum">
              <a:rPr lang="en-US" smtClean="0"/>
              <a:t>‹#›</a:t>
            </a:fld>
            <a:endParaRPr lang="en-US"/>
          </a:p>
        </p:txBody>
      </p:sp>
    </p:spTree>
    <p:extLst>
      <p:ext uri="{BB962C8B-B14F-4D97-AF65-F5344CB8AC3E}">
        <p14:creationId xmlns:p14="http://schemas.microsoft.com/office/powerpoint/2010/main" val="3089104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1.sv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ttangolo 64"/>
          <p:cNvSpPr/>
          <p:nvPr/>
        </p:nvSpPr>
        <p:spPr>
          <a:xfrm rot="10800000">
            <a:off x="0" y="-1"/>
            <a:ext cx="12192000" cy="2763908"/>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latin typeface="Calibri" panose="020F0502020204030204" pitchFamily="34" charset="0"/>
              <a:cs typeface="Calibri" panose="020F0502020204030204" pitchFamily="34" charset="0"/>
            </a:endParaRPr>
          </a:p>
        </p:txBody>
      </p:sp>
      <p:sp>
        <p:nvSpPr>
          <p:cNvPr id="14" name="CasellaDiTesto 13"/>
          <p:cNvSpPr txBox="1"/>
          <p:nvPr/>
        </p:nvSpPr>
        <p:spPr>
          <a:xfrm>
            <a:off x="110409" y="826678"/>
            <a:ext cx="12191999" cy="1938992"/>
          </a:xfrm>
          <a:prstGeom prst="rect">
            <a:avLst/>
          </a:prstGeom>
          <a:noFill/>
        </p:spPr>
        <p:txBody>
          <a:bodyPr wrap="square" rtlCol="0">
            <a:spAutoFit/>
          </a:bodyPr>
          <a:lstStyle/>
          <a:p>
            <a:r>
              <a:rPr lang="it-IT" sz="4000" b="1" i="0" noProof="0" dirty="0">
                <a:solidFill>
                  <a:schemeClr val="bg2"/>
                </a:solidFill>
                <a:effectLst/>
                <a:latin typeface="Calibri" panose="020F0502020204030204" pitchFamily="34" charset="0"/>
                <a:ea typeface="Calibri"/>
                <a:cs typeface="Calibri" panose="020F0502020204030204" pitchFamily="34" charset="0"/>
              </a:rPr>
              <a:t>Esplorazione Preliminare Qualitativa dei Biomarcatori Vocali e dell'Intelligenza Artificiale per l'</a:t>
            </a:r>
            <a:r>
              <a:rPr lang="it-IT" sz="4000" b="1" i="0" noProof="0" dirty="0" err="1">
                <a:solidFill>
                  <a:schemeClr val="bg2"/>
                </a:solidFill>
                <a:effectLst/>
                <a:latin typeface="Calibri" panose="020F0502020204030204" pitchFamily="34" charset="0"/>
                <a:ea typeface="Calibri"/>
                <a:cs typeface="Calibri" panose="020F0502020204030204" pitchFamily="34" charset="0"/>
              </a:rPr>
              <a:t>Assessment</a:t>
            </a:r>
            <a:r>
              <a:rPr lang="it-IT" sz="4000" b="1" i="0" noProof="0" dirty="0">
                <a:solidFill>
                  <a:schemeClr val="bg2"/>
                </a:solidFill>
                <a:effectLst/>
                <a:latin typeface="Calibri" panose="020F0502020204030204" pitchFamily="34" charset="0"/>
                <a:ea typeface="Calibri"/>
                <a:cs typeface="Calibri" panose="020F0502020204030204" pitchFamily="34" charset="0"/>
              </a:rPr>
              <a:t> Precoce del Burnout:</a:t>
            </a:r>
            <a:endParaRPr lang="en-US" sz="4000" b="1" noProof="0" dirty="0">
              <a:solidFill>
                <a:schemeClr val="bg2"/>
              </a:solidFill>
              <a:latin typeface="Calibri" panose="020F0502020204030204" pitchFamily="34" charset="0"/>
              <a:ea typeface="Calibri"/>
              <a:cs typeface="Calibri" panose="020F0502020204030204" pitchFamily="34" charset="0"/>
            </a:endParaRPr>
          </a:p>
        </p:txBody>
      </p:sp>
      <p:pic>
        <p:nvPicPr>
          <p:cNvPr id="8" name="Immagin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0521" y="5944234"/>
            <a:ext cx="2877312" cy="704404"/>
          </a:xfrm>
          <a:prstGeom prst="rect">
            <a:avLst/>
          </a:prstGeom>
        </p:spPr>
      </p:pic>
      <p:sp>
        <p:nvSpPr>
          <p:cNvPr id="9" name="CasellaDiTesto 8"/>
          <p:cNvSpPr txBox="1"/>
          <p:nvPr/>
        </p:nvSpPr>
        <p:spPr>
          <a:xfrm>
            <a:off x="839657" y="2817142"/>
            <a:ext cx="4494178" cy="707886"/>
          </a:xfrm>
          <a:prstGeom prst="rect">
            <a:avLst/>
          </a:prstGeom>
          <a:noFill/>
        </p:spPr>
        <p:txBody>
          <a:bodyPr wrap="square" rtlCol="0">
            <a:spAutoFit/>
          </a:bodyPr>
          <a:lstStyle/>
          <a:p>
            <a:r>
              <a:rPr lang="en-US" sz="4000" b="1" noProof="0" dirty="0" err="1">
                <a:solidFill>
                  <a:srgbClr val="939393"/>
                </a:solidFill>
                <a:latin typeface="Calibri" panose="020F0502020204030204" pitchFamily="34" charset="0"/>
                <a:ea typeface="Calibri"/>
                <a:cs typeface="Calibri" panose="020F0502020204030204" pitchFamily="34" charset="0"/>
              </a:rPr>
              <a:t>Pareri</a:t>
            </a:r>
            <a:r>
              <a:rPr lang="en-US" sz="4000" b="1" noProof="0" dirty="0">
                <a:solidFill>
                  <a:srgbClr val="939393"/>
                </a:solidFill>
                <a:latin typeface="Calibri" panose="020F0502020204030204" pitchFamily="34" charset="0"/>
                <a:ea typeface="Calibri"/>
                <a:cs typeface="Calibri" panose="020F0502020204030204" pitchFamily="34" charset="0"/>
              </a:rPr>
              <a:t> </a:t>
            </a:r>
            <a:r>
              <a:rPr lang="en-US" sz="4000" b="1" noProof="0" dirty="0" err="1">
                <a:solidFill>
                  <a:srgbClr val="939393"/>
                </a:solidFill>
                <a:latin typeface="Calibri" panose="020F0502020204030204" pitchFamily="34" charset="0"/>
                <a:ea typeface="Calibri"/>
                <a:cs typeface="Calibri" panose="020F0502020204030204" pitchFamily="34" charset="0"/>
              </a:rPr>
              <a:t>degli</a:t>
            </a:r>
            <a:r>
              <a:rPr lang="en-US" sz="4000" b="1" noProof="0" dirty="0">
                <a:solidFill>
                  <a:srgbClr val="939393"/>
                </a:solidFill>
                <a:latin typeface="Calibri" panose="020F0502020204030204" pitchFamily="34" charset="0"/>
                <a:ea typeface="Calibri"/>
                <a:cs typeface="Calibri" panose="020F0502020204030204" pitchFamily="34" charset="0"/>
              </a:rPr>
              <a:t> </a:t>
            </a:r>
            <a:r>
              <a:rPr lang="en-US" sz="4000" b="1" noProof="0" dirty="0" err="1">
                <a:solidFill>
                  <a:srgbClr val="939393"/>
                </a:solidFill>
                <a:latin typeface="Calibri" panose="020F0502020204030204" pitchFamily="34" charset="0"/>
                <a:ea typeface="Calibri"/>
                <a:cs typeface="Calibri" panose="020F0502020204030204" pitchFamily="34" charset="0"/>
              </a:rPr>
              <a:t>Esperti</a:t>
            </a:r>
            <a:endParaRPr lang="en-US" sz="4000" b="1" noProof="0" dirty="0">
              <a:solidFill>
                <a:srgbClr val="939393"/>
              </a:solidFill>
              <a:latin typeface="Calibri" panose="020F0502020204030204" pitchFamily="34" charset="0"/>
              <a:ea typeface="Calibri"/>
              <a:cs typeface="Calibri" panose="020F0502020204030204" pitchFamily="34" charset="0"/>
            </a:endParaRPr>
          </a:p>
        </p:txBody>
      </p:sp>
      <p:sp>
        <p:nvSpPr>
          <p:cNvPr id="4" name="CasellaDiTesto 3">
            <a:extLst>
              <a:ext uri="{FF2B5EF4-FFF2-40B4-BE49-F238E27FC236}">
                <a16:creationId xmlns:a16="http://schemas.microsoft.com/office/drawing/2014/main" id="{0FFD3E12-8809-D802-9E6E-BFD2AD082E3C}"/>
              </a:ext>
            </a:extLst>
          </p:cNvPr>
          <p:cNvSpPr txBox="1"/>
          <p:nvPr/>
        </p:nvSpPr>
        <p:spPr>
          <a:xfrm>
            <a:off x="110409" y="3636634"/>
            <a:ext cx="11711777" cy="1077218"/>
          </a:xfrm>
          <a:prstGeom prst="rect">
            <a:avLst/>
          </a:prstGeom>
          <a:noFill/>
        </p:spPr>
        <p:txBody>
          <a:bodyPr wrap="square" lIns="91440" tIns="45720" rIns="91440" bIns="45720" rtlCol="0" anchor="t">
            <a:spAutoFit/>
          </a:bodyPr>
          <a:lstStyle/>
          <a:p>
            <a:r>
              <a:rPr lang="en-US" b="1" noProof="0" dirty="0">
                <a:latin typeface="Calibri" panose="020F0502020204030204" pitchFamily="34" charset="0"/>
                <a:ea typeface="Lato"/>
                <a:cs typeface="Calibri" panose="020F0502020204030204" pitchFamily="34" charset="0"/>
              </a:rPr>
              <a:t>Chiara </a:t>
            </a:r>
            <a:r>
              <a:rPr lang="en-US" b="1" noProof="0" dirty="0">
                <a:latin typeface="Calibri" panose="020F0502020204030204" pitchFamily="34" charset="0"/>
                <a:ea typeface="+mn-lt"/>
                <a:cs typeface="Calibri" panose="020F0502020204030204" pitchFamily="34" charset="0"/>
              </a:rPr>
              <a:t>Bassi¹, </a:t>
            </a:r>
            <a:r>
              <a:rPr lang="en-US" b="1" noProof="0" dirty="0" err="1">
                <a:latin typeface="Calibri" panose="020F0502020204030204" pitchFamily="34" charset="0"/>
                <a:ea typeface="+mn-lt"/>
                <a:cs typeface="Calibri" panose="020F0502020204030204" pitchFamily="34" charset="0"/>
              </a:rPr>
              <a:t>Akylai</a:t>
            </a:r>
            <a:r>
              <a:rPr lang="en-US" b="1" noProof="0" dirty="0">
                <a:latin typeface="Calibri" panose="020F0502020204030204" pitchFamily="34" charset="0"/>
                <a:ea typeface="+mn-lt"/>
                <a:cs typeface="Calibri" panose="020F0502020204030204" pitchFamily="34" charset="0"/>
              </a:rPr>
              <a:t> Anarbaeva², Francesca Marinaro¹², Andrea Buccoliero¹², Anna Maria Meneghini¹, Riccardo Sartori¹, Andrea Ceschi¹</a:t>
            </a:r>
          </a:p>
          <a:p>
            <a:r>
              <a:rPr lang="en-US" sz="1400" noProof="0" dirty="0">
                <a:latin typeface="Calibri" panose="020F0502020204030204" pitchFamily="34" charset="0"/>
                <a:ea typeface="+mn-lt"/>
                <a:cs typeface="Calibri" panose="020F0502020204030204" pitchFamily="34" charset="0"/>
              </a:rPr>
              <a:t>¹ Università di </a:t>
            </a:r>
            <a:r>
              <a:rPr lang="en-US" sz="1400" dirty="0">
                <a:latin typeface="Calibri" panose="020F0502020204030204" pitchFamily="34" charset="0"/>
                <a:ea typeface="+mn-lt"/>
                <a:cs typeface="Calibri" panose="020F0502020204030204" pitchFamily="34" charset="0"/>
              </a:rPr>
              <a:t>V</a:t>
            </a:r>
            <a:r>
              <a:rPr lang="en-US" sz="1400" noProof="0" dirty="0" err="1">
                <a:latin typeface="Calibri" panose="020F0502020204030204" pitchFamily="34" charset="0"/>
                <a:ea typeface="+mn-lt"/>
                <a:cs typeface="Calibri" panose="020F0502020204030204" pitchFamily="34" charset="0"/>
              </a:rPr>
              <a:t>erona</a:t>
            </a:r>
            <a:r>
              <a:rPr lang="en-US" sz="1400" noProof="0" dirty="0">
                <a:latin typeface="Calibri" panose="020F0502020204030204" pitchFamily="34" charset="0"/>
                <a:ea typeface="+mn-lt"/>
                <a:cs typeface="Calibri" panose="020F0502020204030204" pitchFamily="34" charset="0"/>
              </a:rPr>
              <a:t>, </a:t>
            </a:r>
            <a:r>
              <a:rPr lang="en-US" sz="1400" noProof="0" dirty="0" err="1">
                <a:latin typeface="Calibri" panose="020F0502020204030204" pitchFamily="34" charset="0"/>
                <a:ea typeface="+mn-lt"/>
                <a:cs typeface="Calibri" panose="020F0502020204030204" pitchFamily="34" charset="0"/>
              </a:rPr>
              <a:t>Dipartimento</a:t>
            </a:r>
            <a:r>
              <a:rPr lang="en-US" sz="1400" noProof="0" dirty="0">
                <a:latin typeface="Calibri" panose="020F0502020204030204" pitchFamily="34" charset="0"/>
                <a:ea typeface="+mn-lt"/>
                <a:cs typeface="Calibri" panose="020F0502020204030204" pitchFamily="34" charset="0"/>
              </a:rPr>
              <a:t> di </a:t>
            </a:r>
            <a:r>
              <a:rPr lang="en-US" sz="1400" noProof="0" dirty="0" err="1">
                <a:latin typeface="Calibri" panose="020F0502020204030204" pitchFamily="34" charset="0"/>
                <a:ea typeface="+mn-lt"/>
                <a:cs typeface="Calibri" panose="020F0502020204030204" pitchFamily="34" charset="0"/>
              </a:rPr>
              <a:t>Scienze</a:t>
            </a:r>
            <a:r>
              <a:rPr lang="en-US" sz="1400" noProof="0" dirty="0">
                <a:latin typeface="Calibri" panose="020F0502020204030204" pitchFamily="34" charset="0"/>
                <a:ea typeface="+mn-lt"/>
                <a:cs typeface="Calibri" panose="020F0502020204030204" pitchFamily="34" charset="0"/>
              </a:rPr>
              <a:t> </a:t>
            </a:r>
            <a:r>
              <a:rPr lang="en-US" sz="1400" noProof="0" dirty="0" err="1">
                <a:latin typeface="Calibri" panose="020F0502020204030204" pitchFamily="34" charset="0"/>
                <a:ea typeface="+mn-lt"/>
                <a:cs typeface="Calibri" panose="020F0502020204030204" pitchFamily="34" charset="0"/>
              </a:rPr>
              <a:t>Umane</a:t>
            </a:r>
            <a:r>
              <a:rPr lang="en-US" sz="1400" noProof="0" dirty="0">
                <a:latin typeface="Calibri" panose="020F0502020204030204" pitchFamily="34" charset="0"/>
                <a:ea typeface="+mn-lt"/>
                <a:cs typeface="Calibri" panose="020F0502020204030204" pitchFamily="34" charset="0"/>
              </a:rPr>
              <a:t> , Verona, Italia</a:t>
            </a:r>
            <a:br>
              <a:rPr lang="en-US" sz="1400" noProof="0" dirty="0">
                <a:latin typeface="Calibri" panose="020F0502020204030204" pitchFamily="34" charset="0"/>
                <a:ea typeface="+mn-lt"/>
                <a:cs typeface="Calibri" panose="020F0502020204030204" pitchFamily="34" charset="0"/>
              </a:rPr>
            </a:br>
            <a:r>
              <a:rPr lang="en-US" sz="1400" noProof="0" dirty="0">
                <a:latin typeface="Calibri" panose="020F0502020204030204" pitchFamily="34" charset="0"/>
                <a:ea typeface="+mn-lt"/>
                <a:cs typeface="Calibri" panose="020F0502020204030204" pitchFamily="34" charset="0"/>
              </a:rPr>
              <a:t> ² GPI Group, Research &amp; Development, Trento, Italia</a:t>
            </a:r>
          </a:p>
        </p:txBody>
      </p:sp>
      <p:pic>
        <p:nvPicPr>
          <p:cNvPr id="3" name="Immagine 2" descr="Immagine che contiene testo, Carattere, logo, moneta&#10;&#10;Il contenuto generato dall'IA potrebbe non essere corretto.">
            <a:extLst>
              <a:ext uri="{FF2B5EF4-FFF2-40B4-BE49-F238E27FC236}">
                <a16:creationId xmlns:a16="http://schemas.microsoft.com/office/drawing/2014/main" id="{10E63975-1630-0435-1337-4804675A87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64707" y="5944234"/>
            <a:ext cx="3721607" cy="725713"/>
          </a:xfrm>
          <a:prstGeom prst="rect">
            <a:avLst/>
          </a:prstGeom>
        </p:spPr>
      </p:pic>
      <p:pic>
        <p:nvPicPr>
          <p:cNvPr id="1028" name="Picture 4" descr="simbolo del microfono nel design del tuo sito web, logo, app, interfaccia  utente. icona di vettore di voce. disco. microfono - simbolo dello studio  di registrazione. microfono retrò 4274238 Arte vettoriale a Vecteezy">
            <a:extLst>
              <a:ext uri="{FF2B5EF4-FFF2-40B4-BE49-F238E27FC236}">
                <a16:creationId xmlns:a16="http://schemas.microsoft.com/office/drawing/2014/main" id="{9794C301-1E9E-6865-99C0-1C2B5AD2D1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409" y="2837338"/>
            <a:ext cx="729248" cy="729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0541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5EB56-E340-65C1-E934-E557655344E7}"/>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8D824EA8-6E41-1180-0E33-DD364986D343}"/>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929BE827-B9ED-9749-9EC1-4D3DE0508C88}"/>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EE7587C7-155E-1F13-5EAA-7B8E5160EF55}"/>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26C3CFF5-C6CB-5F7D-74C4-EBB11FE432B7}"/>
              </a:ext>
            </a:extLst>
          </p:cNvPr>
          <p:cNvSpPr txBox="1"/>
          <p:nvPr/>
        </p:nvSpPr>
        <p:spPr>
          <a:xfrm>
            <a:off x="483867" y="374447"/>
            <a:ext cx="9020056" cy="461665"/>
          </a:xfrm>
          <a:prstGeom prst="rect">
            <a:avLst/>
          </a:prstGeom>
          <a:noFill/>
        </p:spPr>
        <p:txBody>
          <a:bodyPr wrap="square" rtlCol="0">
            <a:spAutoFit/>
          </a:bodyPr>
          <a:lstStyle/>
          <a:p>
            <a:r>
              <a:rPr lang="en-US" sz="2400" b="1" noProof="0" dirty="0" err="1">
                <a:solidFill>
                  <a:schemeClr val="tx1">
                    <a:lumMod val="75000"/>
                    <a:lumOff val="25000"/>
                  </a:schemeClr>
                </a:solidFill>
                <a:latin typeface="Calibri"/>
                <a:ea typeface="Calibri"/>
                <a:cs typeface="Calibri"/>
              </a:rPr>
              <a:t>Risultati</a:t>
            </a:r>
            <a:r>
              <a:rPr lang="en-US" sz="2400" b="1" noProof="0" dirty="0">
                <a:solidFill>
                  <a:schemeClr val="tx1">
                    <a:lumMod val="75000"/>
                    <a:lumOff val="25000"/>
                  </a:schemeClr>
                </a:solidFill>
                <a:latin typeface="Calibri"/>
                <a:ea typeface="Calibri"/>
                <a:cs typeface="Calibri"/>
              </a:rPr>
              <a:t>: </a:t>
            </a:r>
            <a:r>
              <a:rPr lang="en-US" sz="2400" b="1" noProof="0" dirty="0" err="1">
                <a:solidFill>
                  <a:schemeClr val="tx1">
                    <a:lumMod val="75000"/>
                    <a:lumOff val="25000"/>
                  </a:schemeClr>
                </a:solidFill>
                <a:latin typeface="Calibri"/>
                <a:ea typeface="Calibri"/>
                <a:cs typeface="Calibri"/>
              </a:rPr>
              <a:t>Analisi</a:t>
            </a:r>
            <a:r>
              <a:rPr lang="en-US" sz="2400" b="1" noProof="0" dirty="0">
                <a:solidFill>
                  <a:schemeClr val="tx1">
                    <a:lumMod val="75000"/>
                    <a:lumOff val="25000"/>
                  </a:schemeClr>
                </a:solidFill>
                <a:latin typeface="Calibri"/>
                <a:ea typeface="Calibri"/>
                <a:cs typeface="Calibri"/>
              </a:rPr>
              <a:t> Word Embedding</a:t>
            </a:r>
          </a:p>
        </p:txBody>
      </p:sp>
      <p:sp>
        <p:nvSpPr>
          <p:cNvPr id="8" name="Rettangolo 4">
            <a:extLst>
              <a:ext uri="{FF2B5EF4-FFF2-40B4-BE49-F238E27FC236}">
                <a16:creationId xmlns:a16="http://schemas.microsoft.com/office/drawing/2014/main" id="{DA35AB81-B6E4-BC79-D4FD-BF6BC913E85E}"/>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pic>
        <p:nvPicPr>
          <p:cNvPr id="7170" name="Picture 2">
            <a:extLst>
              <a:ext uri="{FF2B5EF4-FFF2-40B4-BE49-F238E27FC236}">
                <a16:creationId xmlns:a16="http://schemas.microsoft.com/office/drawing/2014/main" id="{4FEDC104-9655-D352-FE7B-8C79322E36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213026"/>
            <a:ext cx="4278549" cy="4278549"/>
          </a:xfrm>
          <a:prstGeom prst="rect">
            <a:avLst/>
          </a:prstGeom>
          <a:noFill/>
          <a:extLst>
            <a:ext uri="{909E8E84-426E-40DD-AFC4-6F175D3DCCD1}">
              <a14:hiddenFill xmlns:a14="http://schemas.microsoft.com/office/drawing/2010/main">
                <a:solidFill>
                  <a:srgbClr val="FFFFFF"/>
                </a:solidFill>
              </a14:hiddenFill>
            </a:ext>
          </a:extLst>
        </p:spPr>
      </p:pic>
      <p:sp>
        <p:nvSpPr>
          <p:cNvPr id="10" name="CasellaDiTesto 9">
            <a:extLst>
              <a:ext uri="{FF2B5EF4-FFF2-40B4-BE49-F238E27FC236}">
                <a16:creationId xmlns:a16="http://schemas.microsoft.com/office/drawing/2014/main" id="{F67994D1-4BF5-951E-5733-0870CF7FD6EA}"/>
              </a:ext>
            </a:extLst>
          </p:cNvPr>
          <p:cNvSpPr txBox="1"/>
          <p:nvPr/>
        </p:nvSpPr>
        <p:spPr>
          <a:xfrm>
            <a:off x="2077665" y="5792466"/>
            <a:ext cx="1799617" cy="400110"/>
          </a:xfrm>
          <a:prstGeom prst="rect">
            <a:avLst/>
          </a:prstGeom>
          <a:noFill/>
        </p:spPr>
        <p:txBody>
          <a:bodyPr wrap="square" rtlCol="0">
            <a:spAutoFit/>
          </a:bodyPr>
          <a:lstStyle/>
          <a:p>
            <a:r>
              <a:rPr lang="en-US" sz="2000" noProof="0" dirty="0">
                <a:latin typeface="Calibri" panose="020F0502020204030204" pitchFamily="34" charset="0"/>
                <a:cs typeface="Calibri" panose="020F0502020204030204" pitchFamily="34" charset="0"/>
              </a:rPr>
              <a:t>Words cloud</a:t>
            </a:r>
          </a:p>
        </p:txBody>
      </p:sp>
      <p:sp>
        <p:nvSpPr>
          <p:cNvPr id="11" name="CasellaDiTesto 10">
            <a:extLst>
              <a:ext uri="{FF2B5EF4-FFF2-40B4-BE49-F238E27FC236}">
                <a16:creationId xmlns:a16="http://schemas.microsoft.com/office/drawing/2014/main" id="{CC88829C-A071-FAE5-8FE5-3D9FFA454D88}"/>
              </a:ext>
            </a:extLst>
          </p:cNvPr>
          <p:cNvSpPr txBox="1"/>
          <p:nvPr/>
        </p:nvSpPr>
        <p:spPr>
          <a:xfrm>
            <a:off x="6206257" y="5755202"/>
            <a:ext cx="5350213" cy="707886"/>
          </a:xfrm>
          <a:prstGeom prst="rect">
            <a:avLst/>
          </a:prstGeom>
          <a:noFill/>
        </p:spPr>
        <p:txBody>
          <a:bodyPr wrap="square" rtlCol="0">
            <a:spAutoFit/>
          </a:bodyPr>
          <a:lstStyle/>
          <a:p>
            <a:r>
              <a:rPr lang="it-IT" sz="2000" noProof="0" dirty="0">
                <a:latin typeface="Calibri" panose="020F0502020204030204" pitchFamily="34" charset="0"/>
                <a:cs typeface="Calibri" panose="020F0502020204030204" pitchFamily="34" charset="0"/>
              </a:rPr>
              <a:t>Istogramma delle coppie di parole più frequenti (</a:t>
            </a:r>
            <a:r>
              <a:rPr lang="it-IT" sz="2000" noProof="0" dirty="0" err="1">
                <a:latin typeface="Calibri" panose="020F0502020204030204" pitchFamily="34" charset="0"/>
                <a:cs typeface="Calibri" panose="020F0502020204030204" pitchFamily="34" charset="0"/>
              </a:rPr>
              <a:t>bigrammi</a:t>
            </a:r>
            <a:r>
              <a:rPr lang="it-IT" sz="2000" noProof="0" dirty="0">
                <a:latin typeface="Calibri" panose="020F0502020204030204" pitchFamily="34" charset="0"/>
                <a:cs typeface="Calibri" panose="020F0502020204030204" pitchFamily="34" charset="0"/>
              </a:rPr>
              <a:t>)</a:t>
            </a:r>
            <a:endParaRPr lang="en-US" sz="2000" noProof="0" dirty="0">
              <a:latin typeface="Calibri" panose="020F0502020204030204" pitchFamily="34" charset="0"/>
              <a:cs typeface="Calibri" panose="020F0502020204030204" pitchFamily="34" charset="0"/>
            </a:endParaRPr>
          </a:p>
        </p:txBody>
      </p:sp>
      <p:pic>
        <p:nvPicPr>
          <p:cNvPr id="3074" name="Picture 2">
            <a:extLst>
              <a:ext uri="{FF2B5EF4-FFF2-40B4-BE49-F238E27FC236}">
                <a16:creationId xmlns:a16="http://schemas.microsoft.com/office/drawing/2014/main" id="{572DB905-F2BF-31AB-8A02-DEB94FBB6E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9977" y="1297776"/>
            <a:ext cx="5997713" cy="42664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787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FB10ED-0FC4-93B3-3E90-B808EE0F3991}"/>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DA30F43F-1624-EE2B-AAE3-CC6FFBAA7709}"/>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F70877F8-48BF-2C1D-6A93-1E7DF59CF729}"/>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FE6BB336-8301-02C4-840B-FC01E48EB8FF}"/>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AADBE0FE-2F7A-DA6A-78DD-2EE69552ACC0}"/>
              </a:ext>
            </a:extLst>
          </p:cNvPr>
          <p:cNvSpPr txBox="1"/>
          <p:nvPr/>
        </p:nvSpPr>
        <p:spPr>
          <a:xfrm>
            <a:off x="483867" y="374447"/>
            <a:ext cx="9020056" cy="461665"/>
          </a:xfrm>
          <a:prstGeom prst="rect">
            <a:avLst/>
          </a:prstGeom>
          <a:noFill/>
        </p:spPr>
        <p:txBody>
          <a:bodyPr wrap="square" rtlCol="0">
            <a:spAutoFit/>
          </a:bodyPr>
          <a:lstStyle/>
          <a:p>
            <a:r>
              <a:rPr lang="en-US" sz="2400" b="1" noProof="0" dirty="0" err="1">
                <a:solidFill>
                  <a:schemeClr val="tx1">
                    <a:lumMod val="75000"/>
                    <a:lumOff val="25000"/>
                  </a:schemeClr>
                </a:solidFill>
                <a:latin typeface="Calibri"/>
                <a:ea typeface="Calibri"/>
                <a:cs typeface="Calibri"/>
              </a:rPr>
              <a:t>Risultati</a:t>
            </a:r>
            <a:r>
              <a:rPr lang="en-US" sz="2400" b="1" noProof="0" dirty="0">
                <a:solidFill>
                  <a:schemeClr val="tx1">
                    <a:lumMod val="75000"/>
                    <a:lumOff val="25000"/>
                  </a:schemeClr>
                </a:solidFill>
                <a:latin typeface="Calibri"/>
                <a:ea typeface="Calibri"/>
                <a:cs typeface="Calibri"/>
              </a:rPr>
              <a:t>: </a:t>
            </a:r>
            <a:r>
              <a:rPr lang="en-US" sz="2400" b="1" noProof="0" dirty="0" err="1">
                <a:solidFill>
                  <a:schemeClr val="tx1">
                    <a:lumMod val="75000"/>
                    <a:lumOff val="25000"/>
                  </a:schemeClr>
                </a:solidFill>
                <a:latin typeface="Calibri"/>
                <a:ea typeface="Calibri"/>
                <a:cs typeface="Calibri"/>
              </a:rPr>
              <a:t>Analisi</a:t>
            </a:r>
            <a:r>
              <a:rPr lang="en-US" sz="2400" b="1" noProof="0" dirty="0">
                <a:solidFill>
                  <a:schemeClr val="tx1">
                    <a:lumMod val="75000"/>
                    <a:lumOff val="25000"/>
                  </a:schemeClr>
                </a:solidFill>
                <a:latin typeface="Calibri"/>
                <a:ea typeface="Calibri"/>
                <a:cs typeface="Calibri"/>
              </a:rPr>
              <a:t> </a:t>
            </a:r>
            <a:r>
              <a:rPr lang="en-US" sz="2400" b="1" noProof="0" dirty="0" err="1">
                <a:solidFill>
                  <a:schemeClr val="tx1">
                    <a:lumMod val="75000"/>
                    <a:lumOff val="25000"/>
                  </a:schemeClr>
                </a:solidFill>
                <a:latin typeface="Calibri"/>
                <a:ea typeface="Calibri"/>
                <a:cs typeface="Calibri"/>
              </a:rPr>
              <a:t>Tematica</a:t>
            </a:r>
            <a:endParaRPr lang="en-US" sz="2400" b="1" noProof="0" dirty="0">
              <a:solidFill>
                <a:schemeClr val="tx1">
                  <a:lumMod val="75000"/>
                  <a:lumOff val="25000"/>
                </a:schemeClr>
              </a:solidFill>
              <a:latin typeface="Calibri"/>
              <a:ea typeface="Calibri"/>
              <a:cs typeface="Calibri"/>
            </a:endParaRPr>
          </a:p>
        </p:txBody>
      </p:sp>
      <p:sp>
        <p:nvSpPr>
          <p:cNvPr id="8" name="Rettangolo 4">
            <a:extLst>
              <a:ext uri="{FF2B5EF4-FFF2-40B4-BE49-F238E27FC236}">
                <a16:creationId xmlns:a16="http://schemas.microsoft.com/office/drawing/2014/main" id="{45E53E7A-CFAE-E131-C221-80CD66F05B18}"/>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graphicFrame>
        <p:nvGraphicFramePr>
          <p:cNvPr id="6" name="Diagramma 5">
            <a:extLst>
              <a:ext uri="{FF2B5EF4-FFF2-40B4-BE49-F238E27FC236}">
                <a16:creationId xmlns:a16="http://schemas.microsoft.com/office/drawing/2014/main" id="{44DAE260-FEBF-1C23-AC6C-B755B0C290BC}"/>
              </a:ext>
            </a:extLst>
          </p:cNvPr>
          <p:cNvGraphicFramePr/>
          <p:nvPr>
            <p:extLst>
              <p:ext uri="{D42A27DB-BD31-4B8C-83A1-F6EECF244321}">
                <p14:modId xmlns:p14="http://schemas.microsoft.com/office/powerpoint/2010/main" val="2141382903"/>
              </p:ext>
            </p:extLst>
          </p:nvPr>
        </p:nvGraphicFramePr>
        <p:xfrm>
          <a:off x="164902" y="986296"/>
          <a:ext cx="11862190" cy="5404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84249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49ECB7-9BE6-87D1-987F-40E4BBAA9AC5}"/>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D52DDB7C-40CE-02D3-D334-A6ABA2FB2869}"/>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5943FDBA-847D-5CDA-1BF1-60016FD11416}"/>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490C2CFC-0C6D-317E-D57B-2404AB637D2C}"/>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8F336378-E6FB-EDFF-19A4-F1DC2C96A813}"/>
              </a:ext>
            </a:extLst>
          </p:cNvPr>
          <p:cNvSpPr txBox="1"/>
          <p:nvPr/>
        </p:nvSpPr>
        <p:spPr>
          <a:xfrm>
            <a:off x="483867" y="374447"/>
            <a:ext cx="9020056" cy="830997"/>
          </a:xfrm>
          <a:prstGeom prst="rect">
            <a:avLst/>
          </a:prstGeom>
          <a:noFill/>
        </p:spPr>
        <p:txBody>
          <a:bodyPr wrap="square" rtlCol="0">
            <a:spAutoFit/>
          </a:bodyPr>
          <a:lstStyle/>
          <a:p>
            <a:r>
              <a:rPr lang="en-US" sz="2400" b="1" noProof="0" dirty="0" err="1">
                <a:solidFill>
                  <a:schemeClr val="tx1">
                    <a:lumMod val="75000"/>
                    <a:lumOff val="25000"/>
                  </a:schemeClr>
                </a:solidFill>
                <a:latin typeface="Calibri"/>
                <a:ea typeface="Calibri"/>
                <a:cs typeface="Calibri"/>
              </a:rPr>
              <a:t>Risultati</a:t>
            </a:r>
            <a:r>
              <a:rPr lang="en-US" sz="2400" b="1" noProof="0" dirty="0">
                <a:solidFill>
                  <a:schemeClr val="tx1">
                    <a:lumMod val="75000"/>
                    <a:lumOff val="25000"/>
                  </a:schemeClr>
                </a:solidFill>
                <a:latin typeface="Calibri"/>
                <a:ea typeface="Calibri"/>
                <a:cs typeface="Calibri"/>
              </a:rPr>
              <a:t>: </a:t>
            </a:r>
            <a:r>
              <a:rPr lang="en-US" sz="2400" b="1" noProof="0" dirty="0" err="1">
                <a:solidFill>
                  <a:schemeClr val="tx1">
                    <a:lumMod val="75000"/>
                    <a:lumOff val="25000"/>
                  </a:schemeClr>
                </a:solidFill>
                <a:latin typeface="Calibri"/>
                <a:ea typeface="Calibri"/>
                <a:cs typeface="Calibri"/>
              </a:rPr>
              <a:t>Analisi</a:t>
            </a:r>
            <a:r>
              <a:rPr lang="en-US" sz="2400" b="1" noProof="0" dirty="0">
                <a:solidFill>
                  <a:schemeClr val="tx1">
                    <a:lumMod val="75000"/>
                    <a:lumOff val="25000"/>
                  </a:schemeClr>
                </a:solidFill>
                <a:latin typeface="Calibri"/>
                <a:ea typeface="Calibri"/>
                <a:cs typeface="Calibri"/>
              </a:rPr>
              <a:t> </a:t>
            </a:r>
            <a:r>
              <a:rPr lang="en-US" sz="2400" b="1" noProof="0" dirty="0" err="1">
                <a:solidFill>
                  <a:schemeClr val="tx1">
                    <a:lumMod val="75000"/>
                    <a:lumOff val="25000"/>
                  </a:schemeClr>
                </a:solidFill>
                <a:latin typeface="Calibri"/>
                <a:ea typeface="Calibri"/>
                <a:cs typeface="Calibri"/>
              </a:rPr>
              <a:t>Tematica</a:t>
            </a:r>
            <a:endParaRPr lang="en-US" sz="2400" b="1" noProof="0" dirty="0">
              <a:solidFill>
                <a:schemeClr val="tx1">
                  <a:lumMod val="75000"/>
                  <a:lumOff val="25000"/>
                </a:schemeClr>
              </a:solidFill>
              <a:latin typeface="Calibri"/>
              <a:ea typeface="Calibri"/>
              <a:cs typeface="Calibri"/>
            </a:endParaRPr>
          </a:p>
          <a:p>
            <a:endParaRPr lang="en-US" sz="2400" b="1" noProof="0" dirty="0">
              <a:solidFill>
                <a:schemeClr val="tx1">
                  <a:lumMod val="75000"/>
                  <a:lumOff val="25000"/>
                </a:schemeClr>
              </a:solidFill>
              <a:latin typeface="Calibri"/>
              <a:ea typeface="Calibri"/>
              <a:cs typeface="Calibri"/>
            </a:endParaRPr>
          </a:p>
        </p:txBody>
      </p:sp>
      <p:sp>
        <p:nvSpPr>
          <p:cNvPr id="8" name="Rettangolo 4">
            <a:extLst>
              <a:ext uri="{FF2B5EF4-FFF2-40B4-BE49-F238E27FC236}">
                <a16:creationId xmlns:a16="http://schemas.microsoft.com/office/drawing/2014/main" id="{F2F5556B-3FE8-B3B8-D0F2-C1AA62AC2DD6}"/>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graphicFrame>
        <p:nvGraphicFramePr>
          <p:cNvPr id="47" name="Diagramma 46">
            <a:extLst>
              <a:ext uri="{FF2B5EF4-FFF2-40B4-BE49-F238E27FC236}">
                <a16:creationId xmlns:a16="http://schemas.microsoft.com/office/drawing/2014/main" id="{603DB4DC-2A83-017A-D147-1B4838AB3A2C}"/>
              </a:ext>
            </a:extLst>
          </p:cNvPr>
          <p:cNvGraphicFramePr/>
          <p:nvPr>
            <p:extLst>
              <p:ext uri="{D42A27DB-BD31-4B8C-83A1-F6EECF244321}">
                <p14:modId xmlns:p14="http://schemas.microsoft.com/office/powerpoint/2010/main" val="2887247754"/>
              </p:ext>
            </p:extLst>
          </p:nvPr>
        </p:nvGraphicFramePr>
        <p:xfrm>
          <a:off x="321014" y="958699"/>
          <a:ext cx="11167352" cy="54479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095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724AC-64B5-8820-F310-BB389ED05E4D}"/>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34CC94D2-F0A7-9998-A582-9CFF7E83C6F8}"/>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noProof="0" dirty="0">
              <a:latin typeface="Calibri" panose="020F0502020204030204" pitchFamily="34" charset="0"/>
              <a:cs typeface="Calibri" panose="020F0502020204030204" pitchFamily="34" charset="0"/>
            </a:endParaRPr>
          </a:p>
        </p:txBody>
      </p:sp>
      <p:sp>
        <p:nvSpPr>
          <p:cNvPr id="82" name="Line 7">
            <a:extLst>
              <a:ext uri="{FF2B5EF4-FFF2-40B4-BE49-F238E27FC236}">
                <a16:creationId xmlns:a16="http://schemas.microsoft.com/office/drawing/2014/main" id="{36EE26F0-C315-28AA-76C9-605DB94123B7}"/>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it-IT" sz="2400" noProof="0" dirty="0">
              <a:solidFill>
                <a:srgbClr val="000000"/>
              </a:solidFill>
              <a:latin typeface="Calibri" panose="020F0502020204030204" pitchFamily="34" charset="0"/>
              <a:cs typeface="Calibri" panose="020F0502020204030204" pitchFamily="34" charset="0"/>
            </a:endParaRPr>
          </a:p>
        </p:txBody>
      </p:sp>
      <p:sp>
        <p:nvSpPr>
          <p:cNvPr id="16" name="Rettangolo 15">
            <a:extLst>
              <a:ext uri="{FF2B5EF4-FFF2-40B4-BE49-F238E27FC236}">
                <a16:creationId xmlns:a16="http://schemas.microsoft.com/office/drawing/2014/main" id="{4917427E-4F00-DB8C-4A40-E2A240B1E853}"/>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noProof="0" dirty="0">
              <a:latin typeface="Calibri" panose="020F0502020204030204" pitchFamily="34" charset="0"/>
              <a:cs typeface="Calibri" panose="020F0502020204030204" pitchFamily="34" charset="0"/>
            </a:endParaRPr>
          </a:p>
        </p:txBody>
      </p:sp>
      <p:sp>
        <p:nvSpPr>
          <p:cNvPr id="7" name="CasellaDiTesto 13">
            <a:extLst>
              <a:ext uri="{FF2B5EF4-FFF2-40B4-BE49-F238E27FC236}">
                <a16:creationId xmlns:a16="http://schemas.microsoft.com/office/drawing/2014/main" id="{0AA574AB-2153-0D5D-9AA2-7C1A5FD52876}"/>
              </a:ext>
            </a:extLst>
          </p:cNvPr>
          <p:cNvSpPr txBox="1"/>
          <p:nvPr/>
        </p:nvSpPr>
        <p:spPr>
          <a:xfrm>
            <a:off x="483867" y="374447"/>
            <a:ext cx="10226286" cy="461665"/>
          </a:xfrm>
          <a:prstGeom prst="rect">
            <a:avLst/>
          </a:prstGeom>
          <a:noFill/>
        </p:spPr>
        <p:txBody>
          <a:bodyPr wrap="square" rtlCol="0">
            <a:spAutoFit/>
          </a:bodyPr>
          <a:lstStyle/>
          <a:p>
            <a:r>
              <a:rPr lang="it-IT" sz="2400" b="1" noProof="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Limiti e Contributi dello Studio</a:t>
            </a:r>
          </a:p>
        </p:txBody>
      </p:sp>
      <p:sp>
        <p:nvSpPr>
          <p:cNvPr id="8" name="Rettangolo 4">
            <a:extLst>
              <a:ext uri="{FF2B5EF4-FFF2-40B4-BE49-F238E27FC236}">
                <a16:creationId xmlns:a16="http://schemas.microsoft.com/office/drawing/2014/main" id="{63D0EADD-7867-199F-6481-5AE0FA8DBA92}"/>
              </a:ext>
            </a:extLst>
          </p:cNvPr>
          <p:cNvSpPr/>
          <p:nvPr/>
        </p:nvSpPr>
        <p:spPr>
          <a:xfrm>
            <a:off x="3739117" y="6488668"/>
            <a:ext cx="4637808" cy="353943"/>
          </a:xfrm>
          <a:prstGeom prst="rect">
            <a:avLst/>
          </a:prstGeom>
          <a:solidFill>
            <a:srgbClr val="B20726"/>
          </a:solidFill>
        </p:spPr>
        <p:txBody>
          <a:bodyPr wrap="square">
            <a:spAutoFit/>
          </a:bodyPr>
          <a:lstStyle/>
          <a:p>
            <a:r>
              <a:rPr lang="it-IT" sz="1700" noProof="0" dirty="0">
                <a:solidFill>
                  <a:schemeClr val="bg1"/>
                </a:solidFill>
                <a:latin typeface="Calibri" panose="020F0502020204030204" pitchFamily="34" charset="0"/>
                <a:ea typeface="Lato" panose="020F0502020204030203" pitchFamily="34" charset="0"/>
                <a:cs typeface="Calibri" panose="020F0502020204030204" pitchFamily="34" charset="0"/>
              </a:rPr>
              <a:t>Applied Research in Society and </a:t>
            </a:r>
            <a:r>
              <a:rPr lang="it-IT" sz="1700" noProof="0" dirty="0" err="1">
                <a:solidFill>
                  <a:schemeClr val="bg1"/>
                </a:solidFill>
                <a:latin typeface="Calibri" panose="020F0502020204030204" pitchFamily="34" charset="0"/>
                <a:ea typeface="Lato" panose="020F0502020204030203" pitchFamily="34" charset="0"/>
                <a:cs typeface="Calibri" panose="020F0502020204030204" pitchFamily="34" charset="0"/>
              </a:rPr>
              <a:t>Organizations</a:t>
            </a:r>
            <a:endParaRPr lang="it-IT" sz="1700" noProof="0" dirty="0">
              <a:solidFill>
                <a:schemeClr val="bg1"/>
              </a:solidFill>
              <a:latin typeface="Calibri" panose="020F0502020204030204" pitchFamily="34" charset="0"/>
              <a:ea typeface="Lato" panose="020F0502020204030203" pitchFamily="34" charset="0"/>
              <a:cs typeface="Calibri" panose="020F0502020204030204" pitchFamily="34" charset="0"/>
            </a:endParaRPr>
          </a:p>
        </p:txBody>
      </p:sp>
      <p:graphicFrame>
        <p:nvGraphicFramePr>
          <p:cNvPr id="2" name="Tabella 1">
            <a:extLst>
              <a:ext uri="{FF2B5EF4-FFF2-40B4-BE49-F238E27FC236}">
                <a16:creationId xmlns:a16="http://schemas.microsoft.com/office/drawing/2014/main" id="{303810A0-E151-E2D9-CEE3-30D9B792837F}"/>
              </a:ext>
            </a:extLst>
          </p:cNvPr>
          <p:cNvGraphicFramePr>
            <a:graphicFrameLocks noGrp="1"/>
          </p:cNvGraphicFramePr>
          <p:nvPr>
            <p:extLst>
              <p:ext uri="{D42A27DB-BD31-4B8C-83A1-F6EECF244321}">
                <p14:modId xmlns:p14="http://schemas.microsoft.com/office/powerpoint/2010/main" val="1501639863"/>
              </p:ext>
            </p:extLst>
          </p:nvPr>
        </p:nvGraphicFramePr>
        <p:xfrm>
          <a:off x="4154775" y="1192534"/>
          <a:ext cx="3806492" cy="2510865"/>
        </p:xfrm>
        <a:graphic>
          <a:graphicData uri="http://schemas.openxmlformats.org/drawingml/2006/table">
            <a:tbl>
              <a:tblPr/>
              <a:tblGrid>
                <a:gridCol w="3806492">
                  <a:extLst>
                    <a:ext uri="{9D8B030D-6E8A-4147-A177-3AD203B41FA5}">
                      <a16:colId xmlns:a16="http://schemas.microsoft.com/office/drawing/2014/main" val="4225962688"/>
                    </a:ext>
                  </a:extLst>
                </a:gridCol>
              </a:tblGrid>
              <a:tr h="502173">
                <a:tc>
                  <a:txBody>
                    <a:bodyPr/>
                    <a:lstStyle/>
                    <a:p>
                      <a:pPr algn="ctr"/>
                      <a:r>
                        <a:rPr lang="it-IT" sz="2000" noProof="0" dirty="0">
                          <a:latin typeface="Calibri" panose="020F0502020204030204" pitchFamily="34" charset="0"/>
                          <a:cs typeface="Calibri" panose="020F0502020204030204" pitchFamily="34" charset="0"/>
                        </a:rPr>
                        <a:t> </a:t>
                      </a:r>
                      <a:r>
                        <a:rPr lang="it-IT" sz="2000" b="1" noProof="0" dirty="0">
                          <a:latin typeface="Calibri" panose="020F0502020204030204" pitchFamily="34" charset="0"/>
                          <a:cs typeface="Calibri" panose="020F0502020204030204" pitchFamily="34" charset="0"/>
                        </a:rPr>
                        <a:t>Cosa Migliorare</a:t>
                      </a:r>
                      <a:r>
                        <a:rPr lang="it-IT" sz="2000" noProof="0" dirty="0">
                          <a:latin typeface="Calibri" panose="020F0502020204030204" pitchFamily="34" charset="0"/>
                          <a:cs typeface="Calibri" panose="020F0502020204030204" pitchFamily="34" charset="0"/>
                        </a:rPr>
                        <a:t> (Limiti)</a:t>
                      </a:r>
                    </a:p>
                  </a:txBody>
                  <a:tcPr anchor="ctr">
                    <a:lnL>
                      <a:noFill/>
                    </a:lnL>
                    <a:lnR>
                      <a:noFill/>
                    </a:lnR>
                    <a:lnT>
                      <a:noFill/>
                    </a:lnT>
                    <a:lnB>
                      <a:noFill/>
                    </a:lnB>
                    <a:solidFill>
                      <a:srgbClr val="939393"/>
                    </a:solidFill>
                  </a:tcPr>
                </a:tc>
                <a:extLst>
                  <a:ext uri="{0D108BD9-81ED-4DB2-BD59-A6C34878D82A}">
                    <a16:rowId xmlns:a16="http://schemas.microsoft.com/office/drawing/2014/main" val="3206408604"/>
                  </a:ext>
                </a:extLst>
              </a:tr>
              <a:tr h="502173">
                <a:tc>
                  <a:txBody>
                    <a:bodyPr/>
                    <a:lstStyle/>
                    <a:p>
                      <a:r>
                        <a:rPr lang="it-IT" sz="2000" noProof="0" dirty="0">
                          <a:latin typeface="Calibri" panose="020F0502020204030204" pitchFamily="34" charset="0"/>
                          <a:cs typeface="Calibri" panose="020F0502020204030204" pitchFamily="34" charset="0"/>
                        </a:rPr>
                        <a:t>Campione auto-selezionato</a:t>
                      </a:r>
                    </a:p>
                  </a:txBody>
                  <a:tcPr anchor="ctr">
                    <a:lnL>
                      <a:noFill/>
                    </a:lnL>
                    <a:lnR>
                      <a:noFill/>
                    </a:lnR>
                    <a:lnT>
                      <a:noFill/>
                    </a:lnT>
                    <a:lnB>
                      <a:noFill/>
                    </a:lnB>
                    <a:noFill/>
                  </a:tcPr>
                </a:tc>
                <a:extLst>
                  <a:ext uri="{0D108BD9-81ED-4DB2-BD59-A6C34878D82A}">
                    <a16:rowId xmlns:a16="http://schemas.microsoft.com/office/drawing/2014/main" val="1449982107"/>
                  </a:ext>
                </a:extLst>
              </a:tr>
              <a:tr h="502173">
                <a:tc>
                  <a:txBody>
                    <a:bodyPr/>
                    <a:lstStyle/>
                    <a:p>
                      <a:r>
                        <a:rPr lang="it-IT" sz="2000" noProof="0" dirty="0">
                          <a:latin typeface="Calibri" panose="020F0502020204030204" pitchFamily="34" charset="0"/>
                          <a:cs typeface="Calibri" panose="020F0502020204030204" pitchFamily="34" charset="0"/>
                        </a:rPr>
                        <a:t>Possibile </a:t>
                      </a:r>
                      <a:r>
                        <a:rPr lang="it-IT" sz="2000" noProof="0" dirty="0" err="1">
                          <a:latin typeface="Calibri" panose="020F0502020204030204" pitchFamily="34" charset="0"/>
                          <a:cs typeface="Calibri" panose="020F0502020204030204" pitchFamily="34" charset="0"/>
                        </a:rPr>
                        <a:t>bias</a:t>
                      </a:r>
                      <a:r>
                        <a:rPr lang="it-IT" sz="2000" noProof="0" dirty="0">
                          <a:latin typeface="Calibri" panose="020F0502020204030204" pitchFamily="34" charset="0"/>
                          <a:cs typeface="Calibri" panose="020F0502020204030204" pitchFamily="34" charset="0"/>
                        </a:rPr>
                        <a:t> dell’intervistatore</a:t>
                      </a:r>
                    </a:p>
                  </a:txBody>
                  <a:tcPr anchor="ctr">
                    <a:lnL>
                      <a:noFill/>
                    </a:lnL>
                    <a:lnR>
                      <a:noFill/>
                    </a:lnR>
                    <a:lnT>
                      <a:noFill/>
                    </a:lnT>
                    <a:lnB>
                      <a:noFill/>
                    </a:lnB>
                    <a:noFill/>
                  </a:tcPr>
                </a:tc>
                <a:extLst>
                  <a:ext uri="{0D108BD9-81ED-4DB2-BD59-A6C34878D82A}">
                    <a16:rowId xmlns:a16="http://schemas.microsoft.com/office/drawing/2014/main" val="2477794567"/>
                  </a:ext>
                </a:extLst>
              </a:tr>
              <a:tr h="502173">
                <a:tc>
                  <a:txBody>
                    <a:bodyPr/>
                    <a:lstStyle/>
                    <a:p>
                      <a:r>
                        <a:rPr lang="it-IT" sz="2000" noProof="0" dirty="0">
                          <a:latin typeface="Calibri" panose="020F0502020204030204" pitchFamily="34" charset="0"/>
                          <a:cs typeface="Calibri" panose="020F0502020204030204" pitchFamily="34" charset="0"/>
                        </a:rPr>
                        <a:t>Temi sovrapposti o non esclusivi</a:t>
                      </a:r>
                    </a:p>
                  </a:txBody>
                  <a:tcPr anchor="ctr">
                    <a:lnL>
                      <a:noFill/>
                    </a:lnL>
                    <a:lnR>
                      <a:noFill/>
                    </a:lnR>
                    <a:lnT>
                      <a:noFill/>
                    </a:lnT>
                    <a:lnB>
                      <a:noFill/>
                    </a:lnB>
                    <a:noFill/>
                  </a:tcPr>
                </a:tc>
                <a:extLst>
                  <a:ext uri="{0D108BD9-81ED-4DB2-BD59-A6C34878D82A}">
                    <a16:rowId xmlns:a16="http://schemas.microsoft.com/office/drawing/2014/main" val="5588398"/>
                  </a:ext>
                </a:extLst>
              </a:tr>
              <a:tr h="502173">
                <a:tc>
                  <a:txBody>
                    <a:bodyPr/>
                    <a:lstStyle/>
                    <a:p>
                      <a:r>
                        <a:rPr lang="it-IT" sz="2000" noProof="0" dirty="0">
                          <a:latin typeface="Calibri" panose="020F0502020204030204" pitchFamily="34" charset="0"/>
                          <a:cs typeface="Calibri" panose="020F0502020204030204" pitchFamily="34" charset="0"/>
                        </a:rPr>
                        <a:t>Dimensione campionaria ridotta</a:t>
                      </a:r>
                    </a:p>
                  </a:txBody>
                  <a:tcPr anchor="ctr">
                    <a:lnL>
                      <a:noFill/>
                    </a:lnL>
                    <a:lnR>
                      <a:noFill/>
                    </a:lnR>
                    <a:lnT>
                      <a:noFill/>
                    </a:lnT>
                    <a:lnB>
                      <a:noFill/>
                    </a:lnB>
                    <a:noFill/>
                  </a:tcPr>
                </a:tc>
                <a:extLst>
                  <a:ext uri="{0D108BD9-81ED-4DB2-BD59-A6C34878D82A}">
                    <a16:rowId xmlns:a16="http://schemas.microsoft.com/office/drawing/2014/main" val="135338687"/>
                  </a:ext>
                </a:extLst>
              </a:tr>
            </a:tbl>
          </a:graphicData>
        </a:graphic>
      </p:graphicFrame>
      <p:sp>
        <p:nvSpPr>
          <p:cNvPr id="10" name="CasellaDiTesto 9">
            <a:extLst>
              <a:ext uri="{FF2B5EF4-FFF2-40B4-BE49-F238E27FC236}">
                <a16:creationId xmlns:a16="http://schemas.microsoft.com/office/drawing/2014/main" id="{1C95F659-6647-10E9-215F-82212B707ECB}"/>
              </a:ext>
            </a:extLst>
          </p:cNvPr>
          <p:cNvSpPr txBox="1"/>
          <p:nvPr/>
        </p:nvSpPr>
        <p:spPr>
          <a:xfrm>
            <a:off x="483867" y="3793670"/>
            <a:ext cx="11487554" cy="2554545"/>
          </a:xfrm>
          <a:prstGeom prst="rect">
            <a:avLst/>
          </a:prstGeom>
          <a:solidFill>
            <a:srgbClr val="F3F3F3"/>
          </a:solidFill>
        </p:spPr>
        <p:txBody>
          <a:bodyPr wrap="square">
            <a:spAutoFit/>
          </a:bodyPr>
          <a:lstStyle/>
          <a:p>
            <a:pPr>
              <a:buNone/>
            </a:pPr>
            <a:r>
              <a:rPr lang="it-IT" sz="2000" b="1" noProof="0" dirty="0">
                <a:latin typeface="Calibri" panose="020F0502020204030204" pitchFamily="34" charset="0"/>
                <a:cs typeface="Calibri" panose="020F0502020204030204" pitchFamily="34" charset="0"/>
              </a:rPr>
              <a:t>Avanzamento teorico sulla valutazione del burnout</a:t>
            </a:r>
            <a:br>
              <a:rPr lang="it-IT" sz="2000" noProof="0" dirty="0">
                <a:latin typeface="Calibri" panose="020F0502020204030204" pitchFamily="34" charset="0"/>
                <a:cs typeface="Calibri" panose="020F0502020204030204" pitchFamily="34" charset="0"/>
              </a:rPr>
            </a:br>
            <a:r>
              <a:rPr lang="it-IT" sz="2000" noProof="0" dirty="0">
                <a:latin typeface="Calibri" panose="020F0502020204030204" pitchFamily="34" charset="0"/>
                <a:cs typeface="Calibri" panose="020F0502020204030204" pitchFamily="34" charset="0"/>
              </a:rPr>
              <a:t>Evidenziando la necessità di strumenti di valutazione multidimensionali e basati sui dati, questo studio contribuisce all’espansione dei modelli teorici esistenti, in particolare su come viene attualmente valutato il burnout (</a:t>
            </a:r>
            <a:r>
              <a:rPr lang="it-IT" sz="2000" noProof="0" dirty="0" err="1">
                <a:latin typeface="Calibri" panose="020F0502020204030204" pitchFamily="34" charset="0"/>
                <a:cs typeface="Calibri" panose="020F0502020204030204" pitchFamily="34" charset="0"/>
              </a:rPr>
              <a:t>Nadon</a:t>
            </a:r>
            <a:r>
              <a:rPr lang="it-IT" sz="2000" noProof="0" dirty="0">
                <a:latin typeface="Calibri" panose="020F0502020204030204" pitchFamily="34" charset="0"/>
                <a:cs typeface="Calibri" panose="020F0502020204030204" pitchFamily="34" charset="0"/>
              </a:rPr>
              <a:t> et al., 2022; Grossi et al., 2015).</a:t>
            </a:r>
          </a:p>
          <a:p>
            <a:r>
              <a:rPr lang="it-IT" sz="2000" b="1" noProof="0" dirty="0">
                <a:latin typeface="Calibri" panose="020F0502020204030204" pitchFamily="34" charset="0"/>
                <a:cs typeface="Calibri" panose="020F0502020204030204" pitchFamily="34" charset="0"/>
              </a:rPr>
              <a:t>Promozione di metriche oggettive e quantificabili basate su AI e biomarcatori</a:t>
            </a:r>
            <a:br>
              <a:rPr lang="it-IT" sz="2000" noProof="0" dirty="0">
                <a:latin typeface="Calibri" panose="020F0502020204030204" pitchFamily="34" charset="0"/>
                <a:cs typeface="Calibri" panose="020F0502020204030204" pitchFamily="34" charset="0"/>
              </a:rPr>
            </a:br>
            <a:r>
              <a:rPr lang="it-IT" sz="2000" noProof="0" dirty="0">
                <a:latin typeface="Calibri" panose="020F0502020204030204" pitchFamily="34" charset="0"/>
                <a:cs typeface="Calibri" panose="020F0502020204030204" pitchFamily="34" charset="0"/>
              </a:rPr>
              <a:t>Sostenendo l’uso di valutazioni basate sull’intelligenza artificiale applicate a biomarcatori fisiologici — come i biomarcatori vocali per rilevare pattern vocali e segnali emotivi — lo studio promuove un approccio rigoroso alla valutazione del burnout (</a:t>
            </a:r>
            <a:r>
              <a:rPr lang="it-IT" sz="2000" noProof="0" dirty="0" err="1">
                <a:latin typeface="Calibri" panose="020F0502020204030204" pitchFamily="34" charset="0"/>
                <a:cs typeface="Calibri" panose="020F0502020204030204" pitchFamily="34" charset="0"/>
              </a:rPr>
              <a:t>Grządzielewska</a:t>
            </a:r>
            <a:r>
              <a:rPr lang="it-IT" sz="2000" noProof="0" dirty="0">
                <a:latin typeface="Calibri" panose="020F0502020204030204" pitchFamily="34" charset="0"/>
                <a:cs typeface="Calibri" panose="020F0502020204030204" pitchFamily="34" charset="0"/>
              </a:rPr>
              <a:t>, 2021).</a:t>
            </a:r>
          </a:p>
        </p:txBody>
      </p:sp>
    </p:spTree>
    <p:extLst>
      <p:ext uri="{BB962C8B-B14F-4D97-AF65-F5344CB8AC3E}">
        <p14:creationId xmlns:p14="http://schemas.microsoft.com/office/powerpoint/2010/main" val="1057725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E12A19-FCEA-682C-D60D-AEDFD0BF7AE4}"/>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B0DFBC4C-1A2D-C355-76A4-4EA8FEC360EF}"/>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845BD577-16EB-953A-EAC2-E5C81621BE49}"/>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3560A952-AAD4-A6D6-7A12-F6403B74A607}"/>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08AADF19-2B9E-9804-0867-4721A58F1E7F}"/>
              </a:ext>
            </a:extLst>
          </p:cNvPr>
          <p:cNvSpPr txBox="1"/>
          <p:nvPr/>
        </p:nvSpPr>
        <p:spPr>
          <a:xfrm>
            <a:off x="483867" y="374447"/>
            <a:ext cx="10226286" cy="461665"/>
          </a:xfrm>
          <a:prstGeom prst="rect">
            <a:avLst/>
          </a:prstGeom>
          <a:noFill/>
        </p:spPr>
        <p:txBody>
          <a:bodyPr wrap="square" rtlCol="0">
            <a:spAutoFit/>
          </a:bodyPr>
          <a:lstStyle/>
          <a:p>
            <a:r>
              <a:rPr lang="en-US" sz="2400" b="1" noProof="0" dirty="0" err="1">
                <a:solidFill>
                  <a:schemeClr val="tx1">
                    <a:lumMod val="75000"/>
                    <a:lumOff val="25000"/>
                  </a:schemeClr>
                </a:solidFill>
                <a:latin typeface="Calibri"/>
                <a:ea typeface="Calibri"/>
                <a:cs typeface="Calibri"/>
              </a:rPr>
              <a:t>Bibliografia</a:t>
            </a:r>
            <a:endParaRPr lang="en-US" sz="2400" b="1" noProof="0" dirty="0">
              <a:solidFill>
                <a:schemeClr val="tx1">
                  <a:lumMod val="75000"/>
                  <a:lumOff val="25000"/>
                </a:schemeClr>
              </a:solidFill>
              <a:latin typeface="Calibri"/>
              <a:ea typeface="Calibri"/>
              <a:cs typeface="Calibri"/>
            </a:endParaRPr>
          </a:p>
        </p:txBody>
      </p:sp>
      <p:sp>
        <p:nvSpPr>
          <p:cNvPr id="8" name="Rettangolo 4">
            <a:extLst>
              <a:ext uri="{FF2B5EF4-FFF2-40B4-BE49-F238E27FC236}">
                <a16:creationId xmlns:a16="http://schemas.microsoft.com/office/drawing/2014/main" id="{51CDD7EA-63A9-113E-D298-E795B053434F}"/>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6" name="CasellaDiTesto 5">
            <a:extLst>
              <a:ext uri="{FF2B5EF4-FFF2-40B4-BE49-F238E27FC236}">
                <a16:creationId xmlns:a16="http://schemas.microsoft.com/office/drawing/2014/main" id="{ECCA7553-099C-372A-BDC1-81102D96903A}"/>
              </a:ext>
            </a:extLst>
          </p:cNvPr>
          <p:cNvSpPr txBox="1"/>
          <p:nvPr/>
        </p:nvSpPr>
        <p:spPr>
          <a:xfrm>
            <a:off x="155643" y="820721"/>
            <a:ext cx="11998378" cy="5632311"/>
          </a:xfrm>
          <a:prstGeom prst="rect">
            <a:avLst/>
          </a:prstGeom>
          <a:noFill/>
        </p:spPr>
        <p:txBody>
          <a:bodyPr wrap="square" lIns="91440" tIns="45720" rIns="91440" bIns="45720" anchor="t">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Clarke, V., &amp; Braun, V. (2017). Thematic analysis. </a:t>
            </a:r>
            <a:r>
              <a:rPr kumimoji="0" lang="en-US" altLang="en-US" sz="1500" b="0" i="1" u="none" strike="noStrike" cap="none" normalizeH="0" baseline="0">
                <a:ln>
                  <a:noFill/>
                </a:ln>
                <a:solidFill>
                  <a:schemeClr val="tx1"/>
                </a:solidFill>
                <a:effectLst/>
                <a:latin typeface="Calibri" panose="020F0502020204030204" pitchFamily="34" charset="0"/>
                <a:cs typeface="Calibri" panose="020F0502020204030204" pitchFamily="34" charset="0"/>
              </a:rPr>
              <a:t>The Journal of Positive Psychology, 12</a:t>
            </a: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(3), 297–298. https://doi.org/10.1080/17439760.2016.1262613</a:t>
            </a:r>
          </a:p>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a:ln>
                  <a:noFill/>
                </a:ln>
                <a:effectLst/>
                <a:latin typeface="Calibri"/>
                <a:ea typeface="Calibri"/>
                <a:cs typeface="Calibri"/>
              </a:rPr>
              <a:t>Danhof-Pont, M. B., van Veen, T., &amp; Zitman, F. G. (2011). Biomarkers in burnout: A systematic review. </a:t>
            </a:r>
            <a:r>
              <a:rPr kumimoji="0" lang="en-US" altLang="en-US" sz="1500" b="0" i="1" u="none" strike="noStrike" cap="none" normalizeH="0" baseline="0">
                <a:ln>
                  <a:noFill/>
                </a:ln>
                <a:effectLst/>
                <a:latin typeface="Calibri"/>
                <a:ea typeface="Calibri"/>
                <a:cs typeface="Calibri"/>
              </a:rPr>
              <a:t>Journal of Psychosomatic Research, 70</a:t>
            </a:r>
            <a:r>
              <a:rPr kumimoji="0" lang="en-US" altLang="en-US" sz="1500" b="0" i="0" u="none" strike="noStrike" cap="none" normalizeH="0" baseline="0">
                <a:ln>
                  <a:noFill/>
                </a:ln>
                <a:effectLst/>
                <a:latin typeface="Calibri"/>
                <a:ea typeface="Calibri"/>
                <a:cs typeface="Calibri"/>
              </a:rPr>
              <a:t>(6), 505–524. https://doi.org/10.1016/j.jpsychores.2010.10.012</a:t>
            </a:r>
          </a:p>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err="1">
                <a:ln>
                  <a:noFill/>
                </a:ln>
                <a:effectLst/>
                <a:latin typeface="Calibri"/>
                <a:ea typeface="Calibri"/>
                <a:cs typeface="Calibri"/>
              </a:rPr>
              <a:t>Dejonckheere</a:t>
            </a:r>
            <a:r>
              <a:rPr kumimoji="0" lang="en-US" altLang="en-US" sz="1500" b="0" i="0" u="none" strike="noStrike" cap="none" normalizeH="0" baseline="0">
                <a:ln>
                  <a:noFill/>
                </a:ln>
                <a:effectLst/>
                <a:latin typeface="Calibri"/>
                <a:ea typeface="Calibri"/>
                <a:cs typeface="Calibri"/>
              </a:rPr>
              <a:t>, M., &amp; Vaughn, L. M. (2019). </a:t>
            </a:r>
            <a:r>
              <a:rPr kumimoji="0" lang="en-US" altLang="en-US" sz="1500" b="0" i="0" u="none" strike="noStrike" cap="none" normalizeH="0" baseline="0" err="1">
                <a:ln>
                  <a:noFill/>
                </a:ln>
                <a:effectLst/>
                <a:latin typeface="Calibri"/>
                <a:ea typeface="Calibri"/>
                <a:cs typeface="Calibri"/>
              </a:rPr>
              <a:t>Semistructured</a:t>
            </a:r>
            <a:r>
              <a:rPr kumimoji="0" lang="en-US" altLang="en-US" sz="1500" b="0" i="0" u="none" strike="noStrike" cap="none" normalizeH="0" baseline="0">
                <a:ln>
                  <a:noFill/>
                </a:ln>
                <a:effectLst/>
                <a:latin typeface="Calibri"/>
                <a:ea typeface="Calibri"/>
                <a:cs typeface="Calibri"/>
              </a:rPr>
              <a:t> interviewing in primary care research: A balance of relationship and </a:t>
            </a:r>
            <a:r>
              <a:rPr kumimoji="0" lang="en-US" altLang="en-US" sz="1500" b="0" i="0" u="none" strike="noStrike" cap="none" normalizeH="0" baseline="0" err="1">
                <a:ln>
                  <a:noFill/>
                </a:ln>
                <a:effectLst/>
                <a:latin typeface="Calibri"/>
                <a:ea typeface="Calibri"/>
                <a:cs typeface="Calibri"/>
              </a:rPr>
              <a:t>rigour</a:t>
            </a:r>
            <a:r>
              <a:rPr kumimoji="0" lang="en-US" altLang="en-US" sz="1500" b="0" i="0" u="none" strike="noStrike" cap="none" normalizeH="0" baseline="0">
                <a:ln>
                  <a:noFill/>
                </a:ln>
                <a:effectLst/>
                <a:latin typeface="Calibri"/>
                <a:ea typeface="Calibri"/>
                <a:cs typeface="Calibri"/>
              </a:rPr>
              <a:t>. </a:t>
            </a:r>
            <a:r>
              <a:rPr kumimoji="0" lang="en-US" altLang="en-US" sz="1500" b="0" i="1" u="none" strike="noStrike" cap="none" normalizeH="0" baseline="0">
                <a:ln>
                  <a:noFill/>
                </a:ln>
                <a:effectLst/>
                <a:latin typeface="Calibri"/>
                <a:ea typeface="Calibri"/>
                <a:cs typeface="Calibri"/>
              </a:rPr>
              <a:t>Family Medicine and Community Health, 7</a:t>
            </a:r>
            <a:r>
              <a:rPr kumimoji="0" lang="en-US" altLang="en-US" sz="1500" b="0" i="0" u="none" strike="noStrike" cap="none" normalizeH="0" baseline="0">
                <a:ln>
                  <a:noFill/>
                </a:ln>
                <a:effectLst/>
                <a:latin typeface="Calibri"/>
                <a:ea typeface="Calibri"/>
                <a:cs typeface="Calibri"/>
              </a:rPr>
              <a:t>, e000057. https://doi.org/10.1136/fmch-2018-000057</a:t>
            </a:r>
          </a:p>
          <a:p>
            <a:pPr marL="0" marR="0" lvl="0" indent="0" algn="l" defTabSz="914400" rtl="0" latinLnBrk="0">
              <a:lnSpc>
                <a:spcPct val="100000"/>
              </a:lnSpc>
              <a:spcBef>
                <a:spcPct val="0"/>
              </a:spcBef>
              <a:spcAft>
                <a:spcPct val="0"/>
              </a:spcAft>
              <a:buClrTx/>
              <a:buSzTx/>
              <a:tabLst/>
            </a:pPr>
            <a:r>
              <a:rPr kumimoji="0" lang="en-US" altLang="en-US" sz="1500" b="0" i="0" u="none" strike="noStrike" cap="none" normalizeH="0" baseline="0">
                <a:ln>
                  <a:noFill/>
                </a:ln>
                <a:effectLst/>
                <a:latin typeface="Calibri"/>
                <a:ea typeface="Calibri"/>
                <a:cs typeface="Calibri"/>
              </a:rPr>
              <a:t>Grossi, G., Perski, A., Osika, W., &amp; Savic, I. (2015). Stress-related exhaustion disorder – Clinical manifestation of burnout? </a:t>
            </a:r>
            <a:r>
              <a:rPr kumimoji="0" lang="en-US" altLang="en-US" sz="1500" b="0" i="1" u="none" strike="noStrike" cap="none" normalizeH="0" baseline="0">
                <a:ln>
                  <a:noFill/>
                </a:ln>
                <a:effectLst/>
                <a:latin typeface="Calibri"/>
                <a:ea typeface="Calibri"/>
                <a:cs typeface="Calibri"/>
              </a:rPr>
              <a:t>Scandinavian Journal of Psychology, 56</a:t>
            </a:r>
            <a:r>
              <a:rPr kumimoji="0" lang="en-US" altLang="en-US" sz="1500" b="0" i="0" u="none" strike="noStrike" cap="none" normalizeH="0" baseline="0">
                <a:ln>
                  <a:noFill/>
                </a:ln>
                <a:effectLst/>
                <a:latin typeface="Calibri"/>
                <a:ea typeface="Calibri"/>
                <a:cs typeface="Calibri"/>
              </a:rPr>
              <a:t>(6), 626–636. https://doi.org/10.1111/sjop.12251</a:t>
            </a:r>
            <a:endParaRPr lang="en-US" altLang="en-US" sz="1500" b="0" i="0" u="none" strike="noStrike" cap="none" normalizeH="0" baseline="0">
              <a:ln>
                <a:noFill/>
              </a:ln>
              <a:effectLst/>
              <a:latin typeface="Calibri"/>
              <a:ea typeface="Calibri"/>
              <a:cs typeface="Calibri"/>
            </a:endParaRPr>
          </a:p>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err="1">
                <a:ln>
                  <a:noFill/>
                </a:ln>
                <a:solidFill>
                  <a:schemeClr val="tx1"/>
                </a:solidFill>
                <a:effectLst/>
                <a:latin typeface="Calibri" panose="020F0502020204030204" pitchFamily="34" charset="0"/>
                <a:cs typeface="Calibri" panose="020F0502020204030204" pitchFamily="34" charset="0"/>
              </a:rPr>
              <a:t>Grządzielewska</a:t>
            </a: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 M. (2021). Using machine learning in burnout prediction: A survey. </a:t>
            </a:r>
            <a:r>
              <a:rPr kumimoji="0" lang="en-US" altLang="en-US" sz="1500" b="0" i="1" u="none" strike="noStrike" cap="none" normalizeH="0" baseline="0">
                <a:ln>
                  <a:noFill/>
                </a:ln>
                <a:solidFill>
                  <a:schemeClr val="tx1"/>
                </a:solidFill>
                <a:effectLst/>
                <a:latin typeface="Calibri" panose="020F0502020204030204" pitchFamily="34" charset="0"/>
                <a:cs typeface="Calibri" panose="020F0502020204030204" pitchFamily="34" charset="0"/>
              </a:rPr>
              <a:t>Child and Adolescent Social Work Journal, 38</a:t>
            </a: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(2), 175–180. https://doi.org/10.1007/s10560-020-00695-0</a:t>
            </a:r>
          </a:p>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a:ln>
                  <a:noFill/>
                </a:ln>
                <a:effectLst/>
                <a:latin typeface="Calibri"/>
                <a:ea typeface="Calibri"/>
                <a:cs typeface="Calibri"/>
              </a:rPr>
              <a:t>Guest, G., Bunce, A., &amp; Johnson, L. (2006). How many interviews are enough? An experiment with data saturation and variability. </a:t>
            </a:r>
            <a:r>
              <a:rPr kumimoji="0" lang="en-US" altLang="en-US" sz="1500" b="0" i="1" u="none" strike="noStrike" cap="none" normalizeH="0" baseline="0">
                <a:ln>
                  <a:noFill/>
                </a:ln>
                <a:effectLst/>
                <a:latin typeface="Calibri"/>
                <a:ea typeface="Calibri"/>
                <a:cs typeface="Calibri"/>
              </a:rPr>
              <a:t>Field Methods, 18</a:t>
            </a:r>
            <a:r>
              <a:rPr kumimoji="0" lang="en-US" altLang="en-US" sz="1500" b="0" i="0" u="none" strike="noStrike" cap="none" normalizeH="0" baseline="0">
                <a:ln>
                  <a:noFill/>
                </a:ln>
                <a:effectLst/>
                <a:latin typeface="Calibri"/>
                <a:ea typeface="Calibri"/>
                <a:cs typeface="Calibri"/>
              </a:rPr>
              <a:t>(1), 59–82. https://doi.org/10.1177/1525822X05279903</a:t>
            </a:r>
          </a:p>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Heinemann, L. V., &amp; Heinemann, T. (2017). Burnout research: Emergence and scientific investigation of a contested diagnosis. </a:t>
            </a:r>
            <a:r>
              <a:rPr kumimoji="0" lang="en-US" altLang="en-US" sz="1500" b="0" i="1" u="none" strike="noStrike" cap="none" normalizeH="0" baseline="0">
                <a:ln>
                  <a:noFill/>
                </a:ln>
                <a:solidFill>
                  <a:schemeClr val="tx1"/>
                </a:solidFill>
                <a:effectLst/>
                <a:latin typeface="Calibri" panose="020F0502020204030204" pitchFamily="34" charset="0"/>
                <a:cs typeface="Calibri" panose="020F0502020204030204" pitchFamily="34" charset="0"/>
              </a:rPr>
              <a:t>SAGE Open, 7</a:t>
            </a: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(1), 2158244017697154. https://doi.org/10.1177/2158244017697154</a:t>
            </a:r>
          </a:p>
          <a:p>
            <a:pPr eaLnBrk="0" fontAlgn="base" hangingPunct="0">
              <a:spcBef>
                <a:spcPct val="0"/>
              </a:spcBef>
              <a:spcAft>
                <a:spcPct val="0"/>
              </a:spcAft>
            </a:pPr>
            <a:r>
              <a:rPr kumimoji="0" lang="en-US" altLang="en-US" sz="1500" b="0" i="0" u="none" strike="noStrike" cap="none" normalizeH="0" baseline="0" err="1">
                <a:ln>
                  <a:noFill/>
                </a:ln>
                <a:effectLst/>
                <a:latin typeface="Calibri"/>
                <a:ea typeface="Calibri"/>
                <a:cs typeface="Calibri"/>
              </a:rPr>
              <a:t>Khammissa</a:t>
            </a:r>
            <a:r>
              <a:rPr kumimoji="0" lang="en-US" altLang="en-US" sz="1500" b="0" i="0" u="none" strike="noStrike" cap="none" normalizeH="0" baseline="0">
                <a:ln>
                  <a:noFill/>
                </a:ln>
                <a:effectLst/>
                <a:latin typeface="Calibri"/>
                <a:ea typeface="Calibri"/>
                <a:cs typeface="Calibri"/>
              </a:rPr>
              <a:t>, R. A. G., Fourie, J., &amp; Lemmer, J. (2022). Burnout phenomenon: Neurophysiological factors, clinical features, and aspects of management. </a:t>
            </a:r>
            <a:r>
              <a:rPr kumimoji="0" lang="en-US" altLang="en-US" sz="1500" b="0" i="1" u="none" strike="noStrike" cap="none" normalizeH="0" baseline="0">
                <a:ln>
                  <a:noFill/>
                </a:ln>
                <a:effectLst/>
                <a:latin typeface="Calibri"/>
                <a:ea typeface="Calibri"/>
                <a:cs typeface="Calibri"/>
              </a:rPr>
              <a:t>Journal of Psychology and Psychotherapy, 12</a:t>
            </a:r>
            <a:r>
              <a:rPr kumimoji="0" lang="en-US" altLang="en-US" sz="1500" b="0" i="0" u="none" strike="noStrike" cap="none" normalizeH="0" baseline="0">
                <a:ln>
                  <a:noFill/>
                </a:ln>
                <a:effectLst/>
                <a:latin typeface="Calibri"/>
                <a:ea typeface="Calibri"/>
                <a:cs typeface="Calibri"/>
              </a:rPr>
              <a:t>(1), 1–6. https://doi.org/10.35248/2161-0487.22.12.456</a:t>
            </a:r>
            <a:endParaRPr lang="en-US" altLang="en-US" sz="1500">
              <a:latin typeface="Calibri"/>
              <a:ea typeface="Calibri"/>
              <a:cs typeface="Calibri"/>
            </a:endParaRPr>
          </a:p>
          <a:p>
            <a:pPr marL="0" marR="0" lvl="0" indent="0" algn="l" defTabSz="914400" rtl="0" latinLnBrk="0">
              <a:lnSpc>
                <a:spcPct val="100000"/>
              </a:lnSpc>
              <a:spcBef>
                <a:spcPct val="0"/>
              </a:spcBef>
              <a:spcAft>
                <a:spcPct val="0"/>
              </a:spcAft>
              <a:buClrTx/>
              <a:buSzTx/>
              <a:tabLst/>
            </a:pPr>
            <a:r>
              <a:rPr kumimoji="0" lang="en-US" altLang="en-US" sz="1500" b="0" i="0" u="none" strike="noStrike" cap="none" normalizeH="0" baseline="0">
                <a:ln>
                  <a:noFill/>
                </a:ln>
                <a:effectLst/>
                <a:latin typeface="Calibri"/>
                <a:ea typeface="Calibri"/>
                <a:cs typeface="Calibri"/>
              </a:rPr>
              <a:t>Langer, M., König, C. J., Siegel, R., </a:t>
            </a:r>
            <a:r>
              <a:rPr kumimoji="0" lang="en-US" altLang="en-US" sz="1500" b="0" i="0" u="none" strike="noStrike" cap="none" normalizeH="0" baseline="0" err="1">
                <a:ln>
                  <a:noFill/>
                </a:ln>
                <a:effectLst/>
                <a:latin typeface="Calibri"/>
                <a:ea typeface="Calibri"/>
                <a:cs typeface="Calibri"/>
              </a:rPr>
              <a:t>Fredenhagen</a:t>
            </a:r>
            <a:r>
              <a:rPr kumimoji="0" lang="en-US" altLang="en-US" sz="1500" b="0" i="0" u="none" strike="noStrike" cap="none" normalizeH="0" baseline="0">
                <a:ln>
                  <a:noFill/>
                </a:ln>
                <a:effectLst/>
                <a:latin typeface="Calibri"/>
                <a:ea typeface="Calibri"/>
                <a:cs typeface="Calibri"/>
              </a:rPr>
              <a:t>, T., Schunck, A. G., </a:t>
            </a:r>
            <a:r>
              <a:rPr kumimoji="0" lang="en-US" altLang="en-US" sz="1500" b="0" i="0" u="none" strike="noStrike" cap="none" normalizeH="0" baseline="0" err="1">
                <a:ln>
                  <a:noFill/>
                </a:ln>
                <a:effectLst/>
                <a:latin typeface="Calibri"/>
                <a:ea typeface="Calibri"/>
                <a:cs typeface="Calibri"/>
              </a:rPr>
              <a:t>Hähne</a:t>
            </a:r>
            <a:r>
              <a:rPr kumimoji="0" lang="en-US" altLang="en-US" sz="1500" b="0" i="0" u="none" strike="noStrike" cap="none" normalizeH="0" baseline="0">
                <a:ln>
                  <a:noFill/>
                </a:ln>
                <a:effectLst/>
                <a:latin typeface="Calibri"/>
                <a:ea typeface="Calibri"/>
                <a:cs typeface="Calibri"/>
              </a:rPr>
              <a:t>, V., &amp; Baur, T. (2022). Vocal-stress diary: A longitudinal investigation of the association of everyday work stressors and human voice features. </a:t>
            </a:r>
            <a:r>
              <a:rPr kumimoji="0" lang="en-US" altLang="en-US" sz="1500" b="0" i="1" u="none" strike="noStrike" cap="none" normalizeH="0" baseline="0">
                <a:ln>
                  <a:noFill/>
                </a:ln>
                <a:effectLst/>
                <a:latin typeface="Calibri"/>
                <a:ea typeface="Calibri"/>
                <a:cs typeface="Calibri"/>
              </a:rPr>
              <a:t>Psychological Science, 33</a:t>
            </a:r>
            <a:r>
              <a:rPr kumimoji="0" lang="en-US" altLang="en-US" sz="1500" b="0" i="0" u="none" strike="noStrike" cap="none" normalizeH="0" baseline="0">
                <a:ln>
                  <a:noFill/>
                </a:ln>
                <a:effectLst/>
                <a:latin typeface="Calibri"/>
                <a:ea typeface="Calibri"/>
                <a:cs typeface="Calibri"/>
              </a:rPr>
              <a:t>(7), 1027–1039. https://doi.org/10.1177/09567976221088347</a:t>
            </a:r>
            <a:endParaRPr lang="en-US" altLang="en-US" sz="1500" b="0" i="0" u="none" strike="noStrike" cap="none" normalizeH="0" baseline="0">
              <a:ln>
                <a:noFill/>
              </a:ln>
              <a:effectLst/>
              <a:latin typeface="Calibri"/>
              <a:ea typeface="Calibri"/>
              <a:cs typeface="Calibri"/>
            </a:endParaRPr>
          </a:p>
          <a:p>
            <a:pPr eaLnBrk="0" fontAlgn="base" hangingPunct="0">
              <a:spcBef>
                <a:spcPct val="0"/>
              </a:spcBef>
              <a:spcAft>
                <a:spcPct val="0"/>
              </a:spcAft>
            </a:pPr>
            <a:r>
              <a:rPr kumimoji="0" lang="en-US" altLang="en-US" sz="1500" b="0" i="0" u="none" strike="noStrike" cap="none" normalizeH="0" baseline="0">
                <a:ln>
                  <a:noFill/>
                </a:ln>
                <a:effectLst/>
                <a:latin typeface="Calibri"/>
                <a:ea typeface="Calibri"/>
                <a:cs typeface="Calibri"/>
              </a:rPr>
              <a:t>Low, D. M., Bentley, K. H., &amp; Ghosh, S. S. (2020). Automated assessment of psychiatric disorders using speech: A systematic review. </a:t>
            </a:r>
            <a:r>
              <a:rPr kumimoji="0" lang="en-US" altLang="en-US" sz="1500" b="0" i="1" u="none" strike="noStrike" cap="none" normalizeH="0" baseline="0">
                <a:ln>
                  <a:noFill/>
                </a:ln>
                <a:effectLst/>
                <a:latin typeface="Calibri"/>
                <a:ea typeface="Calibri"/>
                <a:cs typeface="Calibri"/>
              </a:rPr>
              <a:t>Laryngoscope Investigative Otolaryngology, 5</a:t>
            </a:r>
            <a:r>
              <a:rPr kumimoji="0" lang="en-US" altLang="en-US" sz="1500" b="0" i="0" u="none" strike="noStrike" cap="none" normalizeH="0" baseline="0">
                <a:ln>
                  <a:noFill/>
                </a:ln>
                <a:effectLst/>
                <a:latin typeface="Calibri"/>
                <a:ea typeface="Calibri"/>
                <a:cs typeface="Calibri"/>
              </a:rPr>
              <a:t>(1), 96–116. https://doi.org/10.1002/lio2.354</a:t>
            </a:r>
            <a:endParaRPr lang="en-US" sz="1500" b="0" i="0" u="none" strike="noStrike" cap="none" normalizeH="0" baseline="0">
              <a:ln>
                <a:noFill/>
              </a:ln>
              <a:solidFill>
                <a:schemeClr val="tx1"/>
              </a:solidFill>
              <a:effectLst/>
              <a:latin typeface="Calibri" panose="020F0502020204030204" pitchFamily="34" charset="0"/>
              <a:ea typeface="Calibri"/>
              <a:cs typeface="Calibri" panose="020F0502020204030204" pitchFamily="34" charset="0"/>
            </a:endParaRPr>
          </a:p>
          <a:p>
            <a:pPr eaLnBrk="0" fontAlgn="base" hangingPunct="0">
              <a:spcBef>
                <a:spcPct val="0"/>
              </a:spcBef>
              <a:spcAft>
                <a:spcPct val="0"/>
              </a:spcAft>
            </a:pPr>
            <a:r>
              <a:rPr kumimoji="0" lang="en-US" altLang="en-US" sz="1500" b="0" i="0" u="none" strike="noStrike" cap="none" normalizeH="0" baseline="0">
                <a:ln>
                  <a:noFill/>
                </a:ln>
                <a:effectLst/>
                <a:latin typeface="Calibri"/>
                <a:ea typeface="Calibri"/>
                <a:cs typeface="Calibri"/>
              </a:rPr>
              <a:t>Nadon, L., De Beer, L. T., &amp; Morin, A. J. S. (2022). Should burnout be conceptualized as a mental disorder? </a:t>
            </a:r>
            <a:r>
              <a:rPr kumimoji="0" lang="en-US" altLang="en-US" sz="1500" b="0" i="1" u="none" strike="noStrike" cap="none" normalizeH="0" baseline="0">
                <a:ln>
                  <a:noFill/>
                </a:ln>
                <a:effectLst/>
                <a:latin typeface="Calibri"/>
                <a:ea typeface="Calibri"/>
                <a:cs typeface="Calibri"/>
              </a:rPr>
              <a:t>Behavioral Sciences, 12</a:t>
            </a:r>
            <a:r>
              <a:rPr kumimoji="0" lang="en-US" altLang="en-US" sz="1500" b="0" i="0" u="none" strike="noStrike" cap="none" normalizeH="0" baseline="0">
                <a:ln>
                  <a:noFill/>
                </a:ln>
                <a:effectLst/>
                <a:latin typeface="Calibri"/>
                <a:ea typeface="Calibri"/>
                <a:cs typeface="Calibri"/>
              </a:rPr>
              <a:t>(3), 82. https://doi.org/10.3390/bs12030082</a:t>
            </a:r>
            <a:endParaRPr lang="en-US" altLang="en-US" sz="1500" b="0" i="0" u="none" strike="noStrike" cap="none" normalizeH="0" baseline="0">
              <a:ln>
                <a:noFill/>
              </a:ln>
              <a:effectLst/>
              <a:latin typeface="Calibri"/>
              <a:ea typeface="Calibri"/>
              <a:cs typeface="Calibri"/>
            </a:endParaRPr>
          </a:p>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Parker, G., &amp; Tavella, G. (2022). The diagnosis of burnout: Some challenges. </a:t>
            </a:r>
            <a:r>
              <a:rPr kumimoji="0" lang="en-US" altLang="en-US" sz="1500" b="0" i="1" u="none" strike="noStrike" cap="none" normalizeH="0" baseline="0">
                <a:ln>
                  <a:noFill/>
                </a:ln>
                <a:solidFill>
                  <a:schemeClr val="tx1"/>
                </a:solidFill>
                <a:effectLst/>
                <a:latin typeface="Calibri" panose="020F0502020204030204" pitchFamily="34" charset="0"/>
                <a:cs typeface="Calibri" panose="020F0502020204030204" pitchFamily="34" charset="0"/>
              </a:rPr>
              <a:t>The Journal of Nervous and Mental Disease, 210</a:t>
            </a: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(7), 475–478. https://doi.org/10.1097/NMD.000000000000146</a:t>
            </a:r>
          </a:p>
        </p:txBody>
      </p:sp>
    </p:spTree>
    <p:extLst>
      <p:ext uri="{BB962C8B-B14F-4D97-AF65-F5344CB8AC3E}">
        <p14:creationId xmlns:p14="http://schemas.microsoft.com/office/powerpoint/2010/main" val="12094641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ttangolo 64"/>
          <p:cNvSpPr/>
          <p:nvPr/>
        </p:nvSpPr>
        <p:spPr>
          <a:xfrm rot="10800000">
            <a:off x="0" y="-1"/>
            <a:ext cx="12192000" cy="2497028"/>
          </a:xfrm>
          <a:prstGeom prst="rect">
            <a:avLst/>
          </a:prstGeom>
          <a:solidFill>
            <a:srgbClr val="B20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pic>
        <p:nvPicPr>
          <p:cNvPr id="9" name="Immagine 8">
            <a:extLst>
              <a:ext uri="{FF2B5EF4-FFF2-40B4-BE49-F238E27FC236}">
                <a16:creationId xmlns:a16="http://schemas.microsoft.com/office/drawing/2014/main" id="{C3CCC49D-6ED0-0333-1BC8-5B0693119D2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0521" y="5944234"/>
            <a:ext cx="2877312" cy="704404"/>
          </a:xfrm>
          <a:prstGeom prst="rect">
            <a:avLst/>
          </a:prstGeom>
        </p:spPr>
      </p:pic>
      <p:sp>
        <p:nvSpPr>
          <p:cNvPr id="3" name="CasellaDiTesto 13">
            <a:extLst>
              <a:ext uri="{FF2B5EF4-FFF2-40B4-BE49-F238E27FC236}">
                <a16:creationId xmlns:a16="http://schemas.microsoft.com/office/drawing/2014/main" id="{506E3E2C-5B47-6BE6-52F4-94FF2C8225BC}"/>
              </a:ext>
            </a:extLst>
          </p:cNvPr>
          <p:cNvSpPr txBox="1"/>
          <p:nvPr/>
        </p:nvSpPr>
        <p:spPr>
          <a:xfrm>
            <a:off x="463149" y="1712198"/>
            <a:ext cx="12192000" cy="784830"/>
          </a:xfrm>
          <a:prstGeom prst="rect">
            <a:avLst/>
          </a:prstGeom>
          <a:noFill/>
        </p:spPr>
        <p:txBody>
          <a:bodyPr wrap="square" rtlCol="0">
            <a:spAutoFit/>
          </a:bodyPr>
          <a:lstStyle/>
          <a:p>
            <a:r>
              <a:rPr lang="en-US" sz="4500" b="1" i="0" noProof="0" dirty="0">
                <a:solidFill>
                  <a:schemeClr val="bg2"/>
                </a:solidFill>
                <a:effectLst/>
                <a:latin typeface="Calibri"/>
                <a:ea typeface="Calibri"/>
                <a:cs typeface="Calibri"/>
              </a:rPr>
              <a:t>GRAZIE DELL’ATTENZIONE!</a:t>
            </a:r>
            <a:endParaRPr lang="en-US" sz="4500" b="1" noProof="0" dirty="0">
              <a:solidFill>
                <a:schemeClr val="bg2"/>
              </a:solidFill>
              <a:latin typeface="Calibri"/>
              <a:ea typeface="Calibri"/>
              <a:cs typeface="Calibri"/>
            </a:endParaRPr>
          </a:p>
        </p:txBody>
      </p:sp>
      <p:sp>
        <p:nvSpPr>
          <p:cNvPr id="6" name="CasellaDiTesto 8">
            <a:extLst>
              <a:ext uri="{FF2B5EF4-FFF2-40B4-BE49-F238E27FC236}">
                <a16:creationId xmlns:a16="http://schemas.microsoft.com/office/drawing/2014/main" id="{B756EC7E-E51F-42EE-DD75-F570334FF810}"/>
              </a:ext>
            </a:extLst>
          </p:cNvPr>
          <p:cNvSpPr txBox="1"/>
          <p:nvPr/>
        </p:nvSpPr>
        <p:spPr>
          <a:xfrm>
            <a:off x="463148" y="2497028"/>
            <a:ext cx="5013523" cy="630942"/>
          </a:xfrm>
          <a:prstGeom prst="rect">
            <a:avLst/>
          </a:prstGeom>
          <a:noFill/>
        </p:spPr>
        <p:txBody>
          <a:bodyPr wrap="square" rtlCol="0">
            <a:spAutoFit/>
          </a:bodyPr>
          <a:lstStyle/>
          <a:p>
            <a:r>
              <a:rPr lang="en-US" sz="3500" b="1">
                <a:solidFill>
                  <a:srgbClr val="939393"/>
                </a:solidFill>
                <a:latin typeface="Lato" panose="020F0502020204030203" pitchFamily="34" charset="0"/>
                <a:ea typeface="Lato" panose="020F0502020204030203" pitchFamily="34" charset="0"/>
                <a:cs typeface="Lato" panose="020F0502020204030203" pitchFamily="34" charset="0"/>
              </a:rPr>
              <a:t>Chiara.bassi@univr.it</a:t>
            </a:r>
            <a:endParaRPr lang="en-US" sz="3500" b="1" noProof="0">
              <a:solidFill>
                <a:srgbClr val="939393"/>
              </a:solidFill>
              <a:latin typeface="Lato" panose="020F0502020204030203" pitchFamily="34" charset="0"/>
              <a:ea typeface="Lato" panose="020F0502020204030203" pitchFamily="34" charset="0"/>
              <a:cs typeface="Lato" panose="020F0502020204030203" pitchFamily="34" charset="0"/>
            </a:endParaRPr>
          </a:p>
        </p:txBody>
      </p:sp>
      <p:pic>
        <p:nvPicPr>
          <p:cNvPr id="4" name="Immagine 3" descr="Immagine che contiene testo, Carattere, logo, moneta&#10;&#10;Il contenuto generato dall'IA potrebbe non essere corretto.">
            <a:extLst>
              <a:ext uri="{FF2B5EF4-FFF2-40B4-BE49-F238E27FC236}">
                <a16:creationId xmlns:a16="http://schemas.microsoft.com/office/drawing/2014/main" id="{6E3BC41A-1E10-0A7D-57ED-8FB6DE2479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4272" y="5944234"/>
            <a:ext cx="3721607" cy="725713"/>
          </a:xfrm>
          <a:prstGeom prst="rect">
            <a:avLst/>
          </a:prstGeom>
        </p:spPr>
      </p:pic>
    </p:spTree>
    <p:extLst>
      <p:ext uri="{BB962C8B-B14F-4D97-AF65-F5344CB8AC3E}">
        <p14:creationId xmlns:p14="http://schemas.microsoft.com/office/powerpoint/2010/main" val="3727426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DA0172-860E-540D-3F9C-594429369631}"/>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995BA0F5-0639-156D-FDA9-ECB120C4D015}"/>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noProof="0" dirty="0"/>
          </a:p>
        </p:txBody>
      </p:sp>
      <p:sp>
        <p:nvSpPr>
          <p:cNvPr id="82" name="Line 7">
            <a:extLst>
              <a:ext uri="{FF2B5EF4-FFF2-40B4-BE49-F238E27FC236}">
                <a16:creationId xmlns:a16="http://schemas.microsoft.com/office/drawing/2014/main" id="{54A419E9-BEE2-2427-33F3-22DECD8EC5AA}"/>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it-IT" sz="2400" noProof="0" dirty="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ED336255-94EF-CC5A-7A7D-2A2E21F6C6FA}"/>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noProof="0" dirty="0"/>
          </a:p>
        </p:txBody>
      </p:sp>
      <p:sp>
        <p:nvSpPr>
          <p:cNvPr id="7" name="CasellaDiTesto 13">
            <a:extLst>
              <a:ext uri="{FF2B5EF4-FFF2-40B4-BE49-F238E27FC236}">
                <a16:creationId xmlns:a16="http://schemas.microsoft.com/office/drawing/2014/main" id="{52CB8431-4FB9-4A57-38FA-B6D00799C80E}"/>
              </a:ext>
            </a:extLst>
          </p:cNvPr>
          <p:cNvSpPr txBox="1"/>
          <p:nvPr/>
        </p:nvSpPr>
        <p:spPr>
          <a:xfrm>
            <a:off x="157729" y="299011"/>
            <a:ext cx="11800583" cy="461665"/>
          </a:xfrm>
          <a:prstGeom prst="rect">
            <a:avLst/>
          </a:prstGeom>
          <a:noFill/>
        </p:spPr>
        <p:txBody>
          <a:bodyPr wrap="square" lIns="91440" tIns="45720" rIns="91440" bIns="45720" rtlCol="0" anchor="t">
            <a:spAutoFit/>
          </a:bodyPr>
          <a:lstStyle/>
          <a:p>
            <a:r>
              <a:rPr lang="it-IT" sz="2400" b="1" noProof="0" dirty="0">
                <a:solidFill>
                  <a:schemeClr val="tx1">
                    <a:lumMod val="75000"/>
                    <a:lumOff val="25000"/>
                  </a:schemeClr>
                </a:solidFill>
                <a:latin typeface="Calibri"/>
                <a:ea typeface="Calibri"/>
                <a:cs typeface="Calibri"/>
              </a:rPr>
              <a:t>Sfide nella Validazione dei Biomarcatori per la Diagnosi di Burnout</a:t>
            </a:r>
          </a:p>
        </p:txBody>
      </p:sp>
      <p:sp>
        <p:nvSpPr>
          <p:cNvPr id="8" name="Rettangolo 4">
            <a:extLst>
              <a:ext uri="{FF2B5EF4-FFF2-40B4-BE49-F238E27FC236}">
                <a16:creationId xmlns:a16="http://schemas.microsoft.com/office/drawing/2014/main" id="{F754E40F-0E34-3573-77DA-BD03EDC6AF78}"/>
              </a:ext>
            </a:extLst>
          </p:cNvPr>
          <p:cNvSpPr/>
          <p:nvPr/>
        </p:nvSpPr>
        <p:spPr>
          <a:xfrm>
            <a:off x="3739117" y="6488668"/>
            <a:ext cx="4637808" cy="353943"/>
          </a:xfrm>
          <a:prstGeom prst="rect">
            <a:avLst/>
          </a:prstGeom>
          <a:solidFill>
            <a:srgbClr val="B20726"/>
          </a:solidFill>
        </p:spPr>
        <p:txBody>
          <a:bodyPr wrap="square">
            <a:spAutoFit/>
          </a:bodyPr>
          <a:lstStyle/>
          <a:p>
            <a:r>
              <a:rPr lang="it-IT" sz="1700" noProof="0" dirty="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a:t>
            </a:r>
            <a:r>
              <a:rPr lang="it-IT" sz="1700" noProof="0" dirty="0" err="1">
                <a:solidFill>
                  <a:schemeClr val="bg1"/>
                </a:solidFill>
                <a:latin typeface="Lato" panose="020F0502020204030203" pitchFamily="34" charset="0"/>
                <a:ea typeface="Lato" panose="020F0502020204030203" pitchFamily="34" charset="0"/>
                <a:cs typeface="Lato" panose="020F0502020204030203" pitchFamily="34" charset="0"/>
              </a:rPr>
              <a:t>Organizations</a:t>
            </a:r>
            <a:endParaRPr lang="it-IT" sz="1700" noProof="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3" name="CasellaDiTesto 2">
            <a:extLst>
              <a:ext uri="{FF2B5EF4-FFF2-40B4-BE49-F238E27FC236}">
                <a16:creationId xmlns:a16="http://schemas.microsoft.com/office/drawing/2014/main" id="{20398BCC-360B-254B-FFA8-15F383C7DA73}"/>
              </a:ext>
            </a:extLst>
          </p:cNvPr>
          <p:cNvSpPr txBox="1"/>
          <p:nvPr/>
        </p:nvSpPr>
        <p:spPr>
          <a:xfrm>
            <a:off x="7510684" y="982867"/>
            <a:ext cx="4643337" cy="707886"/>
          </a:xfrm>
          <a:prstGeom prst="rect">
            <a:avLst/>
          </a:prstGeom>
          <a:noFill/>
        </p:spPr>
        <p:txBody>
          <a:bodyPr wrap="square">
            <a:spAutoFit/>
          </a:bodyPr>
          <a:lstStyle/>
          <a:p>
            <a:r>
              <a:rPr lang="it-IT" sz="2000" i="0" noProof="0" dirty="0" err="1">
                <a:solidFill>
                  <a:srgbClr val="222222"/>
                </a:solidFill>
                <a:effectLst/>
                <a:latin typeface="Calibri" panose="020F0502020204030204" pitchFamily="34" charset="0"/>
                <a:cs typeface="Calibri" panose="020F0502020204030204" pitchFamily="34" charset="0"/>
              </a:rPr>
              <a:t>Heinemann</a:t>
            </a:r>
            <a:r>
              <a:rPr lang="it-IT" sz="2000" i="0" noProof="0" dirty="0">
                <a:solidFill>
                  <a:srgbClr val="222222"/>
                </a:solidFill>
                <a:effectLst/>
                <a:latin typeface="Calibri" panose="020F0502020204030204" pitchFamily="34" charset="0"/>
                <a:cs typeface="Calibri" panose="020F0502020204030204" pitchFamily="34" charset="0"/>
              </a:rPr>
              <a:t> &amp; </a:t>
            </a:r>
            <a:r>
              <a:rPr lang="it-IT" sz="2000" i="0" noProof="0" dirty="0" err="1">
                <a:solidFill>
                  <a:srgbClr val="222222"/>
                </a:solidFill>
                <a:effectLst/>
                <a:latin typeface="Calibri" panose="020F0502020204030204" pitchFamily="34" charset="0"/>
                <a:cs typeface="Calibri" panose="020F0502020204030204" pitchFamily="34" charset="0"/>
              </a:rPr>
              <a:t>Heinemann</a:t>
            </a:r>
            <a:r>
              <a:rPr lang="it-IT" sz="2000" noProof="0" dirty="0">
                <a:solidFill>
                  <a:srgbClr val="222222"/>
                </a:solidFill>
                <a:latin typeface="Calibri" panose="020F0502020204030204" pitchFamily="34" charset="0"/>
                <a:cs typeface="Calibri" panose="020F0502020204030204" pitchFamily="34" charset="0"/>
              </a:rPr>
              <a:t>, </a:t>
            </a:r>
            <a:r>
              <a:rPr lang="it-IT" sz="2000" i="0" noProof="0" dirty="0">
                <a:solidFill>
                  <a:srgbClr val="222222"/>
                </a:solidFill>
                <a:effectLst/>
                <a:latin typeface="Calibri" panose="020F0502020204030204" pitchFamily="34" charset="0"/>
                <a:cs typeface="Calibri" panose="020F0502020204030204" pitchFamily="34" charset="0"/>
              </a:rPr>
              <a:t>(2017); </a:t>
            </a:r>
            <a:r>
              <a:rPr lang="it-IT" sz="2000" i="0" noProof="0" dirty="0" err="1">
                <a:solidFill>
                  <a:srgbClr val="222222"/>
                </a:solidFill>
                <a:effectLst/>
                <a:latin typeface="Calibri" panose="020F0502020204030204" pitchFamily="34" charset="0"/>
                <a:cs typeface="Calibri" panose="020F0502020204030204" pitchFamily="34" charset="0"/>
              </a:rPr>
              <a:t>Nadon</a:t>
            </a:r>
            <a:r>
              <a:rPr lang="it-IT" sz="2000" i="0" noProof="0" dirty="0">
                <a:solidFill>
                  <a:srgbClr val="222222"/>
                </a:solidFill>
                <a:effectLst/>
                <a:latin typeface="Calibri" panose="020F0502020204030204" pitchFamily="34" charset="0"/>
                <a:cs typeface="Calibri" panose="020F0502020204030204" pitchFamily="34" charset="0"/>
              </a:rPr>
              <a:t>, et al., (2022); Parker &amp; Tavella,(2022)</a:t>
            </a:r>
            <a:endParaRPr lang="it-IT" sz="2000" noProof="0" dirty="0">
              <a:latin typeface="Calibri" panose="020F0502020204030204" pitchFamily="34" charset="0"/>
              <a:cs typeface="Calibri" panose="020F0502020204030204" pitchFamily="34" charset="0"/>
            </a:endParaRPr>
          </a:p>
        </p:txBody>
      </p:sp>
      <p:graphicFrame>
        <p:nvGraphicFramePr>
          <p:cNvPr id="6" name="Diagramma 5">
            <a:extLst>
              <a:ext uri="{FF2B5EF4-FFF2-40B4-BE49-F238E27FC236}">
                <a16:creationId xmlns:a16="http://schemas.microsoft.com/office/drawing/2014/main" id="{FF91A20B-51FF-F9E2-8BD1-6EB84586698B}"/>
              </a:ext>
            </a:extLst>
          </p:cNvPr>
          <p:cNvGraphicFramePr/>
          <p:nvPr>
            <p:extLst>
              <p:ext uri="{D42A27DB-BD31-4B8C-83A1-F6EECF244321}">
                <p14:modId xmlns:p14="http://schemas.microsoft.com/office/powerpoint/2010/main" val="3451772479"/>
              </p:ext>
            </p:extLst>
          </p:nvPr>
        </p:nvGraphicFramePr>
        <p:xfrm>
          <a:off x="1619115" y="106488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30874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8CA718-4280-C082-9C56-8B6361823BE9}"/>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FA785729-1632-DB83-4DC4-E7379D34F62C}"/>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91EBE242-C8F4-AF94-C9E6-E70AE9B9ED8E}"/>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17AF08D4-BEB5-2EDD-5FBE-F3A56960113B}"/>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E67B0A48-E27B-E2D4-5967-DFCFE647729D}"/>
              </a:ext>
            </a:extLst>
          </p:cNvPr>
          <p:cNvSpPr txBox="1"/>
          <p:nvPr/>
        </p:nvSpPr>
        <p:spPr>
          <a:xfrm>
            <a:off x="483867" y="374447"/>
            <a:ext cx="10776316" cy="461665"/>
          </a:xfrm>
          <a:prstGeom prst="rect">
            <a:avLst/>
          </a:prstGeom>
          <a:noFill/>
        </p:spPr>
        <p:txBody>
          <a:bodyPr wrap="square" lIns="91440" tIns="45720" rIns="91440" bIns="45720" rtlCol="0" anchor="t">
            <a:spAutoFit/>
          </a:bodyPr>
          <a:lstStyle/>
          <a:p>
            <a:r>
              <a:rPr lang="it-IT" sz="2400" b="1" noProof="0" dirty="0">
                <a:solidFill>
                  <a:schemeClr val="tx1">
                    <a:lumMod val="75000"/>
                    <a:lumOff val="25000"/>
                  </a:schemeClr>
                </a:solidFill>
                <a:latin typeface="Calibri"/>
                <a:ea typeface="Calibri"/>
                <a:cs typeface="Calibri"/>
              </a:rPr>
              <a:t>Cosa Sappiamo sui Biomarcatori nel Burnout?</a:t>
            </a:r>
            <a:endParaRPr lang="en-US" sz="2400" b="1" noProof="0" dirty="0">
              <a:solidFill>
                <a:schemeClr val="tx1">
                  <a:lumMod val="75000"/>
                  <a:lumOff val="25000"/>
                </a:schemeClr>
              </a:solidFill>
              <a:latin typeface="Calibri"/>
              <a:ea typeface="Calibri"/>
              <a:cs typeface="Calibri"/>
            </a:endParaRPr>
          </a:p>
        </p:txBody>
      </p:sp>
      <p:sp>
        <p:nvSpPr>
          <p:cNvPr id="8" name="Rettangolo 4">
            <a:extLst>
              <a:ext uri="{FF2B5EF4-FFF2-40B4-BE49-F238E27FC236}">
                <a16:creationId xmlns:a16="http://schemas.microsoft.com/office/drawing/2014/main" id="{696B7F50-8DFF-575B-F5E2-0FC6EC8A650C}"/>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14" name="Rectangle 1">
            <a:extLst>
              <a:ext uri="{FF2B5EF4-FFF2-40B4-BE49-F238E27FC236}">
                <a16:creationId xmlns:a16="http://schemas.microsoft.com/office/drawing/2014/main" id="{F88993F3-1072-7D5B-0A81-FCBC5C4E70FF}"/>
              </a:ext>
            </a:extLst>
          </p:cNvPr>
          <p:cNvSpPr>
            <a:spLocks noChangeArrowheads="1"/>
          </p:cNvSpPr>
          <p:nvPr/>
        </p:nvSpPr>
        <p:spPr bwMode="auto">
          <a:xfrm>
            <a:off x="1034969" y="202662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noProof="0"/>
          </a:p>
        </p:txBody>
      </p:sp>
      <p:graphicFrame>
        <p:nvGraphicFramePr>
          <p:cNvPr id="10" name="Tabella 9">
            <a:extLst>
              <a:ext uri="{FF2B5EF4-FFF2-40B4-BE49-F238E27FC236}">
                <a16:creationId xmlns:a16="http://schemas.microsoft.com/office/drawing/2014/main" id="{04A89534-7B78-6464-D8BA-5F85F9C0E0A4}"/>
              </a:ext>
            </a:extLst>
          </p:cNvPr>
          <p:cNvGraphicFramePr>
            <a:graphicFrameLocks noGrp="1"/>
          </p:cNvGraphicFramePr>
          <p:nvPr>
            <p:extLst>
              <p:ext uri="{D42A27DB-BD31-4B8C-83A1-F6EECF244321}">
                <p14:modId xmlns:p14="http://schemas.microsoft.com/office/powerpoint/2010/main" val="3295251523"/>
              </p:ext>
            </p:extLst>
          </p:nvPr>
        </p:nvGraphicFramePr>
        <p:xfrm>
          <a:off x="771372" y="1089350"/>
          <a:ext cx="10722281" cy="4665772"/>
        </p:xfrm>
        <a:graphic>
          <a:graphicData uri="http://schemas.openxmlformats.org/drawingml/2006/table">
            <a:tbl>
              <a:tblPr firstRow="1" bandRow="1">
                <a:tableStyleId>{5C22544A-7EE6-4342-B048-85BDC9FD1C3A}</a:tableStyleId>
              </a:tblPr>
              <a:tblGrid>
                <a:gridCol w="2779725">
                  <a:extLst>
                    <a:ext uri="{9D8B030D-6E8A-4147-A177-3AD203B41FA5}">
                      <a16:colId xmlns:a16="http://schemas.microsoft.com/office/drawing/2014/main" val="253071224"/>
                    </a:ext>
                  </a:extLst>
                </a:gridCol>
                <a:gridCol w="2897006">
                  <a:extLst>
                    <a:ext uri="{9D8B030D-6E8A-4147-A177-3AD203B41FA5}">
                      <a16:colId xmlns:a16="http://schemas.microsoft.com/office/drawing/2014/main" val="310330231"/>
                    </a:ext>
                  </a:extLst>
                </a:gridCol>
                <a:gridCol w="1722105">
                  <a:extLst>
                    <a:ext uri="{9D8B030D-6E8A-4147-A177-3AD203B41FA5}">
                      <a16:colId xmlns:a16="http://schemas.microsoft.com/office/drawing/2014/main" val="1801084025"/>
                    </a:ext>
                  </a:extLst>
                </a:gridCol>
                <a:gridCol w="3323445">
                  <a:extLst>
                    <a:ext uri="{9D8B030D-6E8A-4147-A177-3AD203B41FA5}">
                      <a16:colId xmlns:a16="http://schemas.microsoft.com/office/drawing/2014/main" val="341416969"/>
                    </a:ext>
                  </a:extLst>
                </a:gridCol>
              </a:tblGrid>
              <a:tr h="220005">
                <a:tc>
                  <a:txBody>
                    <a:bodyPr/>
                    <a:lstStyle/>
                    <a:p>
                      <a:pPr marL="0" algn="ctr" defTabSz="914400" rtl="0" eaLnBrk="1" latinLnBrk="0" hangingPunct="1"/>
                      <a:r>
                        <a:rPr lang="en-US" sz="2000" b="1" kern="1200" noProof="0" dirty="0">
                          <a:solidFill>
                            <a:schemeClr val="tx1"/>
                          </a:solidFill>
                          <a:latin typeface="Calibri" panose="020F0502020204030204" pitchFamily="34" charset="0"/>
                          <a:ea typeface="+mn-ea"/>
                          <a:cs typeface="Calibri" panose="020F0502020204030204" pitchFamily="34" charset="0"/>
                        </a:rPr>
                        <a:t>Autori (anno)</a:t>
                      </a:r>
                    </a:p>
                  </a:txBody>
                  <a:tcPr>
                    <a:solidFill>
                      <a:srgbClr val="939393"/>
                    </a:solidFill>
                  </a:tcPr>
                </a:tc>
                <a:tc>
                  <a:txBody>
                    <a:bodyPr/>
                    <a:lstStyle/>
                    <a:p>
                      <a:pPr marL="0" algn="ctr" defTabSz="914400" rtl="0" eaLnBrk="1" latinLnBrk="0" hangingPunct="1"/>
                      <a:r>
                        <a:rPr lang="en-US" sz="2000" b="1" kern="1200" noProof="0" dirty="0">
                          <a:solidFill>
                            <a:schemeClr val="tx1"/>
                          </a:solidFill>
                          <a:latin typeface="Calibri" panose="020F0502020204030204" pitchFamily="34" charset="0"/>
                          <a:ea typeface="+mn-ea"/>
                          <a:cs typeface="Calibri" panose="020F0502020204030204" pitchFamily="34" charset="0"/>
                        </a:rPr>
                        <a:t>Classe di </a:t>
                      </a:r>
                      <a:r>
                        <a:rPr lang="en-US" sz="2000" b="1" kern="1200" noProof="0" dirty="0" err="1">
                          <a:solidFill>
                            <a:schemeClr val="tx1"/>
                          </a:solidFill>
                          <a:latin typeface="Calibri" panose="020F0502020204030204" pitchFamily="34" charset="0"/>
                          <a:ea typeface="+mn-ea"/>
                          <a:cs typeface="Calibri" panose="020F0502020204030204" pitchFamily="34" charset="0"/>
                        </a:rPr>
                        <a:t>biomarcatori</a:t>
                      </a:r>
                      <a:endParaRPr lang="en-US" sz="2000" b="1" kern="1200" noProof="0" dirty="0">
                        <a:solidFill>
                          <a:schemeClr val="tx1"/>
                        </a:solidFill>
                        <a:latin typeface="Calibri" panose="020F0502020204030204" pitchFamily="34" charset="0"/>
                        <a:ea typeface="+mn-ea"/>
                        <a:cs typeface="Calibri" panose="020F0502020204030204" pitchFamily="34" charset="0"/>
                      </a:endParaRPr>
                    </a:p>
                  </a:txBody>
                  <a:tcPr>
                    <a:solidFill>
                      <a:srgbClr val="939393"/>
                    </a:solidFill>
                  </a:tcPr>
                </a:tc>
                <a:tc>
                  <a:txBody>
                    <a:bodyPr/>
                    <a:lstStyle/>
                    <a:p>
                      <a:pPr algn="ctr"/>
                      <a:r>
                        <a:rPr lang="en-US" sz="2000" noProof="0" dirty="0" err="1">
                          <a:solidFill>
                            <a:schemeClr val="tx1"/>
                          </a:solidFill>
                          <a:latin typeface="Calibri" panose="020F0502020204030204" pitchFamily="34" charset="0"/>
                          <a:cs typeface="Calibri" panose="020F0502020204030204" pitchFamily="34" charset="0"/>
                        </a:rPr>
                        <a:t>Validato</a:t>
                      </a:r>
                      <a:r>
                        <a:rPr lang="en-US" sz="2000" noProof="0" dirty="0">
                          <a:solidFill>
                            <a:schemeClr val="tx1"/>
                          </a:solidFill>
                          <a:latin typeface="Calibri" panose="020F0502020204030204" pitchFamily="34" charset="0"/>
                          <a:cs typeface="Calibri" panose="020F0502020204030204" pitchFamily="34" charset="0"/>
                        </a:rPr>
                        <a:t>?</a:t>
                      </a:r>
                    </a:p>
                  </a:txBody>
                  <a:tcPr>
                    <a:solidFill>
                      <a:srgbClr val="939393"/>
                    </a:solidFill>
                  </a:tcPr>
                </a:tc>
                <a:tc>
                  <a:txBody>
                    <a:bodyPr/>
                    <a:lstStyle/>
                    <a:p>
                      <a:pPr algn="ctr"/>
                      <a:r>
                        <a:rPr lang="en-US" sz="2000" noProof="0" dirty="0">
                          <a:solidFill>
                            <a:schemeClr val="tx1"/>
                          </a:solidFill>
                          <a:latin typeface="Calibri"/>
                          <a:cs typeface="Calibri"/>
                        </a:rPr>
                        <a:t>Metodo di </a:t>
                      </a:r>
                      <a:r>
                        <a:rPr lang="en-US" sz="2000" noProof="0" dirty="0" err="1">
                          <a:solidFill>
                            <a:schemeClr val="tx1"/>
                          </a:solidFill>
                          <a:latin typeface="Calibri"/>
                          <a:cs typeface="Calibri"/>
                        </a:rPr>
                        <a:t>validazione</a:t>
                      </a:r>
                      <a:endParaRPr lang="en-US" sz="2000" noProof="0" dirty="0">
                        <a:solidFill>
                          <a:schemeClr val="tx1"/>
                        </a:solidFill>
                        <a:latin typeface="Calibri"/>
                        <a:cs typeface="Calibri"/>
                      </a:endParaRPr>
                    </a:p>
                  </a:txBody>
                  <a:tcPr>
                    <a:solidFill>
                      <a:srgbClr val="939393"/>
                    </a:solidFill>
                  </a:tcPr>
                </a:tc>
                <a:extLst>
                  <a:ext uri="{0D108BD9-81ED-4DB2-BD59-A6C34878D82A}">
                    <a16:rowId xmlns:a16="http://schemas.microsoft.com/office/drawing/2014/main" val="439319117"/>
                  </a:ext>
                </a:extLst>
              </a:tr>
              <a:tr h="870062">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noProof="0" dirty="0">
                          <a:solidFill>
                            <a:schemeClr val="tx1"/>
                          </a:solidFill>
                          <a:latin typeface="Calibri" panose="020F0502020204030204" pitchFamily="34" charset="0"/>
                          <a:cs typeface="Calibri" panose="020F0502020204030204" pitchFamily="34" charset="0"/>
                        </a:rPr>
                        <a:t>Danhof-Pont et al.2011</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2000" noProof="0" dirty="0">
                          <a:solidFill>
                            <a:schemeClr val="tx1"/>
                          </a:solidFill>
                          <a:latin typeface="Calibri" panose="020F0502020204030204" pitchFamily="34" charset="0"/>
                          <a:cs typeface="Calibri" panose="020F0502020204030204" pitchFamily="34" charset="0"/>
                        </a:rPr>
                        <a:t>Grossi et al., (2015)</a:t>
                      </a:r>
                    </a:p>
                    <a:p>
                      <a:pPr algn="r"/>
                      <a:r>
                        <a:rPr lang="en-US" sz="2000" noProof="0" dirty="0" err="1">
                          <a:solidFill>
                            <a:schemeClr val="tx1"/>
                          </a:solidFill>
                          <a:latin typeface="Calibri" panose="020F0502020204030204" pitchFamily="34" charset="0"/>
                          <a:cs typeface="Calibri" panose="020F0502020204030204" pitchFamily="34" charset="0"/>
                        </a:rPr>
                        <a:t>Khamissa</a:t>
                      </a:r>
                      <a:r>
                        <a:rPr lang="en-US" sz="2000" noProof="0" dirty="0">
                          <a:solidFill>
                            <a:schemeClr val="tx1"/>
                          </a:solidFill>
                          <a:latin typeface="Calibri" panose="020F0502020204030204" pitchFamily="34" charset="0"/>
                          <a:cs typeface="Calibri" panose="020F0502020204030204" pitchFamily="34" charset="0"/>
                        </a:rPr>
                        <a:t> et al. (2022)</a:t>
                      </a:r>
                    </a:p>
                  </a:txBody>
                  <a:tcPr>
                    <a:solidFill>
                      <a:srgbClr val="F3F3F3"/>
                    </a:solidFill>
                  </a:tcPr>
                </a:tc>
                <a:tc>
                  <a:txBody>
                    <a:bodyPr/>
                    <a:lstStyle/>
                    <a:p>
                      <a:pPr algn="ctr"/>
                      <a:r>
                        <a:rPr lang="en-US" sz="2000" dirty="0">
                          <a:latin typeface="Calibri" panose="020F0502020204030204" pitchFamily="34" charset="0"/>
                          <a:cs typeface="Calibri" panose="020F0502020204030204" pitchFamily="34" charset="0"/>
                        </a:rPr>
                        <a:t>Asse HPA</a:t>
                      </a:r>
                    </a:p>
                  </a:txBody>
                  <a:tcPr>
                    <a:solidFill>
                      <a:srgbClr val="F3F3F3"/>
                    </a:solidFill>
                  </a:tcPr>
                </a:tc>
                <a:tc>
                  <a:txBody>
                    <a:bodyPr/>
                    <a:lstStyle/>
                    <a:p>
                      <a:pPr algn="ctr"/>
                      <a:r>
                        <a:rPr lang="en-US" sz="2000" noProof="0" dirty="0">
                          <a:solidFill>
                            <a:schemeClr val="tx1"/>
                          </a:solidFill>
                          <a:latin typeface="Calibri" panose="020F0502020204030204" pitchFamily="34" charset="0"/>
                          <a:cs typeface="Calibri" panose="020F0502020204030204" pitchFamily="34" charset="0"/>
                        </a:rPr>
                        <a:t>Si</a:t>
                      </a:r>
                    </a:p>
                  </a:txBody>
                  <a:tcPr>
                    <a:solidFill>
                      <a:srgbClr val="F3F3F3"/>
                    </a:solidFill>
                  </a:tcPr>
                </a:tc>
                <a:tc>
                  <a:txBody>
                    <a:bodyPr/>
                    <a:lstStyle/>
                    <a:p>
                      <a:pPr algn="ctr"/>
                      <a:r>
                        <a:rPr lang="en-US" sz="2000" noProof="0" dirty="0">
                          <a:solidFill>
                            <a:schemeClr val="tx1"/>
                          </a:solidFill>
                          <a:latin typeface="Calibri"/>
                          <a:cs typeface="Calibri"/>
                        </a:rPr>
                        <a:t>MBI, KEDS; SMBQ</a:t>
                      </a:r>
                    </a:p>
                  </a:txBody>
                  <a:tcPr>
                    <a:solidFill>
                      <a:srgbClr val="F3F3F3"/>
                    </a:solidFill>
                  </a:tcPr>
                </a:tc>
                <a:extLst>
                  <a:ext uri="{0D108BD9-81ED-4DB2-BD59-A6C34878D82A}">
                    <a16:rowId xmlns:a16="http://schemas.microsoft.com/office/drawing/2014/main" val="1833513982"/>
                  </a:ext>
                </a:extLst>
              </a:tr>
              <a:tr h="681345">
                <a:tc>
                  <a:txBody>
                    <a:bodyPr/>
                    <a:lstStyle/>
                    <a:p>
                      <a:pPr algn="r"/>
                      <a:r>
                        <a:rPr lang="en-US" sz="2000" noProof="0" dirty="0">
                          <a:solidFill>
                            <a:schemeClr val="tx1"/>
                          </a:solidFill>
                          <a:latin typeface="Calibri" panose="020F0502020204030204" pitchFamily="34" charset="0"/>
                          <a:cs typeface="Calibri" panose="020F0502020204030204" pitchFamily="34" charset="0"/>
                        </a:rPr>
                        <a:t>Grossi et al., (2015)</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2000" dirty="0" err="1">
                          <a:latin typeface="Calibri" panose="020F0502020204030204" pitchFamily="34" charset="0"/>
                          <a:cs typeface="Calibri" panose="020F0502020204030204" pitchFamily="34" charset="0"/>
                        </a:rPr>
                        <a:t>Khamissa</a:t>
                      </a:r>
                      <a:r>
                        <a:rPr lang="en-US" sz="2000" dirty="0">
                          <a:latin typeface="Calibri" panose="020F0502020204030204" pitchFamily="34" charset="0"/>
                          <a:cs typeface="Calibri" panose="020F0502020204030204" pitchFamily="34" charset="0"/>
                        </a:rPr>
                        <a:t> et al. (2022)</a:t>
                      </a:r>
                    </a:p>
                  </a:txBody>
                  <a:tcPr>
                    <a:solidFill>
                      <a:srgbClr val="F3F3F3"/>
                    </a:solidFill>
                  </a:tcPr>
                </a:tc>
                <a:tc>
                  <a:txBody>
                    <a:bodyPr/>
                    <a:lstStyle/>
                    <a:p>
                      <a:pPr algn="ctr"/>
                      <a:r>
                        <a:rPr lang="en-US" sz="2000" dirty="0">
                          <a:latin typeface="Calibri" panose="020F0502020204030204" pitchFamily="34" charset="0"/>
                          <a:cs typeface="Calibri" panose="020F0502020204030204" pitchFamily="34" charset="0"/>
                        </a:rPr>
                        <a:t>Sistema </a:t>
                      </a:r>
                      <a:r>
                        <a:rPr lang="en-US" sz="2000" dirty="0" err="1">
                          <a:latin typeface="Calibri" panose="020F0502020204030204" pitchFamily="34" charset="0"/>
                          <a:cs typeface="Calibri" panose="020F0502020204030204" pitchFamily="34" charset="0"/>
                        </a:rPr>
                        <a:t>nervoso</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autonomo</a:t>
                      </a:r>
                      <a:r>
                        <a:rPr lang="en-US" sz="2000" dirty="0">
                          <a:latin typeface="Calibri" panose="020F0502020204030204" pitchFamily="34" charset="0"/>
                          <a:cs typeface="Calibri" panose="020F0502020204030204" pitchFamily="34" charset="0"/>
                        </a:rPr>
                        <a:t> (SNA)</a:t>
                      </a:r>
                    </a:p>
                  </a:txBody>
                  <a:tcPr>
                    <a:solidFill>
                      <a:srgbClr val="F3F3F3"/>
                    </a:solidFill>
                  </a:tcPr>
                </a:tc>
                <a:tc>
                  <a:txBody>
                    <a:bodyPr/>
                    <a:lstStyle/>
                    <a:p>
                      <a:pPr algn="ctr"/>
                      <a:r>
                        <a:rPr lang="en-US" sz="2000" noProof="0" dirty="0">
                          <a:solidFill>
                            <a:schemeClr val="tx1"/>
                          </a:solidFill>
                          <a:latin typeface="Calibri" panose="020F0502020204030204" pitchFamily="34" charset="0"/>
                          <a:cs typeface="Calibri" panose="020F0502020204030204" pitchFamily="34" charset="0"/>
                        </a:rPr>
                        <a:t>Si</a:t>
                      </a:r>
                    </a:p>
                  </a:txBody>
                  <a:tcPr>
                    <a:solidFill>
                      <a:srgbClr val="F3F3F3"/>
                    </a:solidFill>
                  </a:tcPr>
                </a:tc>
                <a:tc>
                  <a:txBody>
                    <a:bodyPr/>
                    <a:lstStyle/>
                    <a:p>
                      <a:pPr algn="ctr"/>
                      <a:r>
                        <a:rPr lang="en-US" sz="2000" noProof="0" dirty="0">
                          <a:solidFill>
                            <a:schemeClr val="tx1"/>
                          </a:solidFill>
                          <a:latin typeface="Calibri"/>
                          <a:cs typeface="Calibri"/>
                        </a:rPr>
                        <a:t>MBI, KEDS</a:t>
                      </a:r>
                    </a:p>
                  </a:txBody>
                  <a:tcPr>
                    <a:solidFill>
                      <a:srgbClr val="F3F3F3"/>
                    </a:solidFill>
                  </a:tcPr>
                </a:tc>
                <a:extLst>
                  <a:ext uri="{0D108BD9-81ED-4DB2-BD59-A6C34878D82A}">
                    <a16:rowId xmlns:a16="http://schemas.microsoft.com/office/drawing/2014/main" val="2077323781"/>
                  </a:ext>
                </a:extLst>
              </a:tr>
              <a:tr h="398594">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noProof="0" dirty="0">
                          <a:solidFill>
                            <a:schemeClr val="tx1"/>
                          </a:solidFill>
                          <a:latin typeface="Calibri" panose="020F0502020204030204" pitchFamily="34" charset="0"/>
                          <a:cs typeface="Calibri" panose="020F0502020204030204" pitchFamily="34" charset="0"/>
                        </a:rPr>
                        <a:t>Danhof-Pont et al.2011</a:t>
                      </a:r>
                    </a:p>
                  </a:txBody>
                  <a:tcPr>
                    <a:solidFill>
                      <a:srgbClr val="F3F3F3"/>
                    </a:solidFill>
                  </a:tcPr>
                </a:tc>
                <a:tc>
                  <a:txBody>
                    <a:bodyPr/>
                    <a:lstStyle/>
                    <a:p>
                      <a:pPr algn="ctr"/>
                      <a:r>
                        <a:rPr lang="en-US" sz="2000" noProof="0" dirty="0">
                          <a:solidFill>
                            <a:schemeClr val="tx1"/>
                          </a:solidFill>
                          <a:latin typeface="Calibri" panose="020F0502020204030204" pitchFamily="34" charset="0"/>
                          <a:cs typeface="Calibri" panose="020F0502020204030204" pitchFamily="34" charset="0"/>
                        </a:rPr>
                        <a:t>Sistema </a:t>
                      </a:r>
                      <a:r>
                        <a:rPr lang="en-US" sz="2000" noProof="0" dirty="0" err="1">
                          <a:solidFill>
                            <a:schemeClr val="tx1"/>
                          </a:solidFill>
                          <a:latin typeface="Calibri" panose="020F0502020204030204" pitchFamily="34" charset="0"/>
                          <a:cs typeface="Calibri" panose="020F0502020204030204" pitchFamily="34" charset="0"/>
                        </a:rPr>
                        <a:t>cardiovascolare</a:t>
                      </a:r>
                      <a:endParaRPr lang="en-US" sz="2000" noProof="0" dirty="0">
                        <a:solidFill>
                          <a:schemeClr val="tx1"/>
                        </a:solidFill>
                        <a:latin typeface="Calibri" panose="020F0502020204030204" pitchFamily="34" charset="0"/>
                        <a:cs typeface="Calibri" panose="020F0502020204030204" pitchFamily="34" charset="0"/>
                      </a:endParaRPr>
                    </a:p>
                  </a:txBody>
                  <a:tcPr>
                    <a:solidFill>
                      <a:srgbClr val="F3F3F3"/>
                    </a:solidFill>
                  </a:tcPr>
                </a:tc>
                <a:tc>
                  <a:txBody>
                    <a:bodyPr/>
                    <a:lstStyle/>
                    <a:p>
                      <a:pPr algn="ctr"/>
                      <a:r>
                        <a:rPr lang="en-US" sz="2000" noProof="0" dirty="0">
                          <a:solidFill>
                            <a:schemeClr val="tx1"/>
                          </a:solidFill>
                          <a:latin typeface="Calibri" panose="020F0502020204030204" pitchFamily="34" charset="0"/>
                          <a:cs typeface="Calibri" panose="020F0502020204030204" pitchFamily="34" charset="0"/>
                        </a:rPr>
                        <a:t>Si</a:t>
                      </a:r>
                    </a:p>
                  </a:txBody>
                  <a:tcPr>
                    <a:solidFill>
                      <a:srgbClr val="F3F3F3"/>
                    </a:solidFill>
                  </a:tcPr>
                </a:tc>
                <a:tc>
                  <a:txBody>
                    <a:bodyPr/>
                    <a:lstStyle/>
                    <a:p>
                      <a:pPr algn="ctr"/>
                      <a:r>
                        <a:rPr lang="en-US" sz="2000" noProof="0" dirty="0">
                          <a:solidFill>
                            <a:schemeClr val="tx1"/>
                          </a:solidFill>
                          <a:latin typeface="Calibri"/>
                          <a:cs typeface="Calibri"/>
                        </a:rPr>
                        <a:t>MBI,SMBQ</a:t>
                      </a:r>
                    </a:p>
                  </a:txBody>
                  <a:tcPr>
                    <a:solidFill>
                      <a:srgbClr val="F3F3F3"/>
                    </a:solidFill>
                  </a:tcPr>
                </a:tc>
                <a:extLst>
                  <a:ext uri="{0D108BD9-81ED-4DB2-BD59-A6C34878D82A}">
                    <a16:rowId xmlns:a16="http://schemas.microsoft.com/office/drawing/2014/main" val="1852579759"/>
                  </a:ext>
                </a:extLst>
              </a:tr>
              <a:tr h="252031">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tx1"/>
                          </a:solidFill>
                          <a:effectLst/>
                          <a:uLnTx/>
                          <a:uFillTx/>
                          <a:latin typeface="Calibri"/>
                          <a:ea typeface="+mn-ea"/>
                          <a:cs typeface="Calibri"/>
                        </a:rPr>
                        <a:t>Danhof-Pont et al.2011</a:t>
                      </a:r>
                    </a:p>
                  </a:txBody>
                  <a:tcPr>
                    <a:solidFill>
                      <a:srgbClr val="F3F3F3"/>
                    </a:solidFill>
                  </a:tcPr>
                </a:tc>
                <a:tc>
                  <a:txBody>
                    <a:bodyPr/>
                    <a:lstStyle/>
                    <a:p>
                      <a:pPr algn="ctr"/>
                      <a:r>
                        <a:rPr lang="en-US" sz="2000" noProof="0" dirty="0" err="1">
                          <a:solidFill>
                            <a:schemeClr val="tx1"/>
                          </a:solidFill>
                          <a:latin typeface="Calibri" panose="020F0502020204030204" pitchFamily="34" charset="0"/>
                          <a:cs typeface="Calibri" panose="020F0502020204030204" pitchFamily="34" charset="0"/>
                        </a:rPr>
                        <a:t>Metabolici</a:t>
                      </a:r>
                      <a:endParaRPr lang="en-US" sz="2000" noProof="0" dirty="0">
                        <a:solidFill>
                          <a:schemeClr val="tx1"/>
                        </a:solidFill>
                        <a:latin typeface="Calibri" panose="020F0502020204030204" pitchFamily="34" charset="0"/>
                        <a:cs typeface="Calibri" panose="020F0502020204030204" pitchFamily="34" charset="0"/>
                      </a:endParaRPr>
                    </a:p>
                  </a:txBody>
                  <a:tcPr>
                    <a:solidFill>
                      <a:srgbClr val="F3F3F3"/>
                    </a:solidFill>
                  </a:tcPr>
                </a:tc>
                <a:tc>
                  <a:txBody>
                    <a:bodyPr/>
                    <a:lstStyle/>
                    <a:p>
                      <a:pPr algn="ctr"/>
                      <a:r>
                        <a:rPr lang="en-US" sz="2000" noProof="0" dirty="0">
                          <a:solidFill>
                            <a:schemeClr val="tx1"/>
                          </a:solidFill>
                          <a:latin typeface="Calibri" panose="020F0502020204030204" pitchFamily="34" charset="0"/>
                          <a:cs typeface="Calibri" panose="020F0502020204030204" pitchFamily="34" charset="0"/>
                        </a:rPr>
                        <a:t>Si</a:t>
                      </a:r>
                    </a:p>
                  </a:txBody>
                  <a:tcPr>
                    <a:solidFill>
                      <a:srgbClr val="F3F3F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tx1"/>
                          </a:solidFill>
                          <a:effectLst/>
                          <a:uLnTx/>
                          <a:uFillTx/>
                          <a:latin typeface="Calibri"/>
                          <a:ea typeface="+mn-ea"/>
                          <a:cs typeface="Calibri"/>
                        </a:rPr>
                        <a:t>MBI,SMBQ</a:t>
                      </a:r>
                    </a:p>
                  </a:txBody>
                  <a:tcPr>
                    <a:solidFill>
                      <a:srgbClr val="F3F3F3"/>
                    </a:solidFill>
                  </a:tcPr>
                </a:tc>
                <a:extLst>
                  <a:ext uri="{0D108BD9-81ED-4DB2-BD59-A6C34878D82A}">
                    <a16:rowId xmlns:a16="http://schemas.microsoft.com/office/drawing/2014/main" val="2586768159"/>
                  </a:ext>
                </a:extLst>
              </a:tr>
              <a:tr h="293536">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tx1"/>
                          </a:solidFill>
                          <a:effectLst/>
                          <a:uLnTx/>
                          <a:uFillTx/>
                          <a:latin typeface="Calibri"/>
                          <a:ea typeface="+mn-ea"/>
                          <a:cs typeface="Calibri"/>
                        </a:rPr>
                        <a:t>Danhof-Pont et al.2011</a:t>
                      </a:r>
                    </a:p>
                  </a:txBody>
                  <a:tcPr>
                    <a:solidFill>
                      <a:srgbClr val="F3F3F3"/>
                    </a:solidFill>
                  </a:tcPr>
                </a:tc>
                <a:tc>
                  <a:txBody>
                    <a:bodyPr/>
                    <a:lstStyle/>
                    <a:p>
                      <a:pPr algn="ctr"/>
                      <a:r>
                        <a:rPr lang="en-US" sz="2000" noProof="0" dirty="0">
                          <a:solidFill>
                            <a:schemeClr val="tx1"/>
                          </a:solidFill>
                          <a:latin typeface="Calibri" panose="020F0502020204030204" pitchFamily="34" charset="0"/>
                          <a:cs typeface="Calibri" panose="020F0502020204030204" pitchFamily="34" charset="0"/>
                        </a:rPr>
                        <a:t>Sistema </a:t>
                      </a:r>
                      <a:r>
                        <a:rPr lang="en-US" sz="2000" noProof="0" dirty="0" err="1">
                          <a:solidFill>
                            <a:schemeClr val="tx1"/>
                          </a:solidFill>
                          <a:latin typeface="Calibri" panose="020F0502020204030204" pitchFamily="34" charset="0"/>
                          <a:cs typeface="Calibri" panose="020F0502020204030204" pitchFamily="34" charset="0"/>
                        </a:rPr>
                        <a:t>immunitario</a:t>
                      </a:r>
                      <a:endParaRPr lang="en-US" sz="2000" noProof="0" dirty="0">
                        <a:solidFill>
                          <a:schemeClr val="tx1"/>
                        </a:solidFill>
                        <a:latin typeface="Calibri" panose="020F0502020204030204" pitchFamily="34" charset="0"/>
                        <a:cs typeface="Calibri" panose="020F0502020204030204" pitchFamily="34" charset="0"/>
                      </a:endParaRPr>
                    </a:p>
                  </a:txBody>
                  <a:tcPr>
                    <a:solidFill>
                      <a:srgbClr val="F3F3F3"/>
                    </a:solidFill>
                  </a:tcPr>
                </a:tc>
                <a:tc>
                  <a:txBody>
                    <a:bodyPr/>
                    <a:lstStyle/>
                    <a:p>
                      <a:pPr algn="ctr"/>
                      <a:r>
                        <a:rPr lang="en-US" sz="2000" noProof="0" dirty="0">
                          <a:solidFill>
                            <a:schemeClr val="tx1"/>
                          </a:solidFill>
                          <a:latin typeface="Calibri" panose="020F0502020204030204" pitchFamily="34" charset="0"/>
                          <a:cs typeface="Calibri" panose="020F0502020204030204" pitchFamily="34" charset="0"/>
                        </a:rPr>
                        <a:t>Si</a:t>
                      </a:r>
                    </a:p>
                  </a:txBody>
                  <a:tcPr>
                    <a:solidFill>
                      <a:srgbClr val="F3F3F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MBI,SMBQ</a:t>
                      </a:r>
                    </a:p>
                  </a:txBody>
                  <a:tcPr>
                    <a:solidFill>
                      <a:srgbClr val="F3F3F3"/>
                    </a:solidFill>
                  </a:tcPr>
                </a:tc>
                <a:extLst>
                  <a:ext uri="{0D108BD9-81ED-4DB2-BD59-A6C34878D82A}">
                    <a16:rowId xmlns:a16="http://schemas.microsoft.com/office/drawing/2014/main" val="977997934"/>
                  </a:ext>
                </a:extLst>
              </a:tr>
              <a:tr h="179398">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tx1"/>
                          </a:solidFill>
                          <a:effectLst/>
                          <a:uLnTx/>
                          <a:uFillTx/>
                          <a:latin typeface="Calibri"/>
                          <a:ea typeface="+mn-ea"/>
                          <a:cs typeface="Calibri"/>
                        </a:rPr>
                        <a:t>Danhof-Pont et al.2011</a:t>
                      </a:r>
                    </a:p>
                  </a:txBody>
                  <a:tcPr>
                    <a:solidFill>
                      <a:srgbClr val="F3F3F3"/>
                    </a:solidFill>
                  </a:tcPr>
                </a:tc>
                <a:tc>
                  <a:txBody>
                    <a:bodyPr/>
                    <a:lstStyle/>
                    <a:p>
                      <a:pPr algn="ctr"/>
                      <a:r>
                        <a:rPr lang="en-US" sz="2000" err="1"/>
                        <a:t>O</a:t>
                      </a:r>
                      <a:r>
                        <a:rPr lang="en-US" sz="2000" err="1">
                          <a:latin typeface="Calibri"/>
                        </a:rPr>
                        <a:t>rmonali</a:t>
                      </a:r>
                      <a:r>
                        <a:rPr lang="en-US" sz="2000" dirty="0">
                          <a:latin typeface="Calibri"/>
                        </a:rPr>
                        <a:t> (</a:t>
                      </a:r>
                      <a:r>
                        <a:rPr lang="en-US" sz="2000" err="1">
                          <a:latin typeface="Calibri"/>
                        </a:rPr>
                        <a:t>escluso</a:t>
                      </a:r>
                      <a:r>
                        <a:rPr lang="en-US" sz="2000" dirty="0">
                          <a:latin typeface="Calibri"/>
                        </a:rPr>
                        <a:t> </a:t>
                      </a:r>
                      <a:r>
                        <a:rPr lang="en-US" sz="2000" err="1">
                          <a:latin typeface="Calibri"/>
                        </a:rPr>
                        <a:t>cortisolo</a:t>
                      </a:r>
                      <a:r>
                        <a:rPr lang="en-US" sz="2000" dirty="0">
                          <a:latin typeface="Calibri"/>
                        </a:rPr>
                        <a:t>)</a:t>
                      </a:r>
                      <a:endParaRPr lang="en-US" sz="2000" noProof="0">
                        <a:solidFill>
                          <a:schemeClr val="tx1"/>
                        </a:solidFill>
                        <a:latin typeface="Calibri"/>
                        <a:cs typeface="Calibri"/>
                      </a:endParaRPr>
                    </a:p>
                  </a:txBody>
                  <a:tcPr>
                    <a:solidFill>
                      <a:srgbClr val="F3F3F3"/>
                    </a:solidFill>
                  </a:tcPr>
                </a:tc>
                <a:tc>
                  <a:txBody>
                    <a:bodyPr/>
                    <a:lstStyle/>
                    <a:p>
                      <a:pPr algn="ctr"/>
                      <a:r>
                        <a:rPr lang="en-US" sz="2000" noProof="0" dirty="0">
                          <a:solidFill>
                            <a:schemeClr val="tx1"/>
                          </a:solidFill>
                          <a:latin typeface="Calibri" panose="020F0502020204030204" pitchFamily="34" charset="0"/>
                          <a:cs typeface="Calibri" panose="020F0502020204030204" pitchFamily="34" charset="0"/>
                        </a:rPr>
                        <a:t>Si</a:t>
                      </a:r>
                    </a:p>
                  </a:txBody>
                  <a:tcPr>
                    <a:solidFill>
                      <a:srgbClr val="F3F3F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MBI,SMBQ</a:t>
                      </a:r>
                    </a:p>
                  </a:txBody>
                  <a:tcPr>
                    <a:solidFill>
                      <a:srgbClr val="F3F3F3"/>
                    </a:solidFill>
                  </a:tcPr>
                </a:tc>
                <a:extLst>
                  <a:ext uri="{0D108BD9-81ED-4DB2-BD59-A6C34878D82A}">
                    <a16:rowId xmlns:a16="http://schemas.microsoft.com/office/drawing/2014/main" val="1298581698"/>
                  </a:ext>
                </a:extLst>
              </a:tr>
              <a:tr h="670538">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Danhof-Pont et al.2011</a:t>
                      </a:r>
                    </a:p>
                  </a:txBody>
                  <a:tcPr>
                    <a:solidFill>
                      <a:srgbClr val="F3F3F3"/>
                    </a:solidFill>
                  </a:tcPr>
                </a:tc>
                <a:tc>
                  <a:txBody>
                    <a:bodyPr/>
                    <a:lstStyle/>
                    <a:p>
                      <a:pPr algn="ctr"/>
                      <a:r>
                        <a:rPr lang="en-US" sz="2000" noProof="0" dirty="0" err="1">
                          <a:solidFill>
                            <a:schemeClr val="tx1"/>
                          </a:solidFill>
                          <a:latin typeface="Calibri" panose="020F0502020204030204" pitchFamily="34" charset="0"/>
                          <a:cs typeface="Calibri" panose="020F0502020204030204" pitchFamily="34" charset="0"/>
                        </a:rPr>
                        <a:t>Antiossidanti</a:t>
                      </a:r>
                      <a:endParaRPr lang="en-US" sz="2000" noProof="0" dirty="0">
                        <a:solidFill>
                          <a:schemeClr val="tx1"/>
                        </a:solidFill>
                        <a:latin typeface="Calibri" panose="020F0502020204030204" pitchFamily="34" charset="0"/>
                        <a:cs typeface="Calibri" panose="020F0502020204030204" pitchFamily="34" charset="0"/>
                      </a:endParaRPr>
                    </a:p>
                  </a:txBody>
                  <a:tcPr>
                    <a:solidFill>
                      <a:srgbClr val="F3F3F3"/>
                    </a:solidFill>
                  </a:tcPr>
                </a:tc>
                <a:tc>
                  <a:txBody>
                    <a:bodyPr/>
                    <a:lstStyle/>
                    <a:p>
                      <a:pPr algn="ctr"/>
                      <a:r>
                        <a:rPr lang="en-US" sz="2000" noProof="0" dirty="0">
                          <a:solidFill>
                            <a:schemeClr val="tx1"/>
                          </a:solidFill>
                          <a:latin typeface="Calibri" panose="020F0502020204030204" pitchFamily="34" charset="0"/>
                          <a:cs typeface="Calibri" panose="020F0502020204030204" pitchFamily="34" charset="0"/>
                        </a:rPr>
                        <a:t>Si</a:t>
                      </a:r>
                    </a:p>
                  </a:txBody>
                  <a:tcPr>
                    <a:solidFill>
                      <a:srgbClr val="F3F3F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MBI,SMBQ</a:t>
                      </a:r>
                    </a:p>
                  </a:txBody>
                  <a:tcPr>
                    <a:solidFill>
                      <a:srgbClr val="F3F3F3"/>
                    </a:solidFill>
                  </a:tcPr>
                </a:tc>
                <a:extLst>
                  <a:ext uri="{0D108BD9-81ED-4DB2-BD59-A6C34878D82A}">
                    <a16:rowId xmlns:a16="http://schemas.microsoft.com/office/drawing/2014/main" val="1687888017"/>
                  </a:ext>
                </a:extLst>
              </a:tr>
            </a:tbl>
          </a:graphicData>
        </a:graphic>
      </p:graphicFrame>
      <p:sp>
        <p:nvSpPr>
          <p:cNvPr id="6" name="CasellaDiTesto 5">
            <a:extLst>
              <a:ext uri="{FF2B5EF4-FFF2-40B4-BE49-F238E27FC236}">
                <a16:creationId xmlns:a16="http://schemas.microsoft.com/office/drawing/2014/main" id="{76B6467D-5D97-F54C-9DE6-734F3B4E9E47}"/>
              </a:ext>
            </a:extLst>
          </p:cNvPr>
          <p:cNvSpPr txBox="1"/>
          <p:nvPr/>
        </p:nvSpPr>
        <p:spPr>
          <a:xfrm>
            <a:off x="2514145" y="5770512"/>
            <a:ext cx="7886291" cy="720176"/>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US" sz="2000" b="1" i="1" u="none" strike="noStrike" cap="none" normalizeH="0" baseline="0" noProof="0">
                <a:ln>
                  <a:noFill/>
                </a:ln>
                <a:solidFill>
                  <a:schemeClr val="tx1"/>
                </a:solidFill>
                <a:effectLst/>
                <a:latin typeface="Calibri" panose="020F0502020204030204" pitchFamily="34" charset="0"/>
                <a:cs typeface="Calibri" panose="020F0502020204030204" pitchFamily="34" charset="0"/>
              </a:rPr>
              <a:t>MBI</a:t>
            </a:r>
            <a:r>
              <a:rPr kumimoji="0" lang="en-US" sz="2000" b="0" i="1" u="none" strike="noStrike" cap="none" normalizeH="0" baseline="0" noProof="0">
                <a:ln>
                  <a:noFill/>
                </a:ln>
                <a:solidFill>
                  <a:schemeClr val="tx1"/>
                </a:solidFill>
                <a:effectLst/>
                <a:latin typeface="Calibri" panose="020F0502020204030204" pitchFamily="34" charset="0"/>
                <a:cs typeface="Calibri" panose="020F0502020204030204" pitchFamily="34" charset="0"/>
              </a:rPr>
              <a:t> = Maslach Burnout Inventory</a:t>
            </a:r>
            <a:r>
              <a:rPr lang="en-US" sz="2000" i="1" noProof="0">
                <a:latin typeface="Calibri" panose="020F0502020204030204" pitchFamily="34" charset="0"/>
                <a:cs typeface="Calibri" panose="020F0502020204030204" pitchFamily="34" charset="0"/>
              </a:rPr>
              <a:t>; </a:t>
            </a:r>
            <a:r>
              <a:rPr kumimoji="0" lang="en-US" sz="2000" b="1" i="1" u="none" strike="noStrike" cap="none" normalizeH="0" baseline="0" noProof="0">
                <a:ln>
                  <a:noFill/>
                </a:ln>
                <a:solidFill>
                  <a:schemeClr val="tx1"/>
                </a:solidFill>
                <a:effectLst/>
                <a:latin typeface="Calibri" panose="020F0502020204030204" pitchFamily="34" charset="0"/>
                <a:cs typeface="Calibri" panose="020F0502020204030204" pitchFamily="34" charset="0"/>
              </a:rPr>
              <a:t>KEDS</a:t>
            </a:r>
            <a:r>
              <a:rPr kumimoji="0" lang="en-US" sz="2000" b="0" i="1" u="none" strike="noStrike" cap="none" normalizeH="0" baseline="0" noProof="0">
                <a:ln>
                  <a:noFill/>
                </a:ln>
                <a:solidFill>
                  <a:schemeClr val="tx1"/>
                </a:solidFill>
                <a:effectLst/>
                <a:latin typeface="Calibri" panose="020F0502020204030204" pitchFamily="34" charset="0"/>
                <a:cs typeface="Calibri" panose="020F0502020204030204" pitchFamily="34" charset="0"/>
              </a:rPr>
              <a:t> = Karolinska Exhaustion Disorder Scale</a:t>
            </a:r>
            <a:r>
              <a:rPr lang="en-US" sz="2000" i="1" noProof="0">
                <a:latin typeface="Calibri" panose="020F0502020204030204" pitchFamily="34" charset="0"/>
                <a:cs typeface="Calibri" panose="020F0502020204030204" pitchFamily="34" charset="0"/>
              </a:rPr>
              <a:t>; </a:t>
            </a:r>
            <a:r>
              <a:rPr kumimoji="0" lang="en-US" sz="2000" b="1" i="1" u="none" strike="noStrike" cap="none" normalizeH="0" baseline="0" noProof="0">
                <a:ln>
                  <a:noFill/>
                </a:ln>
                <a:solidFill>
                  <a:schemeClr val="tx1"/>
                </a:solidFill>
                <a:effectLst/>
                <a:latin typeface="Calibri" panose="020F0502020204030204" pitchFamily="34" charset="0"/>
                <a:cs typeface="Calibri" panose="020F0502020204030204" pitchFamily="34" charset="0"/>
              </a:rPr>
              <a:t>SMBQ</a:t>
            </a:r>
            <a:r>
              <a:rPr kumimoji="0" lang="en-US" sz="2000" b="0" i="1" u="none" strike="noStrike" cap="none" normalizeH="0" baseline="0" noProof="0">
                <a:ln>
                  <a:noFill/>
                </a:ln>
                <a:solidFill>
                  <a:schemeClr val="tx1"/>
                </a:solidFill>
                <a:effectLst/>
                <a:latin typeface="Calibri" panose="020F0502020204030204" pitchFamily="34" charset="0"/>
                <a:cs typeface="Calibri" panose="020F0502020204030204" pitchFamily="34" charset="0"/>
              </a:rPr>
              <a:t> = Shirom-Melamed Burnout Questionnaire</a:t>
            </a:r>
          </a:p>
        </p:txBody>
      </p:sp>
    </p:spTree>
    <p:extLst>
      <p:ext uri="{BB962C8B-B14F-4D97-AF65-F5344CB8AC3E}">
        <p14:creationId xmlns:p14="http://schemas.microsoft.com/office/powerpoint/2010/main" val="3966085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853988-9AD5-40A7-5642-8B18196E469A}"/>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33D2F046-E3E9-91F2-FD49-A7CD29EC6FDB}"/>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23F727F3-4AD1-052D-3814-29688C758A2B}"/>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0F2B9F3C-52ED-3026-6174-3911C895F3B3}"/>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3D45FE2B-D445-A4BF-0683-696A173B1446}"/>
              </a:ext>
            </a:extLst>
          </p:cNvPr>
          <p:cNvSpPr txBox="1"/>
          <p:nvPr/>
        </p:nvSpPr>
        <p:spPr>
          <a:xfrm>
            <a:off x="298489" y="286514"/>
            <a:ext cx="11462251" cy="461665"/>
          </a:xfrm>
          <a:prstGeom prst="rect">
            <a:avLst/>
          </a:prstGeom>
          <a:noFill/>
        </p:spPr>
        <p:txBody>
          <a:bodyPr wrap="square" lIns="91440" tIns="45720" rIns="91440" bIns="45720" rtlCol="0" anchor="t">
            <a:spAutoFit/>
          </a:bodyPr>
          <a:lstStyle/>
          <a:p>
            <a:r>
              <a:rPr lang="en-US" sz="2400" b="1" noProof="0" dirty="0">
                <a:solidFill>
                  <a:schemeClr val="tx1">
                    <a:lumMod val="75000"/>
                    <a:lumOff val="25000"/>
                  </a:schemeClr>
                </a:solidFill>
                <a:latin typeface="Calibri"/>
                <a:ea typeface="Calibri"/>
                <a:cs typeface="Calibri"/>
              </a:rPr>
              <a:t> </a:t>
            </a:r>
            <a:r>
              <a:rPr lang="it-IT" sz="2400" b="1" noProof="0" dirty="0">
                <a:solidFill>
                  <a:schemeClr val="tx1">
                    <a:lumMod val="75000"/>
                    <a:lumOff val="25000"/>
                  </a:schemeClr>
                </a:solidFill>
                <a:latin typeface="Calibri"/>
                <a:ea typeface="Calibri"/>
                <a:cs typeface="Calibri"/>
              </a:rPr>
              <a:t>Dall’incertezza all’indagine: perché abbiamo intervistato gli esperti</a:t>
            </a:r>
            <a:endParaRPr lang="en-US" sz="2400" b="1" noProof="0" dirty="0">
              <a:solidFill>
                <a:schemeClr val="tx1">
                  <a:lumMod val="75000"/>
                  <a:lumOff val="25000"/>
                </a:schemeClr>
              </a:solidFill>
              <a:latin typeface="Calibri"/>
              <a:ea typeface="Calibri"/>
              <a:cs typeface="Calibri"/>
            </a:endParaRPr>
          </a:p>
        </p:txBody>
      </p:sp>
      <p:sp>
        <p:nvSpPr>
          <p:cNvPr id="8" name="Rettangolo 4">
            <a:extLst>
              <a:ext uri="{FF2B5EF4-FFF2-40B4-BE49-F238E27FC236}">
                <a16:creationId xmlns:a16="http://schemas.microsoft.com/office/drawing/2014/main" id="{C3D0FB62-15F2-E8BD-61EB-F366BC18AA46}"/>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2" name="Content Placeholder 2">
            <a:extLst>
              <a:ext uri="{FF2B5EF4-FFF2-40B4-BE49-F238E27FC236}">
                <a16:creationId xmlns:a16="http://schemas.microsoft.com/office/drawing/2014/main" id="{C7EAE763-94A3-2443-825F-C280CD814E3C}"/>
              </a:ext>
            </a:extLst>
          </p:cNvPr>
          <p:cNvSpPr txBox="1">
            <a:spLocks/>
          </p:cNvSpPr>
          <p:nvPr/>
        </p:nvSpPr>
        <p:spPr>
          <a:xfrm>
            <a:off x="838200" y="3521413"/>
            <a:ext cx="10515600" cy="26555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noProof="0"/>
          </a:p>
        </p:txBody>
      </p:sp>
      <p:sp>
        <p:nvSpPr>
          <p:cNvPr id="14" name="Rectangle 1">
            <a:extLst>
              <a:ext uri="{FF2B5EF4-FFF2-40B4-BE49-F238E27FC236}">
                <a16:creationId xmlns:a16="http://schemas.microsoft.com/office/drawing/2014/main" id="{810C38F3-FABA-471D-E6A8-9913380FADE2}"/>
              </a:ext>
            </a:extLst>
          </p:cNvPr>
          <p:cNvSpPr>
            <a:spLocks noChangeArrowheads="1"/>
          </p:cNvSpPr>
          <p:nvPr/>
        </p:nvSpPr>
        <p:spPr bwMode="auto">
          <a:xfrm>
            <a:off x="1034969" y="202662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noProof="0"/>
          </a:p>
        </p:txBody>
      </p:sp>
      <p:graphicFrame>
        <p:nvGraphicFramePr>
          <p:cNvPr id="5" name="Tabella 4">
            <a:extLst>
              <a:ext uri="{FF2B5EF4-FFF2-40B4-BE49-F238E27FC236}">
                <a16:creationId xmlns:a16="http://schemas.microsoft.com/office/drawing/2014/main" id="{FE3D7F76-2A96-FEF6-55DE-AEE3A81AB6F0}"/>
              </a:ext>
            </a:extLst>
          </p:cNvPr>
          <p:cNvGraphicFramePr>
            <a:graphicFrameLocks noGrp="1"/>
          </p:cNvGraphicFramePr>
          <p:nvPr>
            <p:extLst>
              <p:ext uri="{D42A27DB-BD31-4B8C-83A1-F6EECF244321}">
                <p14:modId xmlns:p14="http://schemas.microsoft.com/office/powerpoint/2010/main" val="107567539"/>
              </p:ext>
            </p:extLst>
          </p:nvPr>
        </p:nvGraphicFramePr>
        <p:xfrm>
          <a:off x="1034969" y="3479632"/>
          <a:ext cx="10515600" cy="2194560"/>
        </p:xfrm>
        <a:graphic>
          <a:graphicData uri="http://schemas.openxmlformats.org/drawingml/2006/table">
            <a:tbl>
              <a:tblPr/>
              <a:tblGrid>
                <a:gridCol w="5257800">
                  <a:extLst>
                    <a:ext uri="{9D8B030D-6E8A-4147-A177-3AD203B41FA5}">
                      <a16:colId xmlns:a16="http://schemas.microsoft.com/office/drawing/2014/main" val="86496744"/>
                    </a:ext>
                  </a:extLst>
                </a:gridCol>
                <a:gridCol w="5257800">
                  <a:extLst>
                    <a:ext uri="{9D8B030D-6E8A-4147-A177-3AD203B41FA5}">
                      <a16:colId xmlns:a16="http://schemas.microsoft.com/office/drawing/2014/main" val="1256832280"/>
                    </a:ext>
                  </a:extLst>
                </a:gridCol>
              </a:tblGrid>
              <a:tr h="0">
                <a:tc>
                  <a:txBody>
                    <a:bodyPr/>
                    <a:lstStyle/>
                    <a:p>
                      <a:pPr algn="ctr"/>
                      <a:r>
                        <a:rPr lang="en-US" sz="2000" b="1" dirty="0" err="1">
                          <a:latin typeface="Calibri" panose="020F0502020204030204" pitchFamily="34" charset="0"/>
                          <a:cs typeface="Calibri" panose="020F0502020204030204" pitchFamily="34" charset="0"/>
                        </a:rPr>
                        <a:t>Problemi</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attuali</a:t>
                      </a:r>
                      <a:endParaRPr lang="en-US" sz="2000" dirty="0">
                        <a:latin typeface="Calibri" panose="020F0502020204030204" pitchFamily="34" charset="0"/>
                        <a:cs typeface="Calibri" panose="020F0502020204030204" pitchFamily="34" charset="0"/>
                      </a:endParaRPr>
                    </a:p>
                  </a:txBody>
                  <a:tcPr anchor="ctr">
                    <a:lnL>
                      <a:noFill/>
                    </a:lnL>
                    <a:lnR>
                      <a:noFill/>
                    </a:lnR>
                    <a:lnT>
                      <a:noFill/>
                    </a:lnT>
                    <a:lnB>
                      <a:noFill/>
                    </a:lnB>
                    <a:solidFill>
                      <a:schemeClr val="bg1">
                        <a:lumMod val="65000"/>
                      </a:schemeClr>
                    </a:solidFill>
                  </a:tcPr>
                </a:tc>
                <a:tc>
                  <a:txBody>
                    <a:bodyPr/>
                    <a:lstStyle/>
                    <a:p>
                      <a:pPr algn="ctr"/>
                      <a:r>
                        <a:rPr lang="en-US" sz="2000" b="1" dirty="0">
                          <a:latin typeface="Calibri" panose="020F0502020204030204" pitchFamily="34" charset="0"/>
                          <a:cs typeface="Calibri" panose="020F0502020204030204" pitchFamily="34" charset="0"/>
                        </a:rPr>
                        <a:t>Cosa </a:t>
                      </a:r>
                      <a:r>
                        <a:rPr lang="en-US" sz="2000" b="1" dirty="0" err="1">
                          <a:latin typeface="Calibri" panose="020F0502020204030204" pitchFamily="34" charset="0"/>
                          <a:cs typeface="Calibri" panose="020F0502020204030204" pitchFamily="34" charset="0"/>
                        </a:rPr>
                        <a:t>abbiamo</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fatto</a:t>
                      </a:r>
                      <a:endParaRPr lang="en-US" sz="2000" dirty="0">
                        <a:latin typeface="Calibri" panose="020F0502020204030204" pitchFamily="34" charset="0"/>
                        <a:cs typeface="Calibri" panose="020F0502020204030204" pitchFamily="34" charset="0"/>
                      </a:endParaRPr>
                    </a:p>
                  </a:txBody>
                  <a:tcPr anchor="ctr">
                    <a:lnL>
                      <a:noFill/>
                    </a:lnL>
                    <a:lnR>
                      <a:noFill/>
                    </a:lnR>
                    <a:lnT>
                      <a:noFill/>
                    </a:lnT>
                    <a:lnB>
                      <a:noFill/>
                    </a:lnB>
                    <a:solidFill>
                      <a:schemeClr val="bg1">
                        <a:lumMod val="65000"/>
                      </a:schemeClr>
                    </a:solidFill>
                  </a:tcPr>
                </a:tc>
                <a:extLst>
                  <a:ext uri="{0D108BD9-81ED-4DB2-BD59-A6C34878D82A}">
                    <a16:rowId xmlns:a16="http://schemas.microsoft.com/office/drawing/2014/main" val="1350288998"/>
                  </a:ext>
                </a:extLst>
              </a:tr>
              <a:tr h="0">
                <a:tc>
                  <a:txBody>
                    <a:bodyPr/>
                    <a:lstStyle/>
                    <a:p>
                      <a:r>
                        <a:rPr lang="en-US" sz="2000" dirty="0">
                          <a:latin typeface="Calibri" panose="020F0502020204030204" pitchFamily="34" charset="0"/>
                          <a:cs typeface="Calibri" panose="020F0502020204030204" pitchFamily="34" charset="0"/>
                        </a:rPr>
                        <a:t>Nessun </a:t>
                      </a:r>
                      <a:r>
                        <a:rPr lang="en-US" sz="2000" dirty="0" err="1">
                          <a:latin typeface="Calibri" panose="020F0502020204030204" pitchFamily="34" charset="0"/>
                          <a:cs typeface="Calibri" panose="020F0502020204030204" pitchFamily="34" charset="0"/>
                        </a:rPr>
                        <a:t>biomarcatore</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vocale</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convalidato</a:t>
                      </a:r>
                      <a:endParaRPr lang="en-US" sz="2000" dirty="0">
                        <a:latin typeface="Calibri" panose="020F0502020204030204" pitchFamily="34" charset="0"/>
                        <a:cs typeface="Calibri" panose="020F0502020204030204" pitchFamily="34" charset="0"/>
                      </a:endParaRPr>
                    </a:p>
                  </a:txBody>
                  <a:tcPr anchor="ctr">
                    <a:lnL>
                      <a:noFill/>
                    </a:lnL>
                    <a:lnR>
                      <a:noFill/>
                    </a:lnR>
                    <a:lnT>
                      <a:noFill/>
                    </a:lnT>
                    <a:lnB>
                      <a:noFill/>
                    </a:lnB>
                    <a:noFill/>
                  </a:tcPr>
                </a:tc>
                <a:tc>
                  <a:txBody>
                    <a:bodyPr/>
                    <a:lstStyle/>
                    <a:p>
                      <a:r>
                        <a:rPr lang="it-IT" sz="2000" dirty="0">
                          <a:latin typeface="Calibri" panose="020F0502020204030204" pitchFamily="34" charset="0"/>
                          <a:cs typeface="Calibri" panose="020F0502020204030204" pitchFamily="34" charset="0"/>
                        </a:rPr>
                        <a:t>Interviste con esperti di burnout</a:t>
                      </a:r>
                    </a:p>
                  </a:txBody>
                  <a:tcPr anchor="ctr">
                    <a:lnL>
                      <a:noFill/>
                    </a:lnL>
                    <a:lnR>
                      <a:noFill/>
                    </a:lnR>
                    <a:lnT>
                      <a:noFill/>
                    </a:lnT>
                    <a:lnB>
                      <a:noFill/>
                    </a:lnB>
                    <a:noFill/>
                  </a:tcPr>
                </a:tc>
                <a:extLst>
                  <a:ext uri="{0D108BD9-81ED-4DB2-BD59-A6C34878D82A}">
                    <a16:rowId xmlns:a16="http://schemas.microsoft.com/office/drawing/2014/main" val="566779134"/>
                  </a:ext>
                </a:extLst>
              </a:tr>
              <a:tr h="0">
                <a:tc>
                  <a:txBody>
                    <a:bodyPr/>
                    <a:lstStyle/>
                    <a:p>
                      <a:r>
                        <a:rPr lang="it-IT" sz="2000" dirty="0">
                          <a:latin typeface="Calibri" panose="020F0502020204030204" pitchFamily="34" charset="0"/>
                          <a:cs typeface="Calibri" panose="020F0502020204030204" pitchFamily="34" charset="0"/>
                        </a:rPr>
                        <a:t>Strumenti diagnostici attuali non includono la voce</a:t>
                      </a:r>
                    </a:p>
                  </a:txBody>
                  <a:tcPr anchor="ctr">
                    <a:lnL>
                      <a:noFill/>
                    </a:lnL>
                    <a:lnR>
                      <a:noFill/>
                    </a:lnR>
                    <a:lnT>
                      <a:noFill/>
                    </a:lnT>
                    <a:lnB>
                      <a:noFill/>
                    </a:lnB>
                    <a:noFill/>
                  </a:tcPr>
                </a:tc>
                <a:tc>
                  <a:txBody>
                    <a:bodyPr/>
                    <a:lstStyle/>
                    <a:p>
                      <a:r>
                        <a:rPr lang="it-IT" sz="2000">
                          <a:latin typeface="Calibri" panose="020F0502020204030204" pitchFamily="34" charset="0"/>
                          <a:cs typeface="Calibri" panose="020F0502020204030204" pitchFamily="34" charset="0"/>
                        </a:rPr>
                        <a:t>Esplorazione del potenziale della voce come supporto alla diagnosi</a:t>
                      </a:r>
                    </a:p>
                  </a:txBody>
                  <a:tcPr anchor="ctr">
                    <a:lnL>
                      <a:noFill/>
                    </a:lnL>
                    <a:lnR>
                      <a:noFill/>
                    </a:lnR>
                    <a:lnT>
                      <a:noFill/>
                    </a:lnT>
                    <a:lnB>
                      <a:noFill/>
                    </a:lnB>
                    <a:noFill/>
                  </a:tcPr>
                </a:tc>
                <a:extLst>
                  <a:ext uri="{0D108BD9-81ED-4DB2-BD59-A6C34878D82A}">
                    <a16:rowId xmlns:a16="http://schemas.microsoft.com/office/drawing/2014/main" val="3968680347"/>
                  </a:ext>
                </a:extLst>
              </a:tr>
              <a:tr h="0">
                <a:tc>
                  <a:txBody>
                    <a:bodyPr/>
                    <a:lstStyle/>
                    <a:p>
                      <a:r>
                        <a:rPr lang="it-IT" sz="2000" dirty="0">
                          <a:latin typeface="Calibri" panose="020F0502020204030204" pitchFamily="34" charset="0"/>
                          <a:cs typeface="Calibri" panose="020F0502020204030204" pitchFamily="34" charset="0"/>
                        </a:rPr>
                        <a:t>L’AI è promettente, ma rischia confusione senza teoria solida</a:t>
                      </a:r>
                    </a:p>
                  </a:txBody>
                  <a:tcPr anchor="ctr">
                    <a:lnL>
                      <a:noFill/>
                    </a:lnL>
                    <a:lnR>
                      <a:noFill/>
                    </a:lnR>
                    <a:lnT>
                      <a:noFill/>
                    </a:lnT>
                    <a:lnB>
                      <a:noFill/>
                    </a:lnB>
                    <a:noFill/>
                  </a:tcPr>
                </a:tc>
                <a:tc>
                  <a:txBody>
                    <a:bodyPr/>
                    <a:lstStyle/>
                    <a:p>
                      <a:r>
                        <a:rPr lang="it-IT" sz="2000" dirty="0">
                          <a:latin typeface="Calibri" panose="020F0502020204030204" pitchFamily="34" charset="0"/>
                          <a:cs typeface="Calibri" panose="020F0502020204030204" pitchFamily="34" charset="0"/>
                        </a:rPr>
                        <a:t>Raccolta di insight per fondare lo sviluppo di modelli AI validi</a:t>
                      </a:r>
                    </a:p>
                  </a:txBody>
                  <a:tcPr anchor="ctr">
                    <a:lnL>
                      <a:noFill/>
                    </a:lnL>
                    <a:lnR>
                      <a:noFill/>
                    </a:lnR>
                    <a:lnT>
                      <a:noFill/>
                    </a:lnT>
                    <a:lnB>
                      <a:noFill/>
                    </a:lnB>
                    <a:noFill/>
                  </a:tcPr>
                </a:tc>
                <a:extLst>
                  <a:ext uri="{0D108BD9-81ED-4DB2-BD59-A6C34878D82A}">
                    <a16:rowId xmlns:a16="http://schemas.microsoft.com/office/drawing/2014/main" val="3088375661"/>
                  </a:ext>
                </a:extLst>
              </a:tr>
            </a:tbl>
          </a:graphicData>
        </a:graphic>
      </p:graphicFrame>
      <p:sp>
        <p:nvSpPr>
          <p:cNvPr id="11" name="CasellaDiTesto 10">
            <a:extLst>
              <a:ext uri="{FF2B5EF4-FFF2-40B4-BE49-F238E27FC236}">
                <a16:creationId xmlns:a16="http://schemas.microsoft.com/office/drawing/2014/main" id="{12A793D5-5173-1AB8-7D70-180222592D94}"/>
              </a:ext>
            </a:extLst>
          </p:cNvPr>
          <p:cNvSpPr txBox="1"/>
          <p:nvPr/>
        </p:nvSpPr>
        <p:spPr>
          <a:xfrm>
            <a:off x="529312" y="1159581"/>
            <a:ext cx="10824488" cy="1631216"/>
          </a:xfrm>
          <a:prstGeom prst="rect">
            <a:avLst/>
          </a:prstGeom>
          <a:noFill/>
        </p:spPr>
        <p:txBody>
          <a:bodyPr wrap="square">
            <a:spAutoFit/>
          </a:bodyPr>
          <a:lstStyle/>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Nessun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biomarcatore</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vocale</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è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stato</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ancora</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utilizzato</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per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valutare</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il burnout</a:t>
            </a: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Cresce</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l’interesse</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verso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strumenti</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oggettivi</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basati</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su</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AI (es. machine learning e deep learning) per la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rilevazione</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del burnout </a:t>
            </a:r>
            <a:r>
              <a:rPr kumimoji="0" lang="en-US" altLang="en-US" sz="20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Grzgdzielewska</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2021)</a:t>
            </a: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Il </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riconoscimento</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vocale</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automatico</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(AI-based) è </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già</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stato</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utilizzato</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per </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disturbi</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mentali</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e, </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più</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di </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recente</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per </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rilevare</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lo stress legato al </a:t>
            </a:r>
            <a:r>
              <a:rPr kumimoji="0" lang="en-US" altLang="en-US" sz="2000" b="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lavoro</a:t>
            </a:r>
            <a:r>
              <a:rPr kumimoji="0" lang="en-US" altLang="en-US" sz="2000" b="0" u="none" strike="noStrike" cap="none" normalizeH="0" baseline="0" dirty="0">
                <a:ln>
                  <a:noFill/>
                </a:ln>
                <a:solidFill>
                  <a:schemeClr val="tx1"/>
                </a:solidFill>
                <a:effectLst/>
                <a:latin typeface="Calibri" panose="020F0502020204030204" pitchFamily="34" charset="0"/>
                <a:cs typeface="Calibri" panose="020F0502020204030204" pitchFamily="34" charset="0"/>
              </a:rPr>
              <a:t> (Low et al., 2020; Langer et al., 2022)</a:t>
            </a:r>
          </a:p>
        </p:txBody>
      </p:sp>
      <p:pic>
        <p:nvPicPr>
          <p:cNvPr id="13" name="Elemento grafico 12" descr="Cono spartitraffico con riempimento a tinta unita">
            <a:extLst>
              <a:ext uri="{FF2B5EF4-FFF2-40B4-BE49-F238E27FC236}">
                <a16:creationId xmlns:a16="http://schemas.microsoft.com/office/drawing/2014/main" id="{48F4794A-AED1-FA06-8A63-66A938E0F55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8128" y="2971800"/>
            <a:ext cx="914400" cy="914400"/>
          </a:xfrm>
          <a:prstGeom prst="rect">
            <a:avLst/>
          </a:prstGeom>
        </p:spPr>
      </p:pic>
      <p:pic>
        <p:nvPicPr>
          <p:cNvPr id="18" name="Elemento grafico 17" descr="Badge Tick1 con riempimento a tinta unita">
            <a:extLst>
              <a:ext uri="{FF2B5EF4-FFF2-40B4-BE49-F238E27FC236}">
                <a16:creationId xmlns:a16="http://schemas.microsoft.com/office/drawing/2014/main" id="{E61CE8BB-F58A-025D-03CD-D476DC5954C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25424" y="2984889"/>
            <a:ext cx="914400" cy="914400"/>
          </a:xfrm>
          <a:prstGeom prst="rect">
            <a:avLst/>
          </a:prstGeom>
        </p:spPr>
      </p:pic>
    </p:spTree>
    <p:extLst>
      <p:ext uri="{BB962C8B-B14F-4D97-AF65-F5344CB8AC3E}">
        <p14:creationId xmlns:p14="http://schemas.microsoft.com/office/powerpoint/2010/main" val="1524526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A6DE54-F4B0-BCB6-560C-97197ECFD8B3}"/>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8DA9C348-1492-FAC6-3C06-71D7D1D9D837}"/>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A4D240B1-BB70-C8A7-98F3-94DC29ADF3E0}"/>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F99FE5CD-320D-095C-8381-484A3A324E02}"/>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CF7FE34C-B19B-8B04-C5B4-FE2E39B85C9B}"/>
              </a:ext>
            </a:extLst>
          </p:cNvPr>
          <p:cNvSpPr txBox="1"/>
          <p:nvPr/>
        </p:nvSpPr>
        <p:spPr>
          <a:xfrm>
            <a:off x="483867" y="374447"/>
            <a:ext cx="7132890" cy="461665"/>
          </a:xfrm>
          <a:prstGeom prst="rect">
            <a:avLst/>
          </a:prstGeom>
          <a:noFill/>
        </p:spPr>
        <p:txBody>
          <a:bodyPr wrap="square" rtlCol="0">
            <a:spAutoFit/>
          </a:bodyPr>
          <a:lstStyle/>
          <a:p>
            <a:r>
              <a:rPr lang="it-IT" sz="2400" b="1" noProof="0" dirty="0">
                <a:solidFill>
                  <a:schemeClr val="tx1">
                    <a:lumMod val="75000"/>
                    <a:lumOff val="25000"/>
                  </a:schemeClr>
                </a:solidFill>
                <a:latin typeface="Calibri"/>
                <a:ea typeface="Calibri"/>
                <a:cs typeface="Calibri"/>
              </a:rPr>
              <a:t>Domande di Ricerca e Obiettivi</a:t>
            </a:r>
            <a:endParaRPr lang="en-US" sz="2400" b="1" noProof="0" dirty="0">
              <a:solidFill>
                <a:schemeClr val="tx1">
                  <a:lumMod val="75000"/>
                  <a:lumOff val="25000"/>
                </a:schemeClr>
              </a:solidFill>
              <a:latin typeface="Calibri"/>
              <a:ea typeface="Calibri"/>
              <a:cs typeface="Calibri"/>
            </a:endParaRPr>
          </a:p>
        </p:txBody>
      </p:sp>
      <p:sp>
        <p:nvSpPr>
          <p:cNvPr id="8" name="Rettangolo 4">
            <a:extLst>
              <a:ext uri="{FF2B5EF4-FFF2-40B4-BE49-F238E27FC236}">
                <a16:creationId xmlns:a16="http://schemas.microsoft.com/office/drawing/2014/main" id="{2B7AEB48-DBC4-09DA-921E-9F5243EBA365}"/>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2" name="Content Placeholder 2">
            <a:extLst>
              <a:ext uri="{FF2B5EF4-FFF2-40B4-BE49-F238E27FC236}">
                <a16:creationId xmlns:a16="http://schemas.microsoft.com/office/drawing/2014/main" id="{A539ACAF-8A88-4F1A-961D-F6A02818D2E6}"/>
              </a:ext>
            </a:extLst>
          </p:cNvPr>
          <p:cNvSpPr txBox="1">
            <a:spLocks/>
          </p:cNvSpPr>
          <p:nvPr/>
        </p:nvSpPr>
        <p:spPr>
          <a:xfrm>
            <a:off x="838202" y="1577765"/>
            <a:ext cx="10515600" cy="43513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2000" noProof="0" dirty="0">
              <a:latin typeface="Calibri" panose="020F0502020204030204" pitchFamily="34" charset="0"/>
              <a:cs typeface="Calibri" panose="020F0502020204030204" pitchFamily="34" charset="0"/>
            </a:endParaRPr>
          </a:p>
        </p:txBody>
      </p:sp>
      <p:sp>
        <p:nvSpPr>
          <p:cNvPr id="14" name="Rectangle 1">
            <a:extLst>
              <a:ext uri="{FF2B5EF4-FFF2-40B4-BE49-F238E27FC236}">
                <a16:creationId xmlns:a16="http://schemas.microsoft.com/office/drawing/2014/main" id="{2BDF289D-D894-9FB9-BBE6-2D17BF51D2DA}"/>
              </a:ext>
            </a:extLst>
          </p:cNvPr>
          <p:cNvSpPr>
            <a:spLocks noChangeArrowheads="1"/>
          </p:cNvSpPr>
          <p:nvPr/>
        </p:nvSpPr>
        <p:spPr bwMode="auto">
          <a:xfrm>
            <a:off x="1034969" y="202662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noProof="0"/>
          </a:p>
        </p:txBody>
      </p:sp>
      <p:grpSp>
        <p:nvGrpSpPr>
          <p:cNvPr id="28" name="Gruppo 27">
            <a:extLst>
              <a:ext uri="{FF2B5EF4-FFF2-40B4-BE49-F238E27FC236}">
                <a16:creationId xmlns:a16="http://schemas.microsoft.com/office/drawing/2014/main" id="{73521D54-C87D-2CA1-1DA4-9FD6999AAEA7}"/>
              </a:ext>
            </a:extLst>
          </p:cNvPr>
          <p:cNvGrpSpPr/>
          <p:nvPr/>
        </p:nvGrpSpPr>
        <p:grpSpPr>
          <a:xfrm>
            <a:off x="646925" y="1419353"/>
            <a:ext cx="10515601" cy="2838435"/>
            <a:chOff x="685654" y="1926081"/>
            <a:chExt cx="10515601" cy="2838435"/>
          </a:xfrm>
        </p:grpSpPr>
        <p:sp>
          <p:nvSpPr>
            <p:cNvPr id="5" name="Rettangolo 4">
              <a:extLst>
                <a:ext uri="{FF2B5EF4-FFF2-40B4-BE49-F238E27FC236}">
                  <a16:creationId xmlns:a16="http://schemas.microsoft.com/office/drawing/2014/main" id="{A54BF9A7-98CE-E256-6FF4-E5E642B285C3}"/>
                </a:ext>
              </a:extLst>
            </p:cNvPr>
            <p:cNvSpPr/>
            <p:nvPr/>
          </p:nvSpPr>
          <p:spPr>
            <a:xfrm>
              <a:off x="758757" y="1926081"/>
              <a:ext cx="3028091" cy="1702334"/>
            </a:xfrm>
            <a:prstGeom prst="rect">
              <a:avLst/>
            </a:prstGeom>
            <a:solidFill>
              <a:srgbClr val="F3F3F3"/>
            </a:solidFill>
            <a:ln>
              <a:solidFill>
                <a:srgbClr val="F3F3F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latin typeface="Calibri" panose="020F0502020204030204" pitchFamily="34" charset="0"/>
                  <a:cs typeface="Calibri" panose="020F0502020204030204" pitchFamily="34" charset="0"/>
                </a:rPr>
                <a:t>Quali strumenti vengono attualmente utilizzati per la diagnosi e il monitoraggio del burnout, e quali dati clinici forniscono?</a:t>
              </a:r>
              <a:endParaRPr lang="en-US" dirty="0">
                <a:solidFill>
                  <a:schemeClr val="tx1"/>
                </a:solidFill>
                <a:latin typeface="Calibri" panose="020F0502020204030204" pitchFamily="34" charset="0"/>
                <a:cs typeface="Calibri" panose="020F0502020204030204" pitchFamily="34" charset="0"/>
              </a:endParaRPr>
            </a:p>
          </p:txBody>
        </p:sp>
        <p:sp>
          <p:nvSpPr>
            <p:cNvPr id="11" name="Rettangolo 10">
              <a:extLst>
                <a:ext uri="{FF2B5EF4-FFF2-40B4-BE49-F238E27FC236}">
                  <a16:creationId xmlns:a16="http://schemas.microsoft.com/office/drawing/2014/main" id="{9AE562D6-A894-54FE-767C-6E8A8657F939}"/>
                </a:ext>
              </a:extLst>
            </p:cNvPr>
            <p:cNvSpPr/>
            <p:nvPr/>
          </p:nvSpPr>
          <p:spPr>
            <a:xfrm>
              <a:off x="4414972" y="1935807"/>
              <a:ext cx="3056967" cy="1702336"/>
            </a:xfrm>
            <a:prstGeom prst="rect">
              <a:avLst/>
            </a:prstGeom>
            <a:solidFill>
              <a:srgbClr val="F3F3F3"/>
            </a:solidFill>
            <a:ln>
              <a:solidFill>
                <a:srgbClr val="F3F3F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latin typeface="Calibri" panose="020F0502020204030204" pitchFamily="34" charset="0"/>
                  <a:cs typeface="Calibri" panose="020F0502020204030204" pitchFamily="34" charset="0"/>
                </a:rPr>
                <a:t>Quali caratteristiche vocali possono essere identificate come potenziali biomarcatori del burnout, e quali altri elementi clinici ne supportano l’uso?</a:t>
              </a:r>
              <a:endParaRPr lang="en-US" dirty="0">
                <a:solidFill>
                  <a:schemeClr val="tx1"/>
                </a:solidFill>
                <a:latin typeface="Calibri" panose="020F0502020204030204" pitchFamily="34" charset="0"/>
                <a:cs typeface="Calibri" panose="020F0502020204030204" pitchFamily="34" charset="0"/>
              </a:endParaRPr>
            </a:p>
          </p:txBody>
        </p:sp>
        <p:sp>
          <p:nvSpPr>
            <p:cNvPr id="12" name="Rettangolo 11">
              <a:extLst>
                <a:ext uri="{FF2B5EF4-FFF2-40B4-BE49-F238E27FC236}">
                  <a16:creationId xmlns:a16="http://schemas.microsoft.com/office/drawing/2014/main" id="{68907560-9D65-646E-875B-F33606F7AB33}"/>
                </a:ext>
              </a:extLst>
            </p:cNvPr>
            <p:cNvSpPr/>
            <p:nvPr/>
          </p:nvSpPr>
          <p:spPr>
            <a:xfrm>
              <a:off x="8100064" y="1930801"/>
              <a:ext cx="3056967" cy="1702335"/>
            </a:xfrm>
            <a:prstGeom prst="rect">
              <a:avLst/>
            </a:prstGeom>
            <a:solidFill>
              <a:srgbClr val="F3F3F3"/>
            </a:solidFill>
            <a:ln>
              <a:solidFill>
                <a:srgbClr val="F3F3F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latin typeface="Calibri"/>
                  <a:ea typeface="Calibri"/>
                  <a:cs typeface="Calibri"/>
                </a:rPr>
                <a:t>Quali strumenti sono più efficaci per una rilevazione precoce e accurata, e quali sono i limiti dei metodi attuali?</a:t>
              </a:r>
              <a:endParaRPr lang="en-US" dirty="0">
                <a:solidFill>
                  <a:schemeClr val="tx1"/>
                </a:solidFill>
                <a:latin typeface="Calibri"/>
                <a:ea typeface="Calibri"/>
                <a:cs typeface="Calibri"/>
              </a:endParaRPr>
            </a:p>
          </p:txBody>
        </p:sp>
        <p:sp>
          <p:nvSpPr>
            <p:cNvPr id="13" name="Parentesi graffa aperta 12">
              <a:extLst>
                <a:ext uri="{FF2B5EF4-FFF2-40B4-BE49-F238E27FC236}">
                  <a16:creationId xmlns:a16="http://schemas.microsoft.com/office/drawing/2014/main" id="{8EF0A045-F96E-97E0-089F-B189E9061371}"/>
                </a:ext>
              </a:extLst>
            </p:cNvPr>
            <p:cNvSpPr/>
            <p:nvPr/>
          </p:nvSpPr>
          <p:spPr>
            <a:xfrm rot="16200000">
              <a:off x="5380268" y="-1056471"/>
              <a:ext cx="1126373" cy="10515601"/>
            </a:xfrm>
            <a:prstGeom prst="leftBrace">
              <a:avLst>
                <a:gd name="adj1" fmla="val 8333"/>
                <a:gd name="adj2" fmla="val 49445"/>
              </a:avLst>
            </a:prstGeom>
            <a:noFill/>
            <a:ln w="57150">
              <a:solidFill>
                <a:srgbClr val="93939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29" name="Gruppo 28">
            <a:extLst>
              <a:ext uri="{FF2B5EF4-FFF2-40B4-BE49-F238E27FC236}">
                <a16:creationId xmlns:a16="http://schemas.microsoft.com/office/drawing/2014/main" id="{95CBBB56-3819-B463-2909-2F803153ACC1}"/>
              </a:ext>
            </a:extLst>
          </p:cNvPr>
          <p:cNvGrpSpPr/>
          <p:nvPr/>
        </p:nvGrpSpPr>
        <p:grpSpPr>
          <a:xfrm>
            <a:off x="1635865" y="4449985"/>
            <a:ext cx="9259115" cy="1570458"/>
            <a:chOff x="838197" y="4449985"/>
            <a:chExt cx="9259115" cy="1570458"/>
          </a:xfrm>
        </p:grpSpPr>
        <p:sp>
          <p:nvSpPr>
            <p:cNvPr id="22" name="CasellaDiTesto 21">
              <a:extLst>
                <a:ext uri="{FF2B5EF4-FFF2-40B4-BE49-F238E27FC236}">
                  <a16:creationId xmlns:a16="http://schemas.microsoft.com/office/drawing/2014/main" id="{C26D7DEE-CCD6-4295-6CE8-145FB08AD653}"/>
                </a:ext>
              </a:extLst>
            </p:cNvPr>
            <p:cNvSpPr txBox="1"/>
            <p:nvPr/>
          </p:nvSpPr>
          <p:spPr>
            <a:xfrm>
              <a:off x="838197" y="4449985"/>
              <a:ext cx="9259114" cy="400110"/>
            </a:xfrm>
            <a:prstGeom prst="rect">
              <a:avLst/>
            </a:prstGeom>
            <a:solidFill>
              <a:srgbClr val="F3F3F3"/>
            </a:solidFill>
            <a:ln>
              <a:noFill/>
            </a:ln>
          </p:spPr>
          <p:txBody>
            <a:bodyPr wrap="square">
              <a:spAutoFit/>
            </a:bodyPr>
            <a:lstStyle/>
            <a:p>
              <a:r>
                <a:rPr lang="it-IT" sz="2000" dirty="0">
                  <a:latin typeface="Calibri" panose="020F0502020204030204" pitchFamily="34" charset="0"/>
                  <a:cs typeface="Calibri" panose="020F0502020204030204" pitchFamily="34" charset="0"/>
                </a:rPr>
                <a:t>Identificare i limiti percepiti degli strumenti attuali e le opportunità di innovazione</a:t>
              </a:r>
              <a:endParaRPr lang="en-US" sz="2000" dirty="0">
                <a:latin typeface="Calibri" panose="020F0502020204030204" pitchFamily="34" charset="0"/>
                <a:cs typeface="Calibri" panose="020F0502020204030204" pitchFamily="34" charset="0"/>
              </a:endParaRPr>
            </a:p>
          </p:txBody>
        </p:sp>
        <p:sp>
          <p:nvSpPr>
            <p:cNvPr id="25" name="CasellaDiTesto 24">
              <a:extLst>
                <a:ext uri="{FF2B5EF4-FFF2-40B4-BE49-F238E27FC236}">
                  <a16:creationId xmlns:a16="http://schemas.microsoft.com/office/drawing/2014/main" id="{A72BCE1D-109F-5A04-5133-4CA18BC65E67}"/>
                </a:ext>
              </a:extLst>
            </p:cNvPr>
            <p:cNvSpPr txBox="1"/>
            <p:nvPr/>
          </p:nvSpPr>
          <p:spPr>
            <a:xfrm>
              <a:off x="838198" y="5060768"/>
              <a:ext cx="9259114" cy="400110"/>
            </a:xfrm>
            <a:prstGeom prst="rect">
              <a:avLst/>
            </a:prstGeom>
            <a:solidFill>
              <a:srgbClr val="F3F3F3"/>
            </a:solidFill>
            <a:ln>
              <a:noFill/>
            </a:ln>
          </p:spPr>
          <p:txBody>
            <a:bodyPr wrap="square">
              <a:spAutoFit/>
            </a:bodyPr>
            <a:lstStyle/>
            <a:p>
              <a:r>
                <a:rPr lang="it-IT" sz="2000" dirty="0">
                  <a:latin typeface="Calibri" panose="020F0502020204030204" pitchFamily="34" charset="0"/>
                  <a:cs typeface="Calibri" panose="020F0502020204030204" pitchFamily="34" charset="0"/>
                </a:rPr>
                <a:t>Esplorare il potenziale diagnostico della voce e delle emozioni nella rilevazione precoce</a:t>
              </a:r>
              <a:endParaRPr lang="en-US" sz="2000" dirty="0">
                <a:latin typeface="Calibri" panose="020F0502020204030204" pitchFamily="34" charset="0"/>
                <a:cs typeface="Calibri" panose="020F0502020204030204" pitchFamily="34" charset="0"/>
              </a:endParaRPr>
            </a:p>
          </p:txBody>
        </p:sp>
        <p:sp>
          <p:nvSpPr>
            <p:cNvPr id="27" name="CasellaDiTesto 26">
              <a:extLst>
                <a:ext uri="{FF2B5EF4-FFF2-40B4-BE49-F238E27FC236}">
                  <a16:creationId xmlns:a16="http://schemas.microsoft.com/office/drawing/2014/main" id="{31B5E878-6A42-71FC-E8A0-DD310E6D76CD}"/>
                </a:ext>
              </a:extLst>
            </p:cNvPr>
            <p:cNvSpPr txBox="1"/>
            <p:nvPr/>
          </p:nvSpPr>
          <p:spPr>
            <a:xfrm>
              <a:off x="838197" y="5620333"/>
              <a:ext cx="9259114" cy="400110"/>
            </a:xfrm>
            <a:prstGeom prst="rect">
              <a:avLst/>
            </a:prstGeom>
            <a:solidFill>
              <a:srgbClr val="F3F3F3"/>
            </a:solidFill>
            <a:ln>
              <a:noFill/>
            </a:ln>
          </p:spPr>
          <p:txBody>
            <a:bodyPr wrap="square">
              <a:spAutoFit/>
            </a:bodyPr>
            <a:lstStyle/>
            <a:p>
              <a:r>
                <a:rPr lang="it-IT" sz="2000" dirty="0">
                  <a:latin typeface="Calibri" panose="020F0502020204030204" pitchFamily="34" charset="0"/>
                  <a:cs typeface="Calibri" panose="020F0502020204030204" pitchFamily="34" charset="0"/>
                </a:rPr>
                <a:t>Comprendere come viene attualmente valutato il burnout nella pratica professionale</a:t>
              </a:r>
            </a:p>
          </p:txBody>
        </p:sp>
      </p:grpSp>
    </p:spTree>
    <p:extLst>
      <p:ext uri="{BB962C8B-B14F-4D97-AF65-F5344CB8AC3E}">
        <p14:creationId xmlns:p14="http://schemas.microsoft.com/office/powerpoint/2010/main" val="791808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73A6B9-0DF9-6D3A-9457-D3D83065AF9D}"/>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EB1E076C-BEA7-BC6F-552D-B0B5929AEB25}"/>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5B77462A-5CBC-7BA5-6066-665B8A212DE0}"/>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EE36BC0D-6D04-01FA-C9AF-2FBFA6554EB0}"/>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7180FA81-CC5F-2B83-8935-D81BB66604C0}"/>
              </a:ext>
            </a:extLst>
          </p:cNvPr>
          <p:cNvSpPr txBox="1"/>
          <p:nvPr/>
        </p:nvSpPr>
        <p:spPr>
          <a:xfrm>
            <a:off x="483866" y="374447"/>
            <a:ext cx="9175699" cy="461665"/>
          </a:xfrm>
          <a:prstGeom prst="rect">
            <a:avLst/>
          </a:prstGeom>
          <a:noFill/>
        </p:spPr>
        <p:txBody>
          <a:bodyPr wrap="square" lIns="91440" tIns="45720" rIns="91440" bIns="45720" rtlCol="0" anchor="t">
            <a:spAutoFit/>
          </a:bodyPr>
          <a:lstStyle/>
          <a:p>
            <a:r>
              <a:rPr lang="it-IT" sz="2400" b="1" dirty="0">
                <a:solidFill>
                  <a:schemeClr val="tx1">
                    <a:lumMod val="75000"/>
                    <a:lumOff val="25000"/>
                  </a:schemeClr>
                </a:solidFill>
                <a:latin typeface="Calibri"/>
                <a:ea typeface="Calibri"/>
                <a:cs typeface="Calibri"/>
              </a:rPr>
              <a:t>Disegno dello Studio e Metodo</a:t>
            </a:r>
            <a:endParaRPr lang="en-US" sz="2400" b="1" dirty="0">
              <a:solidFill>
                <a:schemeClr val="tx1">
                  <a:lumMod val="75000"/>
                  <a:lumOff val="25000"/>
                </a:schemeClr>
              </a:solidFill>
              <a:latin typeface="Calibri"/>
              <a:ea typeface="Calibri"/>
              <a:cs typeface="Calibri"/>
            </a:endParaRPr>
          </a:p>
        </p:txBody>
      </p:sp>
      <p:sp>
        <p:nvSpPr>
          <p:cNvPr id="8" name="Rettangolo 4">
            <a:extLst>
              <a:ext uri="{FF2B5EF4-FFF2-40B4-BE49-F238E27FC236}">
                <a16:creationId xmlns:a16="http://schemas.microsoft.com/office/drawing/2014/main" id="{D7A4474B-D4B3-23EC-D896-718D45D983AC}"/>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grpSp>
        <p:nvGrpSpPr>
          <p:cNvPr id="19" name="Gruppo 18">
            <a:extLst>
              <a:ext uri="{FF2B5EF4-FFF2-40B4-BE49-F238E27FC236}">
                <a16:creationId xmlns:a16="http://schemas.microsoft.com/office/drawing/2014/main" id="{653E64D0-9359-97E6-7B77-869F85B700A8}"/>
              </a:ext>
            </a:extLst>
          </p:cNvPr>
          <p:cNvGrpSpPr/>
          <p:nvPr/>
        </p:nvGrpSpPr>
        <p:grpSpPr>
          <a:xfrm>
            <a:off x="978475" y="1867471"/>
            <a:ext cx="10308076" cy="3123058"/>
            <a:chOff x="978475" y="1867471"/>
            <a:chExt cx="10308076" cy="3123058"/>
          </a:xfrm>
        </p:grpSpPr>
        <p:grpSp>
          <p:nvGrpSpPr>
            <p:cNvPr id="17" name="Gruppo 16">
              <a:extLst>
                <a:ext uri="{FF2B5EF4-FFF2-40B4-BE49-F238E27FC236}">
                  <a16:creationId xmlns:a16="http://schemas.microsoft.com/office/drawing/2014/main" id="{8836D823-B718-7C0D-3425-6639F813E0F2}"/>
                </a:ext>
              </a:extLst>
            </p:cNvPr>
            <p:cNvGrpSpPr/>
            <p:nvPr/>
          </p:nvGrpSpPr>
          <p:grpSpPr>
            <a:xfrm>
              <a:off x="978475" y="1867471"/>
              <a:ext cx="10308076" cy="3123058"/>
              <a:chOff x="1018162" y="2027099"/>
              <a:chExt cx="10308076" cy="3123058"/>
            </a:xfrm>
          </p:grpSpPr>
          <p:grpSp>
            <p:nvGrpSpPr>
              <p:cNvPr id="15" name="Gruppo 14">
                <a:extLst>
                  <a:ext uri="{FF2B5EF4-FFF2-40B4-BE49-F238E27FC236}">
                    <a16:creationId xmlns:a16="http://schemas.microsoft.com/office/drawing/2014/main" id="{A4607AE2-D5DD-4E97-7AB9-88E9931F2464}"/>
                  </a:ext>
                </a:extLst>
              </p:cNvPr>
              <p:cNvGrpSpPr/>
              <p:nvPr/>
            </p:nvGrpSpPr>
            <p:grpSpPr>
              <a:xfrm>
                <a:off x="1018162" y="2027099"/>
                <a:ext cx="10308076" cy="3123058"/>
                <a:chOff x="865762" y="3044278"/>
                <a:chExt cx="10308076" cy="3123058"/>
              </a:xfrm>
            </p:grpSpPr>
            <p:sp>
              <p:nvSpPr>
                <p:cNvPr id="12" name="CasellaDiTesto 11">
                  <a:extLst>
                    <a:ext uri="{FF2B5EF4-FFF2-40B4-BE49-F238E27FC236}">
                      <a16:creationId xmlns:a16="http://schemas.microsoft.com/office/drawing/2014/main" id="{01F56FBE-554F-106C-AC88-056FE07AD779}"/>
                    </a:ext>
                  </a:extLst>
                </p:cNvPr>
                <p:cNvSpPr txBox="1"/>
                <p:nvPr/>
              </p:nvSpPr>
              <p:spPr>
                <a:xfrm>
                  <a:off x="6650477" y="3044278"/>
                  <a:ext cx="4523361" cy="400110"/>
                </a:xfrm>
                <a:prstGeom prst="rect">
                  <a:avLst/>
                </a:prstGeom>
                <a:solidFill>
                  <a:srgbClr val="939393"/>
                </a:solidFill>
              </p:spPr>
              <p:txBody>
                <a:bodyPr wrap="square">
                  <a:spAutoFit/>
                </a:bodyPr>
                <a:lstStyle/>
                <a:p>
                  <a:pPr algn="ctr">
                    <a:buNone/>
                  </a:pPr>
                  <a:r>
                    <a:rPr lang="it-IT" sz="2000" b="1" dirty="0">
                      <a:latin typeface="Calibri" panose="020F0502020204030204" pitchFamily="34" charset="0"/>
                      <a:cs typeface="Calibri" panose="020F0502020204030204" pitchFamily="34" charset="0"/>
                    </a:rPr>
                    <a:t>Aspetti Etici</a:t>
                  </a:r>
                </a:p>
              </p:txBody>
            </p:sp>
            <p:sp>
              <p:nvSpPr>
                <p:cNvPr id="13" name="Rettangolo 12">
                  <a:extLst>
                    <a:ext uri="{FF2B5EF4-FFF2-40B4-BE49-F238E27FC236}">
                      <a16:creationId xmlns:a16="http://schemas.microsoft.com/office/drawing/2014/main" id="{5CDA8D6C-9854-E3E3-7031-BB29B92C6014}"/>
                    </a:ext>
                  </a:extLst>
                </p:cNvPr>
                <p:cNvSpPr/>
                <p:nvPr/>
              </p:nvSpPr>
              <p:spPr>
                <a:xfrm>
                  <a:off x="865762" y="3429000"/>
                  <a:ext cx="4523361" cy="2738336"/>
                </a:xfrm>
                <a:prstGeom prst="rect">
                  <a:avLst/>
                </a:prstGeom>
                <a:solidFill>
                  <a:srgbClr val="F3F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sz="2000" b="1" dirty="0">
                      <a:solidFill>
                        <a:sysClr val="windowText" lastClr="000000"/>
                      </a:solidFill>
                      <a:latin typeface="Calibri" panose="020F0502020204030204" pitchFamily="34" charset="0"/>
                      <a:cs typeface="Calibri" panose="020F0502020204030204" pitchFamily="34" charset="0"/>
                    </a:rPr>
                    <a:t>Interviste semi-strutturate</a:t>
                  </a:r>
                  <a:br>
                    <a:rPr lang="it-IT" sz="2000" dirty="0">
                      <a:solidFill>
                        <a:sysClr val="windowText" lastClr="000000"/>
                      </a:solidFill>
                      <a:latin typeface="Calibri" panose="020F0502020204030204" pitchFamily="34" charset="0"/>
                      <a:cs typeface="Calibri" panose="020F0502020204030204" pitchFamily="34" charset="0"/>
                    </a:rPr>
                  </a:br>
                  <a:r>
                    <a:rPr lang="it-IT" sz="2000" dirty="0">
                      <a:solidFill>
                        <a:sysClr val="windowText" lastClr="000000"/>
                      </a:solidFill>
                      <a:latin typeface="Calibri" panose="020F0502020204030204" pitchFamily="34" charset="0"/>
                      <a:cs typeface="Calibri" panose="020F0502020204030204" pitchFamily="34" charset="0"/>
                    </a:rPr>
                    <a:t>Basate su </a:t>
                  </a:r>
                  <a:r>
                    <a:rPr lang="it-IT" sz="2000" dirty="0" err="1">
                      <a:solidFill>
                        <a:sysClr val="windowText" lastClr="000000"/>
                      </a:solidFill>
                      <a:latin typeface="Calibri" panose="020F0502020204030204" pitchFamily="34" charset="0"/>
                      <a:cs typeface="Calibri" panose="020F0502020204030204" pitchFamily="34" charset="0"/>
                    </a:rPr>
                    <a:t>Dejonckheere</a:t>
                  </a:r>
                  <a:r>
                    <a:rPr lang="it-IT" sz="2000" dirty="0">
                      <a:solidFill>
                        <a:sysClr val="windowText" lastClr="000000"/>
                      </a:solidFill>
                      <a:latin typeface="Calibri" panose="020F0502020204030204" pitchFamily="34" charset="0"/>
                      <a:cs typeface="Calibri" panose="020F0502020204030204" pitchFamily="34" charset="0"/>
                    </a:rPr>
                    <a:t> &amp; Vaughn (2019):</a:t>
                  </a:r>
                  <a:br>
                    <a:rPr lang="it-IT" sz="2000" dirty="0">
                      <a:solidFill>
                        <a:sysClr val="windowText" lastClr="000000"/>
                      </a:solidFill>
                      <a:latin typeface="Calibri" panose="020F0502020204030204" pitchFamily="34" charset="0"/>
                      <a:cs typeface="Calibri" panose="020F0502020204030204" pitchFamily="34" charset="0"/>
                    </a:rPr>
                  </a:br>
                  <a:r>
                    <a:rPr lang="it-IT" sz="2000" dirty="0">
                      <a:solidFill>
                        <a:sysClr val="windowText" lastClr="000000"/>
                      </a:solidFill>
                      <a:latin typeface="Calibri" panose="020F0502020204030204" pitchFamily="34" charset="0"/>
                      <a:cs typeface="Calibri" panose="020F0502020204030204" pitchFamily="34" charset="0"/>
                    </a:rPr>
                    <a:t>▪ 10 domande allineate alle domande di ricerca</a:t>
                  </a:r>
                  <a:br>
                    <a:rPr lang="it-IT" sz="2000" dirty="0">
                      <a:solidFill>
                        <a:sysClr val="windowText" lastClr="000000"/>
                      </a:solidFill>
                      <a:latin typeface="Calibri" panose="020F0502020204030204" pitchFamily="34" charset="0"/>
                      <a:cs typeface="Calibri" panose="020F0502020204030204" pitchFamily="34" charset="0"/>
                    </a:rPr>
                  </a:br>
                  <a:r>
                    <a:rPr lang="it-IT" sz="2000" dirty="0">
                      <a:solidFill>
                        <a:sysClr val="windowText" lastClr="000000"/>
                      </a:solidFill>
                      <a:latin typeface="Calibri" panose="020F0502020204030204" pitchFamily="34" charset="0"/>
                      <a:cs typeface="Calibri" panose="020F0502020204030204" pitchFamily="34" charset="0"/>
                    </a:rPr>
                    <a:t>▪ Approccio qualitativo, bottom-up</a:t>
                  </a:r>
                  <a:br>
                    <a:rPr lang="it-IT" sz="2000" dirty="0">
                      <a:solidFill>
                        <a:sysClr val="windowText" lastClr="000000"/>
                      </a:solidFill>
                      <a:latin typeface="Calibri" panose="020F0502020204030204" pitchFamily="34" charset="0"/>
                      <a:cs typeface="Calibri" panose="020F0502020204030204" pitchFamily="34" charset="0"/>
                    </a:rPr>
                  </a:br>
                  <a:r>
                    <a:rPr lang="it-IT" sz="2000" dirty="0">
                      <a:solidFill>
                        <a:sysClr val="windowText" lastClr="000000"/>
                      </a:solidFill>
                      <a:latin typeface="Calibri" panose="020F0502020204030204" pitchFamily="34" charset="0"/>
                      <a:cs typeface="Calibri" panose="020F0502020204030204" pitchFamily="34" charset="0"/>
                    </a:rPr>
                    <a:t>▪ Conduzione online (Zoom)</a:t>
                  </a:r>
                  <a:br>
                    <a:rPr lang="it-IT" sz="2000" dirty="0">
                      <a:solidFill>
                        <a:sysClr val="windowText" lastClr="000000"/>
                      </a:solidFill>
                      <a:latin typeface="Calibri" panose="020F0502020204030204" pitchFamily="34" charset="0"/>
                      <a:cs typeface="Calibri" panose="020F0502020204030204" pitchFamily="34" charset="0"/>
                    </a:rPr>
                  </a:br>
                  <a:r>
                    <a:rPr lang="it-IT" sz="2000" dirty="0">
                      <a:solidFill>
                        <a:sysClr val="windowText" lastClr="000000"/>
                      </a:solidFill>
                      <a:latin typeface="Calibri" panose="020F0502020204030204" pitchFamily="34" charset="0"/>
                      <a:cs typeface="Calibri" panose="020F0502020204030204" pitchFamily="34" charset="0"/>
                    </a:rPr>
                    <a:t>▪ Da maggio a settembre 2024 (4 mesi)</a:t>
                  </a:r>
                </a:p>
              </p:txBody>
            </p:sp>
          </p:grpSp>
          <p:sp>
            <p:nvSpPr>
              <p:cNvPr id="14" name="Rettangolo 13">
                <a:extLst>
                  <a:ext uri="{FF2B5EF4-FFF2-40B4-BE49-F238E27FC236}">
                    <a16:creationId xmlns:a16="http://schemas.microsoft.com/office/drawing/2014/main" id="{BA8A2519-A3FD-4EAD-06B9-FF3A6A954516}"/>
                  </a:ext>
                </a:extLst>
              </p:cNvPr>
              <p:cNvSpPr/>
              <p:nvPr/>
            </p:nvSpPr>
            <p:spPr>
              <a:xfrm>
                <a:off x="6802876" y="2411821"/>
                <a:ext cx="4523361" cy="2738336"/>
              </a:xfrm>
              <a:prstGeom prst="rect">
                <a:avLst/>
              </a:prstGeom>
              <a:solidFill>
                <a:srgbClr val="F3F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sz="2000" dirty="0">
                    <a:solidFill>
                      <a:schemeClr val="tx1"/>
                    </a:solidFill>
                    <a:latin typeface="Calibri" panose="020F0502020204030204" pitchFamily="34" charset="0"/>
                    <a:cs typeface="Calibri" panose="020F0502020204030204" pitchFamily="34" charset="0"/>
                  </a:rPr>
                  <a:t>Interviste audio-registrate</a:t>
                </a:r>
                <a:br>
                  <a:rPr lang="it-IT" sz="2000" dirty="0">
                    <a:solidFill>
                      <a:schemeClr val="tx1"/>
                    </a:solidFill>
                    <a:latin typeface="Calibri" panose="020F0502020204030204" pitchFamily="34" charset="0"/>
                    <a:cs typeface="Calibri" panose="020F0502020204030204" pitchFamily="34" charset="0"/>
                  </a:rPr>
                </a:br>
                <a:r>
                  <a:rPr lang="it-IT" sz="2000" dirty="0">
                    <a:solidFill>
                      <a:sysClr val="windowText" lastClr="000000"/>
                    </a:solidFill>
                    <a:latin typeface="Calibri" panose="020F0502020204030204" pitchFamily="34" charset="0"/>
                    <a:cs typeface="Calibri" panose="020F0502020204030204" pitchFamily="34" charset="0"/>
                  </a:rPr>
                  <a:t>▪ </a:t>
                </a:r>
                <a:r>
                  <a:rPr lang="it-IT" sz="2000" dirty="0">
                    <a:solidFill>
                      <a:schemeClr val="tx1"/>
                    </a:solidFill>
                    <a:latin typeface="Calibri" panose="020F0502020204030204" pitchFamily="34" charset="0"/>
                    <a:cs typeface="Calibri" panose="020F0502020204030204" pitchFamily="34" charset="0"/>
                  </a:rPr>
                  <a:t>Approvazione etica ottenuta</a:t>
                </a:r>
                <a:br>
                  <a:rPr lang="it-IT" sz="2000" dirty="0">
                    <a:solidFill>
                      <a:schemeClr val="tx1"/>
                    </a:solidFill>
                    <a:latin typeface="Calibri" panose="020F0502020204030204" pitchFamily="34" charset="0"/>
                    <a:cs typeface="Calibri" panose="020F0502020204030204" pitchFamily="34" charset="0"/>
                  </a:rPr>
                </a:br>
                <a:r>
                  <a:rPr lang="it-IT" sz="2000" dirty="0">
                    <a:solidFill>
                      <a:sysClr val="windowText" lastClr="000000"/>
                    </a:solidFill>
                    <a:latin typeface="Calibri" panose="020F0502020204030204" pitchFamily="34" charset="0"/>
                    <a:cs typeface="Calibri" panose="020F0502020204030204" pitchFamily="34" charset="0"/>
                  </a:rPr>
                  <a:t>▪ </a:t>
                </a:r>
                <a:r>
                  <a:rPr lang="it-IT" sz="2000" dirty="0">
                    <a:solidFill>
                      <a:schemeClr val="tx1"/>
                    </a:solidFill>
                    <a:latin typeface="Calibri" panose="020F0502020204030204" pitchFamily="34" charset="0"/>
                    <a:cs typeface="Calibri" panose="020F0502020204030204" pitchFamily="34" charset="0"/>
                  </a:rPr>
                  <a:t>Consenso informato raccolto</a:t>
                </a:r>
                <a:br>
                  <a:rPr lang="it-IT" sz="2000" dirty="0">
                    <a:solidFill>
                      <a:schemeClr val="tx1"/>
                    </a:solidFill>
                    <a:latin typeface="Calibri" panose="020F0502020204030204" pitchFamily="34" charset="0"/>
                    <a:cs typeface="Calibri" panose="020F0502020204030204" pitchFamily="34" charset="0"/>
                  </a:rPr>
                </a:br>
                <a:r>
                  <a:rPr lang="it-IT" sz="2000" dirty="0">
                    <a:solidFill>
                      <a:sysClr val="windowText" lastClr="000000"/>
                    </a:solidFill>
                    <a:latin typeface="Calibri" panose="020F0502020204030204" pitchFamily="34" charset="0"/>
                    <a:cs typeface="Calibri" panose="020F0502020204030204" pitchFamily="34" charset="0"/>
                  </a:rPr>
                  <a:t>▪ </a:t>
                </a:r>
                <a:r>
                  <a:rPr lang="it-IT" sz="2000" dirty="0">
                    <a:solidFill>
                      <a:schemeClr val="tx1"/>
                    </a:solidFill>
                    <a:latin typeface="Calibri" panose="020F0502020204030204" pitchFamily="34" charset="0"/>
                    <a:cs typeface="Calibri" panose="020F0502020204030204" pitchFamily="34" charset="0"/>
                  </a:rPr>
                  <a:t>Saturazione raggiunta a 20 partecipanti (Guest et al., 2006)</a:t>
                </a:r>
                <a:endParaRPr lang="en-US" sz="2000" dirty="0">
                  <a:solidFill>
                    <a:schemeClr val="tx1"/>
                  </a:solidFill>
                  <a:latin typeface="Calibri" panose="020F0502020204030204" pitchFamily="34" charset="0"/>
                  <a:cs typeface="Calibri" panose="020F0502020204030204" pitchFamily="34" charset="0"/>
                </a:endParaRPr>
              </a:p>
            </p:txBody>
          </p:sp>
        </p:grpSp>
        <p:sp>
          <p:nvSpPr>
            <p:cNvPr id="18" name="CasellaDiTesto 17">
              <a:extLst>
                <a:ext uri="{FF2B5EF4-FFF2-40B4-BE49-F238E27FC236}">
                  <a16:creationId xmlns:a16="http://schemas.microsoft.com/office/drawing/2014/main" id="{23D213A3-4657-8A14-3564-BEAB32938EC5}"/>
                </a:ext>
              </a:extLst>
            </p:cNvPr>
            <p:cNvSpPr txBox="1"/>
            <p:nvPr/>
          </p:nvSpPr>
          <p:spPr>
            <a:xfrm>
              <a:off x="978475" y="1867471"/>
              <a:ext cx="4523361" cy="400110"/>
            </a:xfrm>
            <a:prstGeom prst="rect">
              <a:avLst/>
            </a:prstGeom>
            <a:solidFill>
              <a:srgbClr val="939393"/>
            </a:solidFill>
          </p:spPr>
          <p:txBody>
            <a:bodyPr wrap="square">
              <a:spAutoFit/>
            </a:bodyPr>
            <a:lstStyle/>
            <a:p>
              <a:pPr algn="ctr">
                <a:buNone/>
              </a:pPr>
              <a:r>
                <a:rPr lang="it-IT" sz="2000" b="1" dirty="0">
                  <a:latin typeface="Calibri" panose="020F0502020204030204" pitchFamily="34" charset="0"/>
                  <a:cs typeface="Calibri" panose="020F0502020204030204" pitchFamily="34" charset="0"/>
                </a:rPr>
                <a:t>Come è stato condotto lo studio?</a:t>
              </a:r>
            </a:p>
          </p:txBody>
        </p:sp>
      </p:grpSp>
    </p:spTree>
    <p:extLst>
      <p:ext uri="{BB962C8B-B14F-4D97-AF65-F5344CB8AC3E}">
        <p14:creationId xmlns:p14="http://schemas.microsoft.com/office/powerpoint/2010/main" val="294686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A34225-A222-C3D1-2283-D30717F20E93}"/>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C055DF9B-F6B6-3635-AB16-A8252DC6D1DA}"/>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4AEAC42A-8472-C060-0693-A9CC8AC15B8C}"/>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27DA6E9B-B6C6-33BF-1041-D56B00E6390D}"/>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2BF38F0F-D08B-04ED-CB5D-FD686F813BD6}"/>
              </a:ext>
            </a:extLst>
          </p:cNvPr>
          <p:cNvSpPr txBox="1"/>
          <p:nvPr/>
        </p:nvSpPr>
        <p:spPr>
          <a:xfrm>
            <a:off x="483866" y="374447"/>
            <a:ext cx="9175699" cy="461665"/>
          </a:xfrm>
          <a:prstGeom prst="rect">
            <a:avLst/>
          </a:prstGeom>
          <a:noFill/>
        </p:spPr>
        <p:txBody>
          <a:bodyPr wrap="square" lIns="91440" tIns="45720" rIns="91440" bIns="45720" rtlCol="0" anchor="t">
            <a:spAutoFit/>
          </a:bodyPr>
          <a:lstStyle/>
          <a:p>
            <a:r>
              <a:rPr lang="en-US" sz="2400" b="1" noProof="0" dirty="0">
                <a:solidFill>
                  <a:schemeClr val="tx1">
                    <a:lumMod val="75000"/>
                    <a:lumOff val="25000"/>
                  </a:schemeClr>
                </a:solidFill>
                <a:latin typeface="Calibri"/>
                <a:ea typeface="Calibri"/>
                <a:cs typeface="Calibri"/>
              </a:rPr>
              <a:t>Campione e </a:t>
            </a:r>
            <a:r>
              <a:rPr lang="en-US" sz="2400" b="1" noProof="0" dirty="0" err="1">
                <a:solidFill>
                  <a:schemeClr val="tx1">
                    <a:lumMod val="75000"/>
                    <a:lumOff val="25000"/>
                  </a:schemeClr>
                </a:solidFill>
                <a:latin typeface="Calibri"/>
                <a:ea typeface="Calibri"/>
                <a:cs typeface="Calibri"/>
              </a:rPr>
              <a:t>Partecipanti</a:t>
            </a:r>
            <a:endParaRPr lang="en-US" sz="2400" b="1" noProof="0" dirty="0">
              <a:solidFill>
                <a:schemeClr val="tx1">
                  <a:lumMod val="75000"/>
                  <a:lumOff val="25000"/>
                </a:schemeClr>
              </a:solidFill>
              <a:latin typeface="Calibri"/>
              <a:ea typeface="Calibri"/>
              <a:cs typeface="Calibri"/>
            </a:endParaRPr>
          </a:p>
        </p:txBody>
      </p:sp>
      <p:sp>
        <p:nvSpPr>
          <p:cNvPr id="8" name="Rettangolo 4">
            <a:extLst>
              <a:ext uri="{FF2B5EF4-FFF2-40B4-BE49-F238E27FC236}">
                <a16:creationId xmlns:a16="http://schemas.microsoft.com/office/drawing/2014/main" id="{AB6EF99E-31B4-0BEB-08A4-E248EAA0F39D}"/>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graphicFrame>
        <p:nvGraphicFramePr>
          <p:cNvPr id="2" name="Tabella 1">
            <a:extLst>
              <a:ext uri="{FF2B5EF4-FFF2-40B4-BE49-F238E27FC236}">
                <a16:creationId xmlns:a16="http://schemas.microsoft.com/office/drawing/2014/main" id="{F22E19A0-0E78-68DD-9011-F663EC9A7527}"/>
              </a:ext>
            </a:extLst>
          </p:cNvPr>
          <p:cNvGraphicFramePr>
            <a:graphicFrameLocks noGrp="1"/>
          </p:cNvGraphicFramePr>
          <p:nvPr>
            <p:extLst>
              <p:ext uri="{D42A27DB-BD31-4B8C-83A1-F6EECF244321}">
                <p14:modId xmlns:p14="http://schemas.microsoft.com/office/powerpoint/2010/main" val="1694306537"/>
              </p:ext>
            </p:extLst>
          </p:nvPr>
        </p:nvGraphicFramePr>
        <p:xfrm>
          <a:off x="2568103" y="1135218"/>
          <a:ext cx="7548664" cy="4815840"/>
        </p:xfrm>
        <a:graphic>
          <a:graphicData uri="http://schemas.openxmlformats.org/drawingml/2006/table">
            <a:tbl>
              <a:tblPr/>
              <a:tblGrid>
                <a:gridCol w="5223753">
                  <a:extLst>
                    <a:ext uri="{9D8B030D-6E8A-4147-A177-3AD203B41FA5}">
                      <a16:colId xmlns:a16="http://schemas.microsoft.com/office/drawing/2014/main" val="1650773752"/>
                    </a:ext>
                  </a:extLst>
                </a:gridCol>
                <a:gridCol w="2324911">
                  <a:extLst>
                    <a:ext uri="{9D8B030D-6E8A-4147-A177-3AD203B41FA5}">
                      <a16:colId xmlns:a16="http://schemas.microsoft.com/office/drawing/2014/main" val="615194733"/>
                    </a:ext>
                  </a:extLst>
                </a:gridCol>
              </a:tblGrid>
              <a:tr h="0">
                <a:tc>
                  <a:txBody>
                    <a:bodyPr/>
                    <a:lstStyle/>
                    <a:p>
                      <a:pPr algn="ctr"/>
                      <a:r>
                        <a:rPr lang="en-US" sz="2000" b="1" dirty="0" err="1">
                          <a:latin typeface="Calibri" panose="020F0502020204030204" pitchFamily="34" charset="0"/>
                          <a:cs typeface="Calibri" panose="020F0502020204030204" pitchFamily="34" charset="0"/>
                        </a:rPr>
                        <a:t>Categoria</a:t>
                      </a:r>
                      <a:r>
                        <a:rPr lang="en-US" sz="2000" b="1" dirty="0">
                          <a:latin typeface="Calibri" panose="020F0502020204030204" pitchFamily="34" charset="0"/>
                          <a:cs typeface="Calibri" panose="020F0502020204030204" pitchFamily="34" charset="0"/>
                        </a:rPr>
                        <a:t> </a:t>
                      </a:r>
                      <a:r>
                        <a:rPr lang="en-US" sz="2000" b="1" dirty="0" err="1">
                          <a:latin typeface="Calibri" panose="020F0502020204030204" pitchFamily="34" charset="0"/>
                          <a:cs typeface="Calibri" panose="020F0502020204030204" pitchFamily="34" charset="0"/>
                        </a:rPr>
                        <a:t>professionale</a:t>
                      </a:r>
                      <a:endParaRPr lang="en-US" sz="2000" dirty="0">
                        <a:latin typeface="Calibri" panose="020F0502020204030204" pitchFamily="34" charset="0"/>
                        <a:cs typeface="Calibri" panose="020F0502020204030204" pitchFamily="34" charset="0"/>
                      </a:endParaRPr>
                    </a:p>
                  </a:txBody>
                  <a:tcPr anchor="ctr">
                    <a:lnL>
                      <a:noFill/>
                    </a:lnL>
                    <a:lnR>
                      <a:noFill/>
                    </a:lnR>
                    <a:lnT>
                      <a:noFill/>
                    </a:lnT>
                    <a:lnB>
                      <a:noFill/>
                    </a:lnB>
                    <a:solidFill>
                      <a:srgbClr val="939393"/>
                    </a:solidFill>
                  </a:tcPr>
                </a:tc>
                <a:tc>
                  <a:txBody>
                    <a:bodyPr/>
                    <a:lstStyle/>
                    <a:p>
                      <a:pPr algn="ctr"/>
                      <a:r>
                        <a:rPr lang="en-US" sz="2000" b="1" dirty="0" err="1">
                          <a:latin typeface="Calibri" panose="020F0502020204030204" pitchFamily="34" charset="0"/>
                          <a:cs typeface="Calibri" panose="020F0502020204030204" pitchFamily="34" charset="0"/>
                        </a:rPr>
                        <a:t>Numero</a:t>
                      </a:r>
                      <a:endParaRPr lang="en-US" sz="2000" dirty="0">
                        <a:latin typeface="Calibri" panose="020F0502020204030204" pitchFamily="34" charset="0"/>
                        <a:cs typeface="Calibri" panose="020F0502020204030204" pitchFamily="34" charset="0"/>
                      </a:endParaRPr>
                    </a:p>
                  </a:txBody>
                  <a:tcPr anchor="ctr">
                    <a:lnL>
                      <a:noFill/>
                    </a:lnL>
                    <a:lnR>
                      <a:noFill/>
                    </a:lnR>
                    <a:lnT>
                      <a:noFill/>
                    </a:lnT>
                    <a:lnB>
                      <a:noFill/>
                    </a:lnB>
                    <a:solidFill>
                      <a:srgbClr val="939393"/>
                    </a:solidFill>
                  </a:tcPr>
                </a:tc>
                <a:extLst>
                  <a:ext uri="{0D108BD9-81ED-4DB2-BD59-A6C34878D82A}">
                    <a16:rowId xmlns:a16="http://schemas.microsoft.com/office/drawing/2014/main" val="3876165709"/>
                  </a:ext>
                </a:extLst>
              </a:tr>
              <a:tr h="0">
                <a:tc>
                  <a:txBody>
                    <a:bodyPr/>
                    <a:lstStyle/>
                    <a:p>
                      <a:endParaRPr lang="it-IT" sz="2000" dirty="0">
                        <a:latin typeface="Calibri" panose="020F0502020204030204" pitchFamily="34" charset="0"/>
                        <a:cs typeface="Calibri" panose="020F0502020204030204" pitchFamily="34" charset="0"/>
                      </a:endParaRPr>
                    </a:p>
                    <a:p>
                      <a:r>
                        <a:rPr lang="it-IT" sz="2000" dirty="0">
                          <a:latin typeface="Calibri" panose="020F0502020204030204" pitchFamily="34" charset="0"/>
                          <a:cs typeface="Calibri" panose="020F0502020204030204" pitchFamily="34" charset="0"/>
                        </a:rPr>
                        <a:t>Medici e psicoterapeuti [MED/PSI]</a:t>
                      </a:r>
                    </a:p>
                    <a:p>
                      <a:endParaRPr lang="it-IT" sz="2000" dirty="0">
                        <a:latin typeface="Calibri" panose="020F0502020204030204" pitchFamily="34" charset="0"/>
                        <a:cs typeface="Calibri" panose="020F0502020204030204" pitchFamily="34" charset="0"/>
                      </a:endParaRPr>
                    </a:p>
                  </a:txBody>
                  <a:tcPr anchor="ctr">
                    <a:lnL>
                      <a:noFill/>
                    </a:lnL>
                    <a:lnR>
                      <a:noFill/>
                    </a:lnR>
                    <a:lnT>
                      <a:noFill/>
                    </a:lnT>
                    <a:lnB>
                      <a:noFill/>
                    </a:lnB>
                    <a:noFill/>
                  </a:tcPr>
                </a:tc>
                <a:tc>
                  <a:txBody>
                    <a:bodyPr/>
                    <a:lstStyle/>
                    <a:p>
                      <a:pPr algn="ctr"/>
                      <a:r>
                        <a:rPr lang="en-US" sz="2000" dirty="0">
                          <a:latin typeface="Calibri" panose="020F0502020204030204" pitchFamily="34" charset="0"/>
                          <a:cs typeface="Calibri" panose="020F0502020204030204" pitchFamily="34" charset="0"/>
                        </a:rPr>
                        <a:t>6</a:t>
                      </a:r>
                    </a:p>
                  </a:txBody>
                  <a:tcPr anchor="ctr">
                    <a:lnL>
                      <a:noFill/>
                    </a:lnL>
                    <a:lnR>
                      <a:noFill/>
                    </a:lnR>
                    <a:lnT>
                      <a:noFill/>
                    </a:lnT>
                    <a:lnB>
                      <a:noFill/>
                    </a:lnB>
                    <a:noFill/>
                  </a:tcPr>
                </a:tc>
                <a:extLst>
                  <a:ext uri="{0D108BD9-81ED-4DB2-BD59-A6C34878D82A}">
                    <a16:rowId xmlns:a16="http://schemas.microsoft.com/office/drawing/2014/main" val="2972319961"/>
                  </a:ext>
                </a:extLst>
              </a:tr>
              <a:tr h="0">
                <a:tc>
                  <a:txBody>
                    <a:bodyPr/>
                    <a:lstStyle/>
                    <a:p>
                      <a:endParaRPr lang="it-IT" sz="2000" dirty="0">
                        <a:latin typeface="Calibri" panose="020F0502020204030204" pitchFamily="34" charset="0"/>
                        <a:cs typeface="Calibri" panose="020F0502020204030204" pitchFamily="34" charset="0"/>
                      </a:endParaRPr>
                    </a:p>
                    <a:p>
                      <a:r>
                        <a:rPr lang="it-IT" sz="2000" dirty="0">
                          <a:latin typeface="Calibri" panose="020F0502020204030204" pitchFamily="34" charset="0"/>
                          <a:cs typeface="Calibri" panose="020F0502020204030204" pitchFamily="34" charset="0"/>
                        </a:rPr>
                        <a:t>Specializzandi e dottorandi [SPEC/DOT]</a:t>
                      </a:r>
                    </a:p>
                    <a:p>
                      <a:endParaRPr lang="it-IT" sz="2000" dirty="0">
                        <a:latin typeface="Calibri" panose="020F0502020204030204" pitchFamily="34" charset="0"/>
                        <a:cs typeface="Calibri" panose="020F0502020204030204" pitchFamily="34" charset="0"/>
                      </a:endParaRPr>
                    </a:p>
                  </a:txBody>
                  <a:tcPr anchor="ctr">
                    <a:lnL>
                      <a:noFill/>
                    </a:lnL>
                    <a:lnR>
                      <a:noFill/>
                    </a:lnR>
                    <a:lnT>
                      <a:noFill/>
                    </a:lnT>
                    <a:lnB>
                      <a:noFill/>
                    </a:lnB>
                    <a:noFill/>
                  </a:tcPr>
                </a:tc>
                <a:tc>
                  <a:txBody>
                    <a:bodyPr/>
                    <a:lstStyle/>
                    <a:p>
                      <a:pPr algn="ctr"/>
                      <a:r>
                        <a:rPr lang="en-US" sz="2000" dirty="0">
                          <a:latin typeface="Calibri" panose="020F0502020204030204" pitchFamily="34" charset="0"/>
                          <a:cs typeface="Calibri" panose="020F0502020204030204" pitchFamily="34" charset="0"/>
                        </a:rPr>
                        <a:t>7</a:t>
                      </a:r>
                    </a:p>
                  </a:txBody>
                  <a:tcPr anchor="ctr">
                    <a:lnL>
                      <a:noFill/>
                    </a:lnL>
                    <a:lnR>
                      <a:noFill/>
                    </a:lnR>
                    <a:lnT>
                      <a:noFill/>
                    </a:lnT>
                    <a:lnB>
                      <a:noFill/>
                    </a:lnB>
                    <a:noFill/>
                  </a:tcPr>
                </a:tc>
                <a:extLst>
                  <a:ext uri="{0D108BD9-81ED-4DB2-BD59-A6C34878D82A}">
                    <a16:rowId xmlns:a16="http://schemas.microsoft.com/office/drawing/2014/main" val="1153169378"/>
                  </a:ext>
                </a:extLst>
              </a:tr>
              <a:tr h="0">
                <a:tc>
                  <a:txBody>
                    <a:bodyPr/>
                    <a:lstStyle/>
                    <a:p>
                      <a:endParaRPr lang="it-IT" sz="2000" dirty="0">
                        <a:latin typeface="Calibri" panose="020F0502020204030204" pitchFamily="34" charset="0"/>
                        <a:cs typeface="Calibri" panose="020F0502020204030204" pitchFamily="34" charset="0"/>
                      </a:endParaRPr>
                    </a:p>
                    <a:p>
                      <a:r>
                        <a:rPr lang="it-IT" sz="2000" dirty="0">
                          <a:latin typeface="Calibri" panose="020F0502020204030204" pitchFamily="34" charset="0"/>
                          <a:cs typeface="Calibri" panose="020F0502020204030204" pitchFamily="34" charset="0"/>
                        </a:rPr>
                        <a:t>Ricercatori e docenti universitari [RIC/PROF]</a:t>
                      </a:r>
                    </a:p>
                    <a:p>
                      <a:endParaRPr lang="it-IT" sz="2000" dirty="0">
                        <a:latin typeface="Calibri" panose="020F0502020204030204" pitchFamily="34" charset="0"/>
                        <a:cs typeface="Calibri" panose="020F0502020204030204" pitchFamily="34" charset="0"/>
                      </a:endParaRPr>
                    </a:p>
                  </a:txBody>
                  <a:tcPr anchor="ctr">
                    <a:lnL>
                      <a:noFill/>
                    </a:lnL>
                    <a:lnR>
                      <a:noFill/>
                    </a:lnR>
                    <a:lnT>
                      <a:noFill/>
                    </a:lnT>
                    <a:lnB>
                      <a:noFill/>
                    </a:lnB>
                    <a:noFill/>
                  </a:tcPr>
                </a:tc>
                <a:tc>
                  <a:txBody>
                    <a:bodyPr/>
                    <a:lstStyle/>
                    <a:p>
                      <a:pPr algn="ctr"/>
                      <a:r>
                        <a:rPr lang="en-US" sz="2000" dirty="0">
                          <a:latin typeface="Calibri" panose="020F0502020204030204" pitchFamily="34" charset="0"/>
                          <a:cs typeface="Calibri" panose="020F0502020204030204" pitchFamily="34" charset="0"/>
                        </a:rPr>
                        <a:t>7</a:t>
                      </a:r>
                    </a:p>
                  </a:txBody>
                  <a:tcPr anchor="ctr">
                    <a:lnL>
                      <a:noFill/>
                    </a:lnL>
                    <a:lnR>
                      <a:noFill/>
                    </a:lnR>
                    <a:lnT>
                      <a:noFill/>
                    </a:lnT>
                    <a:lnB>
                      <a:noFill/>
                    </a:lnB>
                    <a:noFill/>
                  </a:tcPr>
                </a:tc>
                <a:extLst>
                  <a:ext uri="{0D108BD9-81ED-4DB2-BD59-A6C34878D82A}">
                    <a16:rowId xmlns:a16="http://schemas.microsoft.com/office/drawing/2014/main" val="3548196758"/>
                  </a:ext>
                </a:extLst>
              </a:tr>
              <a:tr h="0">
                <a:tc>
                  <a:txBody>
                    <a:bodyPr/>
                    <a:lstStyle/>
                    <a:p>
                      <a:endParaRPr lang="en-US" sz="2000" dirty="0">
                        <a:latin typeface="Calibri" panose="020F0502020204030204" pitchFamily="34" charset="0"/>
                        <a:cs typeface="Calibri" panose="020F0502020204030204" pitchFamily="34" charset="0"/>
                      </a:endParaRPr>
                    </a:p>
                    <a:p>
                      <a:r>
                        <a:rPr lang="en-US" sz="2000" dirty="0" err="1">
                          <a:latin typeface="Calibri" panose="020F0502020204030204" pitchFamily="34" charset="0"/>
                          <a:cs typeface="Calibri" panose="020F0502020204030204" pitchFamily="34" charset="0"/>
                        </a:rPr>
                        <a:t>Altri</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professionisti</a:t>
                      </a:r>
                      <a:endParaRPr lang="en-US" sz="2000" dirty="0">
                        <a:latin typeface="Calibri" panose="020F0502020204030204" pitchFamily="34" charset="0"/>
                        <a:cs typeface="Calibri" panose="020F0502020204030204" pitchFamily="34" charset="0"/>
                      </a:endParaRPr>
                    </a:p>
                  </a:txBody>
                  <a:tcPr anchor="ctr">
                    <a:lnL>
                      <a:noFill/>
                    </a:lnL>
                    <a:lnR>
                      <a:noFill/>
                    </a:lnR>
                    <a:lnT>
                      <a:noFill/>
                    </a:lnT>
                    <a:lnB>
                      <a:noFill/>
                    </a:lnB>
                    <a:noFill/>
                  </a:tcPr>
                </a:tc>
                <a:tc>
                  <a:txBody>
                    <a:bodyPr/>
                    <a:lstStyle/>
                    <a:p>
                      <a:pPr algn="ctr"/>
                      <a:r>
                        <a:rPr lang="en-US" sz="2000" dirty="0">
                          <a:latin typeface="Calibri" panose="020F0502020204030204" pitchFamily="34" charset="0"/>
                          <a:cs typeface="Calibri" panose="020F0502020204030204" pitchFamily="34" charset="0"/>
                        </a:rPr>
                        <a:t>–</a:t>
                      </a:r>
                    </a:p>
                  </a:txBody>
                  <a:tcPr anchor="ctr">
                    <a:lnL>
                      <a:noFill/>
                    </a:lnL>
                    <a:lnR>
                      <a:noFill/>
                    </a:lnR>
                    <a:lnT>
                      <a:noFill/>
                    </a:lnT>
                    <a:lnB>
                      <a:noFill/>
                    </a:lnB>
                    <a:noFill/>
                  </a:tcPr>
                </a:tc>
                <a:extLst>
                  <a:ext uri="{0D108BD9-81ED-4DB2-BD59-A6C34878D82A}">
                    <a16:rowId xmlns:a16="http://schemas.microsoft.com/office/drawing/2014/main" val="3664804728"/>
                  </a:ext>
                </a:extLst>
              </a:tr>
              <a:tr h="0">
                <a:tc>
                  <a:txBody>
                    <a:bodyPr/>
                    <a:lstStyle/>
                    <a:p>
                      <a:endParaRPr lang="en-US" sz="2000" b="1" dirty="0">
                        <a:latin typeface="Calibri" panose="020F0502020204030204" pitchFamily="34" charset="0"/>
                        <a:cs typeface="Calibri" panose="020F0502020204030204" pitchFamily="34" charset="0"/>
                      </a:endParaRPr>
                    </a:p>
                    <a:p>
                      <a:r>
                        <a:rPr lang="en-US" sz="2000" b="1" dirty="0" err="1">
                          <a:latin typeface="Calibri" panose="020F0502020204030204" pitchFamily="34" charset="0"/>
                          <a:cs typeface="Calibri" panose="020F0502020204030204" pitchFamily="34" charset="0"/>
                        </a:rPr>
                        <a:t>Totale</a:t>
                      </a:r>
                      <a:endParaRPr lang="en-US" sz="2000" dirty="0">
                        <a:latin typeface="Calibri" panose="020F0502020204030204" pitchFamily="34" charset="0"/>
                        <a:cs typeface="Calibri" panose="020F0502020204030204" pitchFamily="34" charset="0"/>
                      </a:endParaRPr>
                    </a:p>
                  </a:txBody>
                  <a:tcPr anchor="ctr">
                    <a:lnL>
                      <a:noFill/>
                    </a:lnL>
                    <a:lnR>
                      <a:noFill/>
                    </a:lnR>
                    <a:lnT>
                      <a:noFill/>
                    </a:lnT>
                    <a:lnB>
                      <a:noFill/>
                    </a:lnB>
                    <a:noFill/>
                  </a:tcPr>
                </a:tc>
                <a:tc>
                  <a:txBody>
                    <a:bodyPr/>
                    <a:lstStyle/>
                    <a:p>
                      <a:pPr algn="ctr"/>
                      <a:r>
                        <a:rPr lang="en-US" sz="2000" b="1" dirty="0">
                          <a:latin typeface="Calibri" panose="020F0502020204030204" pitchFamily="34" charset="0"/>
                          <a:cs typeface="Calibri" panose="020F0502020204030204" pitchFamily="34" charset="0"/>
                        </a:rPr>
                        <a:t>20</a:t>
                      </a:r>
                      <a:endParaRPr lang="en-US" sz="2000" dirty="0">
                        <a:latin typeface="Calibri" panose="020F0502020204030204" pitchFamily="34" charset="0"/>
                        <a:cs typeface="Calibri" panose="020F0502020204030204" pitchFamily="34" charset="0"/>
                      </a:endParaRPr>
                    </a:p>
                  </a:txBody>
                  <a:tcPr anchor="ctr">
                    <a:lnL>
                      <a:noFill/>
                    </a:lnL>
                    <a:lnR>
                      <a:noFill/>
                    </a:lnR>
                    <a:lnT>
                      <a:noFill/>
                    </a:lnT>
                    <a:lnB>
                      <a:noFill/>
                    </a:lnB>
                    <a:noFill/>
                  </a:tcPr>
                </a:tc>
                <a:extLst>
                  <a:ext uri="{0D108BD9-81ED-4DB2-BD59-A6C34878D82A}">
                    <a16:rowId xmlns:a16="http://schemas.microsoft.com/office/drawing/2014/main" val="1642350641"/>
                  </a:ext>
                </a:extLst>
              </a:tr>
            </a:tbl>
          </a:graphicData>
        </a:graphic>
      </p:graphicFrame>
      <p:grpSp>
        <p:nvGrpSpPr>
          <p:cNvPr id="19" name="Gruppo 18">
            <a:extLst>
              <a:ext uri="{FF2B5EF4-FFF2-40B4-BE49-F238E27FC236}">
                <a16:creationId xmlns:a16="http://schemas.microsoft.com/office/drawing/2014/main" id="{98A70DF7-86CC-227A-0B42-C7101403C5E3}"/>
              </a:ext>
            </a:extLst>
          </p:cNvPr>
          <p:cNvGrpSpPr/>
          <p:nvPr/>
        </p:nvGrpSpPr>
        <p:grpSpPr>
          <a:xfrm>
            <a:off x="1601414" y="1375948"/>
            <a:ext cx="947637" cy="4106103"/>
            <a:chOff x="287776" y="1486221"/>
            <a:chExt cx="947637" cy="4106103"/>
          </a:xfrm>
        </p:grpSpPr>
        <p:pic>
          <p:nvPicPr>
            <p:cNvPr id="11" name="Elemento grafico 10" descr="Medico (femminile) con riempimento a tinta unita">
              <a:extLst>
                <a:ext uri="{FF2B5EF4-FFF2-40B4-BE49-F238E27FC236}">
                  <a16:creationId xmlns:a16="http://schemas.microsoft.com/office/drawing/2014/main" id="{A4E29CC6-D838-A44B-7804-19C3DB9A3C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21013" y="1486221"/>
              <a:ext cx="914400" cy="914400"/>
            </a:xfrm>
            <a:prstGeom prst="rect">
              <a:avLst/>
            </a:prstGeom>
          </p:spPr>
        </p:pic>
        <p:pic>
          <p:nvPicPr>
            <p:cNvPr id="13" name="Elemento grafico 12" descr="Microscopio con riempimento a tinta unita">
              <a:extLst>
                <a:ext uri="{FF2B5EF4-FFF2-40B4-BE49-F238E27FC236}">
                  <a16:creationId xmlns:a16="http://schemas.microsoft.com/office/drawing/2014/main" id="{1F79F4F4-1A5B-1B1B-495A-3AA23D66FE1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7776" y="2488762"/>
              <a:ext cx="914400" cy="914400"/>
            </a:xfrm>
            <a:prstGeom prst="rect">
              <a:avLst/>
            </a:prstGeom>
          </p:spPr>
        </p:pic>
        <p:pic>
          <p:nvPicPr>
            <p:cNvPr id="15" name="Elemento grafico 14" descr="Relatore con riempimento a tinta unita">
              <a:extLst>
                <a:ext uri="{FF2B5EF4-FFF2-40B4-BE49-F238E27FC236}">
                  <a16:creationId xmlns:a16="http://schemas.microsoft.com/office/drawing/2014/main" id="{38F47984-2A4D-2BFE-1501-30EECB2E5F9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04395" y="3527898"/>
              <a:ext cx="914400" cy="914400"/>
            </a:xfrm>
            <a:prstGeom prst="rect">
              <a:avLst/>
            </a:prstGeom>
          </p:spPr>
        </p:pic>
        <p:pic>
          <p:nvPicPr>
            <p:cNvPr id="18" name="Elemento grafico 17" descr="Rete online con riempimento a tinta unita">
              <a:extLst>
                <a:ext uri="{FF2B5EF4-FFF2-40B4-BE49-F238E27FC236}">
                  <a16:creationId xmlns:a16="http://schemas.microsoft.com/office/drawing/2014/main" id="{C725284F-4912-8B07-05B0-DD6F8B8E431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21013" y="4677924"/>
              <a:ext cx="914400" cy="914400"/>
            </a:xfrm>
            <a:prstGeom prst="rect">
              <a:avLst/>
            </a:prstGeom>
          </p:spPr>
        </p:pic>
      </p:grpSp>
    </p:spTree>
    <p:extLst>
      <p:ext uri="{BB962C8B-B14F-4D97-AF65-F5344CB8AC3E}">
        <p14:creationId xmlns:p14="http://schemas.microsoft.com/office/powerpoint/2010/main" val="1457574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BC0D39-DE6D-46D6-C490-FE9C9F3DDE2C}"/>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BEDC1CD5-6E66-6C5F-1CF3-E46AD16EA687}"/>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noProof="0" dirty="0"/>
          </a:p>
        </p:txBody>
      </p:sp>
      <p:sp>
        <p:nvSpPr>
          <p:cNvPr id="82" name="Line 7">
            <a:extLst>
              <a:ext uri="{FF2B5EF4-FFF2-40B4-BE49-F238E27FC236}">
                <a16:creationId xmlns:a16="http://schemas.microsoft.com/office/drawing/2014/main" id="{A7E06BE0-3A22-8145-AB42-1141BB2A71EF}"/>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it-IT" sz="2400" noProof="0" dirty="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0D7FD419-894D-7652-4728-11C3AC652B49}"/>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noProof="0" dirty="0"/>
          </a:p>
        </p:txBody>
      </p:sp>
      <p:sp>
        <p:nvSpPr>
          <p:cNvPr id="7" name="CasellaDiTesto 13">
            <a:extLst>
              <a:ext uri="{FF2B5EF4-FFF2-40B4-BE49-F238E27FC236}">
                <a16:creationId xmlns:a16="http://schemas.microsoft.com/office/drawing/2014/main" id="{A5C30B9B-939A-F32E-05C6-534F7E5CD29C}"/>
              </a:ext>
            </a:extLst>
          </p:cNvPr>
          <p:cNvSpPr txBox="1"/>
          <p:nvPr/>
        </p:nvSpPr>
        <p:spPr>
          <a:xfrm>
            <a:off x="483867" y="374447"/>
            <a:ext cx="10586210" cy="461665"/>
          </a:xfrm>
          <a:prstGeom prst="rect">
            <a:avLst/>
          </a:prstGeom>
          <a:noFill/>
        </p:spPr>
        <p:txBody>
          <a:bodyPr wrap="square" rtlCol="0">
            <a:spAutoFit/>
          </a:bodyPr>
          <a:lstStyle/>
          <a:p>
            <a:r>
              <a:rPr lang="it-IT" sz="2400" b="1" noProof="0" dirty="0">
                <a:solidFill>
                  <a:schemeClr val="tx1">
                    <a:lumMod val="75000"/>
                    <a:lumOff val="25000"/>
                  </a:schemeClr>
                </a:solidFill>
                <a:latin typeface="Calibri"/>
                <a:ea typeface="Calibri"/>
                <a:cs typeface="Calibri"/>
              </a:rPr>
              <a:t>Analisi tramite Word </a:t>
            </a:r>
            <a:r>
              <a:rPr lang="it-IT" sz="2400" b="1" noProof="0" dirty="0" err="1">
                <a:solidFill>
                  <a:schemeClr val="tx1">
                    <a:lumMod val="75000"/>
                    <a:lumOff val="25000"/>
                  </a:schemeClr>
                </a:solidFill>
                <a:latin typeface="Calibri"/>
                <a:ea typeface="Calibri"/>
                <a:cs typeface="Calibri"/>
              </a:rPr>
              <a:t>Embedding</a:t>
            </a:r>
            <a:endParaRPr lang="it-IT" sz="2400" b="1" noProof="0" dirty="0">
              <a:solidFill>
                <a:schemeClr val="tx1">
                  <a:lumMod val="75000"/>
                  <a:lumOff val="25000"/>
                </a:schemeClr>
              </a:solidFill>
              <a:latin typeface="Calibri"/>
              <a:ea typeface="Calibri"/>
              <a:cs typeface="Calibri"/>
            </a:endParaRPr>
          </a:p>
        </p:txBody>
      </p:sp>
      <p:sp>
        <p:nvSpPr>
          <p:cNvPr id="8" name="Rettangolo 4">
            <a:extLst>
              <a:ext uri="{FF2B5EF4-FFF2-40B4-BE49-F238E27FC236}">
                <a16:creationId xmlns:a16="http://schemas.microsoft.com/office/drawing/2014/main" id="{FAA2DB91-84A8-E59B-CF36-25FCA36824D2}"/>
              </a:ext>
            </a:extLst>
          </p:cNvPr>
          <p:cNvSpPr/>
          <p:nvPr/>
        </p:nvSpPr>
        <p:spPr>
          <a:xfrm>
            <a:off x="3739117" y="6488668"/>
            <a:ext cx="4637808" cy="353943"/>
          </a:xfrm>
          <a:prstGeom prst="rect">
            <a:avLst/>
          </a:prstGeom>
          <a:solidFill>
            <a:srgbClr val="B20726"/>
          </a:solidFill>
        </p:spPr>
        <p:txBody>
          <a:bodyPr wrap="square">
            <a:spAutoFit/>
          </a:bodyPr>
          <a:lstStyle/>
          <a:p>
            <a:r>
              <a:rPr lang="it-IT" sz="1700" noProof="0" dirty="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a:t>
            </a:r>
            <a:r>
              <a:rPr lang="it-IT" sz="1700" noProof="0" dirty="0" err="1">
                <a:solidFill>
                  <a:schemeClr val="bg1"/>
                </a:solidFill>
                <a:latin typeface="Lato" panose="020F0502020204030203" pitchFamily="34" charset="0"/>
                <a:ea typeface="Lato" panose="020F0502020204030203" pitchFamily="34" charset="0"/>
                <a:cs typeface="Lato" panose="020F0502020204030203" pitchFamily="34" charset="0"/>
              </a:rPr>
              <a:t>Organizations</a:t>
            </a:r>
            <a:endParaRPr lang="it-IT" sz="1700" noProof="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 name="Content Placeholder 2">
            <a:extLst>
              <a:ext uri="{FF2B5EF4-FFF2-40B4-BE49-F238E27FC236}">
                <a16:creationId xmlns:a16="http://schemas.microsoft.com/office/drawing/2014/main" id="{E0C0B285-E555-485B-F8B8-93E027CE2382}"/>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it-IT" noProof="0" dirty="0"/>
          </a:p>
        </p:txBody>
      </p:sp>
      <p:sp>
        <p:nvSpPr>
          <p:cNvPr id="6" name="CasellaDiTesto 5">
            <a:extLst>
              <a:ext uri="{FF2B5EF4-FFF2-40B4-BE49-F238E27FC236}">
                <a16:creationId xmlns:a16="http://schemas.microsoft.com/office/drawing/2014/main" id="{A7DD74A3-7DF9-DA9E-E4F1-5D8751F0B41A}"/>
              </a:ext>
            </a:extLst>
          </p:cNvPr>
          <p:cNvSpPr txBox="1"/>
          <p:nvPr/>
        </p:nvSpPr>
        <p:spPr>
          <a:xfrm>
            <a:off x="406400" y="1743606"/>
            <a:ext cx="6107090" cy="3785652"/>
          </a:xfrm>
          <a:prstGeom prst="rect">
            <a:avLst/>
          </a:prstGeom>
          <a:noFill/>
        </p:spPr>
        <p:txBody>
          <a:bodyPr wrap="square">
            <a:spAutoFit/>
          </a:body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Le trascrizioni sono state analizzate utilizzando tecniche di NLP (Natural Language Processing)</a:t>
            </a:r>
          </a:p>
          <a:p>
            <a:pPr marL="0" marR="0" lvl="0" indent="0" algn="l" defTabSz="914400" rtl="0" eaLnBrk="0" fontAlgn="base" latinLnBrk="0" hangingPunct="0">
              <a:lnSpc>
                <a:spcPct val="100000"/>
              </a:lnSpc>
              <a:spcBef>
                <a:spcPct val="0"/>
              </a:spcBef>
              <a:spcAft>
                <a:spcPct val="0"/>
              </a:spcAft>
              <a:buClrTx/>
              <a:buSzTx/>
              <a:tabLst/>
            </a:pPr>
            <a:endPar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I word </a:t>
            </a:r>
            <a:r>
              <a:rPr kumimoji="0" lang="it-IT" sz="2000" b="0" i="0" u="none" strike="noStrike" cap="none" normalizeH="0" baseline="0" noProof="0" dirty="0" err="1">
                <a:ln>
                  <a:noFill/>
                </a:ln>
                <a:solidFill>
                  <a:schemeClr val="tx1"/>
                </a:solidFill>
                <a:effectLst/>
                <a:latin typeface="Calibri" panose="020F0502020204030204" pitchFamily="34" charset="0"/>
                <a:cs typeface="Calibri" panose="020F0502020204030204" pitchFamily="34" charset="0"/>
              </a:rPr>
              <a:t>embedding</a:t>
            </a:r>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 hanno permesso di individuare pattern semantici ricorrenti tra termini co-</a:t>
            </a:r>
            <a:r>
              <a:rPr kumimoji="0" lang="it-IT" sz="2000" b="0" i="0" u="none" strike="noStrike" cap="none" normalizeH="0" baseline="0" noProof="0" dirty="0" err="1">
                <a:ln>
                  <a:noFill/>
                </a:ln>
                <a:solidFill>
                  <a:schemeClr val="tx1"/>
                </a:solidFill>
                <a:effectLst/>
                <a:latin typeface="Calibri" panose="020F0502020204030204" pitchFamily="34" charset="0"/>
                <a:cs typeface="Calibri" panose="020F0502020204030204" pitchFamily="34" charset="0"/>
              </a:rPr>
              <a:t>occorrrenti</a:t>
            </a:r>
            <a:endPar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L’analisi è stata condotta in linguaggio Python utilizzando diverse librerie</a:t>
            </a:r>
          </a:p>
          <a:p>
            <a:pPr marL="0" marR="0" lvl="0" indent="0" algn="l" defTabSz="914400" rtl="0" eaLnBrk="0" fontAlgn="base" latinLnBrk="0" hangingPunct="0">
              <a:lnSpc>
                <a:spcPct val="100000"/>
              </a:lnSpc>
              <a:spcBef>
                <a:spcPct val="0"/>
              </a:spcBef>
              <a:spcAft>
                <a:spcPct val="0"/>
              </a:spcAft>
              <a:buClrTx/>
              <a:buSzTx/>
              <a:tabLst/>
            </a:pPr>
            <a:endPar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Questo approccio ha permesso di ottenere una rappresentazione visuale dell’uso semantico tra gli esperti intervistati</a:t>
            </a:r>
          </a:p>
        </p:txBody>
      </p:sp>
      <p:sp>
        <p:nvSpPr>
          <p:cNvPr id="9" name="Rettangolo 8">
            <a:extLst>
              <a:ext uri="{FF2B5EF4-FFF2-40B4-BE49-F238E27FC236}">
                <a16:creationId xmlns:a16="http://schemas.microsoft.com/office/drawing/2014/main" id="{8678391D-33ED-16BD-333C-BC8ADABBB58C}"/>
              </a:ext>
            </a:extLst>
          </p:cNvPr>
          <p:cNvSpPr/>
          <p:nvPr/>
        </p:nvSpPr>
        <p:spPr>
          <a:xfrm>
            <a:off x="6770255" y="1845977"/>
            <a:ext cx="5107709" cy="3693319"/>
          </a:xfrm>
          <a:prstGeom prst="rect">
            <a:avLst/>
          </a:prstGeom>
          <a:solidFill>
            <a:srgbClr val="F3F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0" lang="it-IT" sz="2000" b="1" i="0" u="none" strike="noStrike" cap="none" normalizeH="0" baseline="0" noProof="0" dirty="0" err="1">
                <a:ln>
                  <a:noFill/>
                </a:ln>
                <a:solidFill>
                  <a:schemeClr val="tx1"/>
                </a:solidFill>
                <a:effectLst/>
                <a:latin typeface="Calibri" panose="020F0502020204030204" pitchFamily="34" charset="0"/>
                <a:cs typeface="Calibri" panose="020F0502020204030204" pitchFamily="34" charset="0"/>
              </a:rPr>
              <a:t>Libretie</a:t>
            </a:r>
            <a:r>
              <a:rPr kumimoji="0" lang="it-IT" sz="2000" b="1"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 di Python usate: </a:t>
            </a:r>
            <a:br>
              <a:rPr kumimoji="0" lang="it-IT" sz="2000" b="1"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br>
            <a:r>
              <a:rPr kumimoji="0" lang="it-IT" sz="2000" b="1"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docx2txt</a:t>
            </a:r>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 → estrazione del testo dalle trascrizioni</a:t>
            </a:r>
            <a:b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br>
            <a:r>
              <a:rPr kumimoji="0" lang="it-IT" sz="2000" b="1"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stop-words</a:t>
            </a:r>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 → rimozione delle parole funzionali più comuni (in italiano)</a:t>
            </a:r>
            <a:endParaRPr lang="it-IT" sz="2000" noProof="0" dirty="0">
              <a:solidFill>
                <a:schemeClr val="tx1"/>
              </a:solidFill>
              <a:latin typeface="Calibri" panose="020F0502020204030204" pitchFamily="34" charset="0"/>
              <a:cs typeface="Calibri" panose="020F0502020204030204" pitchFamily="34" charset="0"/>
            </a:endParaRPr>
          </a:p>
          <a:p>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 </a:t>
            </a:r>
            <a:r>
              <a:rPr kumimoji="0" lang="it-IT" sz="2000" b="1" i="0" u="none" strike="noStrike" cap="none" normalizeH="0" baseline="0" noProof="0" dirty="0" err="1">
                <a:ln>
                  <a:noFill/>
                </a:ln>
                <a:solidFill>
                  <a:schemeClr val="tx1"/>
                </a:solidFill>
                <a:effectLst/>
                <a:latin typeface="Calibri" panose="020F0502020204030204" pitchFamily="34" charset="0"/>
                <a:cs typeface="Calibri" panose="020F0502020204030204" pitchFamily="34" charset="0"/>
              </a:rPr>
              <a:t>scikit-learn</a:t>
            </a:r>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 → analisi delle frequenze semantiche</a:t>
            </a:r>
          </a:p>
          <a:p>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 </a:t>
            </a:r>
            <a:r>
              <a:rPr kumimoji="0" lang="it-IT" sz="2000" b="1" i="0" u="none" strike="noStrike" cap="none" normalizeH="0" baseline="0" noProof="0" dirty="0" err="1">
                <a:ln>
                  <a:noFill/>
                </a:ln>
                <a:solidFill>
                  <a:schemeClr val="tx1"/>
                </a:solidFill>
                <a:effectLst/>
                <a:latin typeface="Calibri" panose="020F0502020204030204" pitchFamily="34" charset="0"/>
                <a:cs typeface="Calibri" panose="020F0502020204030204" pitchFamily="34" charset="0"/>
              </a:rPr>
              <a:t>matplotlib</a:t>
            </a:r>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 e </a:t>
            </a:r>
            <a:r>
              <a:rPr kumimoji="0" lang="it-IT" sz="2000" b="1" i="0" u="none" strike="noStrike" cap="none" normalizeH="0" baseline="0" noProof="0" dirty="0" err="1">
                <a:ln>
                  <a:noFill/>
                </a:ln>
                <a:solidFill>
                  <a:schemeClr val="tx1"/>
                </a:solidFill>
                <a:effectLst/>
                <a:latin typeface="Calibri" panose="020F0502020204030204" pitchFamily="34" charset="0"/>
                <a:cs typeface="Calibri" panose="020F0502020204030204" pitchFamily="34" charset="0"/>
              </a:rPr>
              <a:t>wordcloud</a:t>
            </a:r>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 → visualizzazione sotto forma di nuvole di parole</a:t>
            </a:r>
            <a:b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br>
            <a:r>
              <a:rPr kumimoji="0" lang="it-IT" sz="2000" b="1" i="0" u="none" strike="noStrike" cap="none" normalizeH="0" baseline="0" noProof="0" dirty="0" err="1">
                <a:ln>
                  <a:noFill/>
                </a:ln>
                <a:solidFill>
                  <a:schemeClr val="tx1"/>
                </a:solidFill>
                <a:effectLst/>
                <a:latin typeface="Calibri" panose="020F0502020204030204" pitchFamily="34" charset="0"/>
                <a:cs typeface="Calibri" panose="020F0502020204030204" pitchFamily="34" charset="0"/>
              </a:rPr>
              <a:t>seaborn</a:t>
            </a:r>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 → rappresentazione grafica dei </a:t>
            </a:r>
            <a:r>
              <a:rPr kumimoji="0" lang="it-IT" sz="2000" b="0" i="0" u="none" strike="noStrike" cap="none" normalizeH="0" baseline="0" noProof="0" dirty="0" err="1">
                <a:ln>
                  <a:noFill/>
                </a:ln>
                <a:solidFill>
                  <a:schemeClr val="tx1"/>
                </a:solidFill>
                <a:effectLst/>
                <a:latin typeface="Calibri" panose="020F0502020204030204" pitchFamily="34" charset="0"/>
                <a:cs typeface="Calibri" panose="020F0502020204030204" pitchFamily="34" charset="0"/>
              </a:rPr>
              <a:t>bigrammi</a:t>
            </a:r>
            <a:r>
              <a:rPr kumimoji="0" lang="it-IT" sz="2000" b="0" i="0" u="none" strike="noStrike" cap="none" normalizeH="0" baseline="0" noProof="0" dirty="0">
                <a:ln>
                  <a:noFill/>
                </a:ln>
                <a:solidFill>
                  <a:schemeClr val="tx1"/>
                </a:solidFill>
                <a:effectLst/>
                <a:latin typeface="Calibri" panose="020F0502020204030204" pitchFamily="34" charset="0"/>
                <a:cs typeface="Calibri" panose="020F0502020204030204" pitchFamily="34" charset="0"/>
              </a:rPr>
              <a:t> più frequenti</a:t>
            </a:r>
            <a:endParaRPr lang="it-IT" sz="2000" noProof="0" dirty="0">
              <a:latin typeface="Calibri" panose="020F0502020204030204" pitchFamily="34" charset="0"/>
              <a:cs typeface="Calibri" panose="020F0502020204030204" pitchFamily="34" charset="0"/>
            </a:endParaRPr>
          </a:p>
        </p:txBody>
      </p:sp>
      <p:cxnSp>
        <p:nvCxnSpPr>
          <p:cNvPr id="11" name="Connettore 2 10">
            <a:extLst>
              <a:ext uri="{FF2B5EF4-FFF2-40B4-BE49-F238E27FC236}">
                <a16:creationId xmlns:a16="http://schemas.microsoft.com/office/drawing/2014/main" id="{727EB429-E631-2CB2-A92B-1E51AF6FEADB}"/>
              </a:ext>
            </a:extLst>
          </p:cNvPr>
          <p:cNvCxnSpPr>
            <a:cxnSpLocks/>
          </p:cNvCxnSpPr>
          <p:nvPr/>
        </p:nvCxnSpPr>
        <p:spPr>
          <a:xfrm>
            <a:off x="3352799" y="4257963"/>
            <a:ext cx="3232728" cy="0"/>
          </a:xfrm>
          <a:prstGeom prst="straightConnector1">
            <a:avLst/>
          </a:prstGeom>
          <a:ln w="28575">
            <a:solidFill>
              <a:srgbClr val="939393"/>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8849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E6750-6718-11D5-8819-B6A9EF1A9A4B}"/>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2DD25271-DF17-135D-E88E-08905E39C033}"/>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C5459786-F1A5-D4F7-F7BF-9CE6FEBB34C2}"/>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4A39B580-C9E6-586A-20CA-96B54C4BF1C2}"/>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F469A285-9437-0C7C-34F4-89B8DB5C9E11}"/>
              </a:ext>
            </a:extLst>
          </p:cNvPr>
          <p:cNvSpPr txBox="1"/>
          <p:nvPr/>
        </p:nvSpPr>
        <p:spPr>
          <a:xfrm>
            <a:off x="483867" y="374447"/>
            <a:ext cx="10586210" cy="461665"/>
          </a:xfrm>
          <a:prstGeom prst="rect">
            <a:avLst/>
          </a:prstGeom>
          <a:noFill/>
        </p:spPr>
        <p:txBody>
          <a:bodyPr wrap="square" rtlCol="0">
            <a:spAutoFit/>
          </a:bodyPr>
          <a:lstStyle/>
          <a:p>
            <a:r>
              <a:rPr lang="it-IT" sz="2400" b="1" noProof="0" dirty="0">
                <a:solidFill>
                  <a:schemeClr val="tx1">
                    <a:lumMod val="75000"/>
                    <a:lumOff val="25000"/>
                  </a:schemeClr>
                </a:solidFill>
                <a:latin typeface="Calibri"/>
                <a:ea typeface="Calibri"/>
                <a:cs typeface="Calibri"/>
              </a:rPr>
              <a:t>Analisi tematica (Clarke &amp; Braun, 2017)</a:t>
            </a:r>
            <a:endParaRPr lang="en-US" sz="2400" b="1" noProof="0" dirty="0">
              <a:solidFill>
                <a:schemeClr val="tx1">
                  <a:lumMod val="75000"/>
                  <a:lumOff val="25000"/>
                </a:schemeClr>
              </a:solidFill>
              <a:latin typeface="Calibri"/>
              <a:ea typeface="Calibri"/>
              <a:cs typeface="Calibri"/>
            </a:endParaRPr>
          </a:p>
        </p:txBody>
      </p:sp>
      <p:sp>
        <p:nvSpPr>
          <p:cNvPr id="8" name="Rettangolo 4">
            <a:extLst>
              <a:ext uri="{FF2B5EF4-FFF2-40B4-BE49-F238E27FC236}">
                <a16:creationId xmlns:a16="http://schemas.microsoft.com/office/drawing/2014/main" id="{E7FD6EC0-4809-7B78-45BE-85B947641DB9}"/>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17" name="CasellaDiTesto 16">
            <a:extLst>
              <a:ext uri="{FF2B5EF4-FFF2-40B4-BE49-F238E27FC236}">
                <a16:creationId xmlns:a16="http://schemas.microsoft.com/office/drawing/2014/main" id="{B8E59AD7-4271-A42C-9807-9BB9F108C118}"/>
              </a:ext>
            </a:extLst>
          </p:cNvPr>
          <p:cNvSpPr txBox="1"/>
          <p:nvPr/>
        </p:nvSpPr>
        <p:spPr>
          <a:xfrm>
            <a:off x="483867" y="1246820"/>
            <a:ext cx="5965972" cy="4708981"/>
          </a:xfrm>
          <a:prstGeom prst="rect">
            <a:avLst/>
          </a:prstGeom>
          <a:noFill/>
        </p:spPr>
        <p:txBody>
          <a:bodyPr wrap="square">
            <a:spAutoFit/>
          </a:bodyPr>
          <a:lstStyle/>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Interviste</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audio-</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registrate</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e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trascritte</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in forma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integrale</a:t>
            </a:r>
            <a:endPar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Analisi</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condotta</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in modo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indipendente</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da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tre</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ricercatrici</a:t>
            </a:r>
            <a:endPar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Approccio</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induttivo</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(bottom-up)</a:t>
            </a:r>
          </a:p>
          <a:p>
            <a:pPr marL="0" marR="0" lvl="0" indent="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342900" indent="-342900">
              <a:buFont typeface="Wingdings" panose="05000000000000000000" pitchFamily="2" charset="2"/>
              <a:buChar char="§"/>
            </a:pPr>
            <a:r>
              <a:rPr lang="it-IT" sz="2000" dirty="0">
                <a:latin typeface="Calibri" panose="020F0502020204030204" pitchFamily="34" charset="0"/>
                <a:cs typeface="Calibri" panose="020F0502020204030204" pitchFamily="34" charset="0"/>
              </a:rPr>
              <a:t>Codici, sotto-temi e temi sono stati scelti attraverso confronto e convergenza</a:t>
            </a:r>
          </a:p>
          <a:p>
            <a:endParaRPr lang="it-IT" sz="2000" dirty="0">
              <a:latin typeface="Calibri" panose="020F0502020204030204" pitchFamily="34" charset="0"/>
              <a:cs typeface="Calibri" panose="020F0502020204030204" pitchFamily="34" charset="0"/>
            </a:endParaRPr>
          </a:p>
          <a:p>
            <a:pPr marL="342900" indent="-342900">
              <a:buFont typeface="Wingdings" panose="05000000000000000000" pitchFamily="2" charset="2"/>
              <a:buChar char="§"/>
            </a:pPr>
            <a:r>
              <a:rPr lang="it-IT" sz="2000" dirty="0">
                <a:latin typeface="Calibri" panose="020F0502020204030204" pitchFamily="34" charset="0"/>
                <a:cs typeface="Calibri" panose="020F0502020204030204" pitchFamily="34" charset="0"/>
              </a:rPr>
              <a:t>Sono stati organizzati più incontri per risolvere in modo collaborativo le discrepanze tra codificatori e garantire l’allineamento</a:t>
            </a:r>
          </a:p>
          <a:p>
            <a:pPr marL="0" marR="0" lvl="0" indent="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graphicFrame>
        <p:nvGraphicFramePr>
          <p:cNvPr id="18" name="Tabella 17">
            <a:extLst>
              <a:ext uri="{FF2B5EF4-FFF2-40B4-BE49-F238E27FC236}">
                <a16:creationId xmlns:a16="http://schemas.microsoft.com/office/drawing/2014/main" id="{0FE6F16E-6066-8E87-0AD1-54EFC43016B6}"/>
              </a:ext>
            </a:extLst>
          </p:cNvPr>
          <p:cNvGraphicFramePr>
            <a:graphicFrameLocks noGrp="1"/>
          </p:cNvGraphicFramePr>
          <p:nvPr>
            <p:extLst>
              <p:ext uri="{D42A27DB-BD31-4B8C-83A1-F6EECF244321}">
                <p14:modId xmlns:p14="http://schemas.microsoft.com/office/powerpoint/2010/main" val="2226486193"/>
              </p:ext>
            </p:extLst>
          </p:nvPr>
        </p:nvGraphicFramePr>
        <p:xfrm>
          <a:off x="6542941" y="2214470"/>
          <a:ext cx="4820736" cy="2773680"/>
        </p:xfrm>
        <a:graphic>
          <a:graphicData uri="http://schemas.openxmlformats.org/drawingml/2006/table">
            <a:tbl>
              <a:tblPr/>
              <a:tblGrid>
                <a:gridCol w="629653">
                  <a:extLst>
                    <a:ext uri="{9D8B030D-6E8A-4147-A177-3AD203B41FA5}">
                      <a16:colId xmlns:a16="http://schemas.microsoft.com/office/drawing/2014/main" val="45177559"/>
                    </a:ext>
                  </a:extLst>
                </a:gridCol>
                <a:gridCol w="4191083">
                  <a:extLst>
                    <a:ext uri="{9D8B030D-6E8A-4147-A177-3AD203B41FA5}">
                      <a16:colId xmlns:a16="http://schemas.microsoft.com/office/drawing/2014/main" val="627917684"/>
                    </a:ext>
                  </a:extLst>
                </a:gridCol>
              </a:tblGrid>
              <a:tr h="0">
                <a:tc>
                  <a:txBody>
                    <a:bodyPr/>
                    <a:lstStyle/>
                    <a:p>
                      <a:r>
                        <a:rPr lang="en-US" sz="2000" dirty="0">
                          <a:latin typeface="Calibri" panose="020F0502020204030204" pitchFamily="34" charset="0"/>
                          <a:cs typeface="Calibri" panose="020F0502020204030204" pitchFamily="34" charset="0"/>
                        </a:rPr>
                        <a:t>N</a:t>
                      </a:r>
                    </a:p>
                  </a:txBody>
                  <a:tcPr anchor="ctr">
                    <a:lnL>
                      <a:noFill/>
                    </a:lnL>
                    <a:lnR>
                      <a:noFill/>
                    </a:lnR>
                    <a:lnT>
                      <a:noFill/>
                    </a:lnT>
                    <a:lnB>
                      <a:noFill/>
                    </a:lnB>
                    <a:solidFill>
                      <a:srgbClr val="939393"/>
                    </a:solidFill>
                  </a:tcPr>
                </a:tc>
                <a:tc>
                  <a:txBody>
                    <a:bodyPr/>
                    <a:lstStyle/>
                    <a:p>
                      <a:r>
                        <a:rPr lang="en-US" sz="2000" b="1" dirty="0">
                          <a:latin typeface="Calibri" panose="020F0502020204030204" pitchFamily="34" charset="0"/>
                          <a:cs typeface="Calibri" panose="020F0502020204030204" pitchFamily="34" charset="0"/>
                        </a:rPr>
                        <a:t>Fase</a:t>
                      </a:r>
                      <a:endParaRPr lang="en-US" sz="2000" dirty="0">
                        <a:latin typeface="Calibri" panose="020F0502020204030204" pitchFamily="34" charset="0"/>
                        <a:cs typeface="Calibri" panose="020F0502020204030204" pitchFamily="34" charset="0"/>
                      </a:endParaRPr>
                    </a:p>
                  </a:txBody>
                  <a:tcPr anchor="ctr">
                    <a:lnL>
                      <a:noFill/>
                    </a:lnL>
                    <a:lnR>
                      <a:noFill/>
                    </a:lnR>
                    <a:lnT>
                      <a:noFill/>
                    </a:lnT>
                    <a:lnB>
                      <a:noFill/>
                    </a:lnB>
                    <a:solidFill>
                      <a:srgbClr val="939393"/>
                    </a:solidFill>
                  </a:tcPr>
                </a:tc>
                <a:extLst>
                  <a:ext uri="{0D108BD9-81ED-4DB2-BD59-A6C34878D82A}">
                    <a16:rowId xmlns:a16="http://schemas.microsoft.com/office/drawing/2014/main" val="1361394166"/>
                  </a:ext>
                </a:extLst>
              </a:tr>
              <a:tr h="0">
                <a:tc>
                  <a:txBody>
                    <a:bodyPr/>
                    <a:lstStyle/>
                    <a:p>
                      <a:r>
                        <a:rPr lang="en-US" sz="2000">
                          <a:latin typeface="Calibri" panose="020F0502020204030204" pitchFamily="34" charset="0"/>
                          <a:cs typeface="Calibri" panose="020F0502020204030204" pitchFamily="34" charset="0"/>
                        </a:rPr>
                        <a:t>1</a:t>
                      </a:r>
                    </a:p>
                  </a:txBody>
                  <a:tcPr anchor="ctr">
                    <a:lnL>
                      <a:noFill/>
                    </a:lnL>
                    <a:lnR>
                      <a:noFill/>
                    </a:lnR>
                    <a:lnT>
                      <a:noFill/>
                    </a:lnT>
                    <a:lnB>
                      <a:noFill/>
                    </a:lnB>
                    <a:noFill/>
                  </a:tcPr>
                </a:tc>
                <a:tc>
                  <a:txBody>
                    <a:bodyPr/>
                    <a:lstStyle/>
                    <a:p>
                      <a:r>
                        <a:rPr lang="en-US" sz="2000">
                          <a:latin typeface="Calibri" panose="020F0502020204030204" pitchFamily="34" charset="0"/>
                          <a:cs typeface="Calibri" panose="020F0502020204030204" pitchFamily="34" charset="0"/>
                        </a:rPr>
                        <a:t>Familiarizzazione con i dati</a:t>
                      </a:r>
                    </a:p>
                  </a:txBody>
                  <a:tcPr anchor="ctr">
                    <a:lnL>
                      <a:noFill/>
                    </a:lnL>
                    <a:lnR>
                      <a:noFill/>
                    </a:lnR>
                    <a:lnT>
                      <a:noFill/>
                    </a:lnT>
                    <a:lnB>
                      <a:noFill/>
                    </a:lnB>
                    <a:noFill/>
                  </a:tcPr>
                </a:tc>
                <a:extLst>
                  <a:ext uri="{0D108BD9-81ED-4DB2-BD59-A6C34878D82A}">
                    <a16:rowId xmlns:a16="http://schemas.microsoft.com/office/drawing/2014/main" val="3649695349"/>
                  </a:ext>
                </a:extLst>
              </a:tr>
              <a:tr h="0">
                <a:tc>
                  <a:txBody>
                    <a:bodyPr/>
                    <a:lstStyle/>
                    <a:p>
                      <a:r>
                        <a:rPr lang="en-US" sz="2000">
                          <a:latin typeface="Calibri" panose="020F0502020204030204" pitchFamily="34" charset="0"/>
                          <a:cs typeface="Calibri" panose="020F0502020204030204" pitchFamily="34" charset="0"/>
                        </a:rPr>
                        <a:t>2</a:t>
                      </a:r>
                    </a:p>
                  </a:txBody>
                  <a:tcPr anchor="ctr">
                    <a:lnL>
                      <a:noFill/>
                    </a:lnL>
                    <a:lnR>
                      <a:noFill/>
                    </a:lnR>
                    <a:lnT>
                      <a:noFill/>
                    </a:lnT>
                    <a:lnB>
                      <a:noFill/>
                    </a:lnB>
                    <a:noFill/>
                  </a:tcPr>
                </a:tc>
                <a:tc>
                  <a:txBody>
                    <a:bodyPr/>
                    <a:lstStyle/>
                    <a:p>
                      <a:r>
                        <a:rPr lang="en-US" sz="2000">
                          <a:latin typeface="Calibri" panose="020F0502020204030204" pitchFamily="34" charset="0"/>
                          <a:cs typeface="Calibri" panose="020F0502020204030204" pitchFamily="34" charset="0"/>
                        </a:rPr>
                        <a:t>Generazione dei codici iniziali</a:t>
                      </a:r>
                    </a:p>
                  </a:txBody>
                  <a:tcPr anchor="ctr">
                    <a:lnL>
                      <a:noFill/>
                    </a:lnL>
                    <a:lnR>
                      <a:noFill/>
                    </a:lnR>
                    <a:lnT>
                      <a:noFill/>
                    </a:lnT>
                    <a:lnB>
                      <a:noFill/>
                    </a:lnB>
                    <a:noFill/>
                  </a:tcPr>
                </a:tc>
                <a:extLst>
                  <a:ext uri="{0D108BD9-81ED-4DB2-BD59-A6C34878D82A}">
                    <a16:rowId xmlns:a16="http://schemas.microsoft.com/office/drawing/2014/main" val="1974510025"/>
                  </a:ext>
                </a:extLst>
              </a:tr>
              <a:tr h="0">
                <a:tc>
                  <a:txBody>
                    <a:bodyPr/>
                    <a:lstStyle/>
                    <a:p>
                      <a:r>
                        <a:rPr lang="en-US" sz="2000">
                          <a:latin typeface="Calibri" panose="020F0502020204030204" pitchFamily="34" charset="0"/>
                          <a:cs typeface="Calibri" panose="020F0502020204030204" pitchFamily="34" charset="0"/>
                        </a:rPr>
                        <a:t>3</a:t>
                      </a:r>
                    </a:p>
                  </a:txBody>
                  <a:tcPr anchor="ctr">
                    <a:lnL>
                      <a:noFill/>
                    </a:lnL>
                    <a:lnR>
                      <a:noFill/>
                    </a:lnR>
                    <a:lnT>
                      <a:noFill/>
                    </a:lnT>
                    <a:lnB>
                      <a:noFill/>
                    </a:lnB>
                    <a:noFill/>
                  </a:tcPr>
                </a:tc>
                <a:tc>
                  <a:txBody>
                    <a:bodyPr/>
                    <a:lstStyle/>
                    <a:p>
                      <a:r>
                        <a:rPr lang="en-US" sz="2000">
                          <a:latin typeface="Calibri" panose="020F0502020204030204" pitchFamily="34" charset="0"/>
                          <a:cs typeface="Calibri" panose="020F0502020204030204" pitchFamily="34" charset="0"/>
                        </a:rPr>
                        <a:t>Ricerca dei temi</a:t>
                      </a:r>
                    </a:p>
                  </a:txBody>
                  <a:tcPr anchor="ctr">
                    <a:lnL>
                      <a:noFill/>
                    </a:lnL>
                    <a:lnR>
                      <a:noFill/>
                    </a:lnR>
                    <a:lnT>
                      <a:noFill/>
                    </a:lnT>
                    <a:lnB>
                      <a:noFill/>
                    </a:lnB>
                    <a:noFill/>
                  </a:tcPr>
                </a:tc>
                <a:extLst>
                  <a:ext uri="{0D108BD9-81ED-4DB2-BD59-A6C34878D82A}">
                    <a16:rowId xmlns:a16="http://schemas.microsoft.com/office/drawing/2014/main" val="4286432598"/>
                  </a:ext>
                </a:extLst>
              </a:tr>
              <a:tr h="0">
                <a:tc>
                  <a:txBody>
                    <a:bodyPr/>
                    <a:lstStyle/>
                    <a:p>
                      <a:r>
                        <a:rPr lang="en-US" sz="2000">
                          <a:latin typeface="Calibri" panose="020F0502020204030204" pitchFamily="34" charset="0"/>
                          <a:cs typeface="Calibri" panose="020F0502020204030204" pitchFamily="34" charset="0"/>
                        </a:rPr>
                        <a:t>4</a:t>
                      </a:r>
                    </a:p>
                  </a:txBody>
                  <a:tcPr anchor="ctr">
                    <a:lnL>
                      <a:noFill/>
                    </a:lnL>
                    <a:lnR>
                      <a:noFill/>
                    </a:lnR>
                    <a:lnT>
                      <a:noFill/>
                    </a:lnT>
                    <a:lnB>
                      <a:noFill/>
                    </a:lnB>
                    <a:noFill/>
                  </a:tcPr>
                </a:tc>
                <a:tc>
                  <a:txBody>
                    <a:bodyPr/>
                    <a:lstStyle/>
                    <a:p>
                      <a:r>
                        <a:rPr lang="en-US" sz="2000" dirty="0" err="1">
                          <a:latin typeface="Calibri" panose="020F0502020204030204" pitchFamily="34" charset="0"/>
                          <a:cs typeface="Calibri" panose="020F0502020204030204" pitchFamily="34" charset="0"/>
                        </a:rPr>
                        <a:t>Revisione</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dei</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temi</a:t>
                      </a:r>
                      <a:endParaRPr lang="en-US" sz="2000" dirty="0">
                        <a:latin typeface="Calibri" panose="020F0502020204030204" pitchFamily="34" charset="0"/>
                        <a:cs typeface="Calibri" panose="020F0502020204030204" pitchFamily="34" charset="0"/>
                      </a:endParaRPr>
                    </a:p>
                  </a:txBody>
                  <a:tcPr anchor="ctr">
                    <a:lnL>
                      <a:noFill/>
                    </a:lnL>
                    <a:lnR>
                      <a:noFill/>
                    </a:lnR>
                    <a:lnT>
                      <a:noFill/>
                    </a:lnT>
                    <a:lnB>
                      <a:noFill/>
                    </a:lnB>
                    <a:noFill/>
                  </a:tcPr>
                </a:tc>
                <a:extLst>
                  <a:ext uri="{0D108BD9-81ED-4DB2-BD59-A6C34878D82A}">
                    <a16:rowId xmlns:a16="http://schemas.microsoft.com/office/drawing/2014/main" val="2021409812"/>
                  </a:ext>
                </a:extLst>
              </a:tr>
              <a:tr h="0">
                <a:tc>
                  <a:txBody>
                    <a:bodyPr/>
                    <a:lstStyle/>
                    <a:p>
                      <a:r>
                        <a:rPr lang="en-US" sz="2000">
                          <a:latin typeface="Calibri" panose="020F0502020204030204" pitchFamily="34" charset="0"/>
                          <a:cs typeface="Calibri" panose="020F0502020204030204" pitchFamily="34" charset="0"/>
                        </a:rPr>
                        <a:t>5</a:t>
                      </a:r>
                    </a:p>
                  </a:txBody>
                  <a:tcPr anchor="ctr">
                    <a:lnL>
                      <a:noFill/>
                    </a:lnL>
                    <a:lnR>
                      <a:noFill/>
                    </a:lnR>
                    <a:lnT>
                      <a:noFill/>
                    </a:lnT>
                    <a:lnB>
                      <a:noFill/>
                    </a:lnB>
                    <a:noFill/>
                  </a:tcPr>
                </a:tc>
                <a:tc>
                  <a:txBody>
                    <a:bodyPr/>
                    <a:lstStyle/>
                    <a:p>
                      <a:r>
                        <a:rPr lang="it-IT" sz="2000">
                          <a:latin typeface="Calibri" panose="020F0502020204030204" pitchFamily="34" charset="0"/>
                          <a:cs typeface="Calibri" panose="020F0502020204030204" pitchFamily="34" charset="0"/>
                        </a:rPr>
                        <a:t>Definizione e denominazione dei temi</a:t>
                      </a:r>
                    </a:p>
                  </a:txBody>
                  <a:tcPr anchor="ctr">
                    <a:lnL>
                      <a:noFill/>
                    </a:lnL>
                    <a:lnR>
                      <a:noFill/>
                    </a:lnR>
                    <a:lnT>
                      <a:noFill/>
                    </a:lnT>
                    <a:lnB>
                      <a:noFill/>
                    </a:lnB>
                    <a:noFill/>
                  </a:tcPr>
                </a:tc>
                <a:extLst>
                  <a:ext uri="{0D108BD9-81ED-4DB2-BD59-A6C34878D82A}">
                    <a16:rowId xmlns:a16="http://schemas.microsoft.com/office/drawing/2014/main" val="3529141070"/>
                  </a:ext>
                </a:extLst>
              </a:tr>
              <a:tr h="0">
                <a:tc>
                  <a:txBody>
                    <a:bodyPr/>
                    <a:lstStyle/>
                    <a:p>
                      <a:r>
                        <a:rPr lang="en-US" sz="2000">
                          <a:latin typeface="Calibri" panose="020F0502020204030204" pitchFamily="34" charset="0"/>
                          <a:cs typeface="Calibri" panose="020F0502020204030204" pitchFamily="34" charset="0"/>
                        </a:rPr>
                        <a:t>6</a:t>
                      </a:r>
                    </a:p>
                  </a:txBody>
                  <a:tcPr anchor="ctr">
                    <a:lnL>
                      <a:noFill/>
                    </a:lnL>
                    <a:lnR>
                      <a:noFill/>
                    </a:lnR>
                    <a:lnT>
                      <a:noFill/>
                    </a:lnT>
                    <a:lnB>
                      <a:noFill/>
                    </a:lnB>
                    <a:noFill/>
                  </a:tcPr>
                </a:tc>
                <a:tc>
                  <a:txBody>
                    <a:bodyPr/>
                    <a:lstStyle/>
                    <a:p>
                      <a:r>
                        <a:rPr lang="en-US" sz="2000" dirty="0" err="1">
                          <a:latin typeface="Calibri" panose="020F0502020204030204" pitchFamily="34" charset="0"/>
                          <a:cs typeface="Calibri" panose="020F0502020204030204" pitchFamily="34" charset="0"/>
                        </a:rPr>
                        <a:t>Produzione</a:t>
                      </a:r>
                      <a:r>
                        <a:rPr lang="en-US" sz="2000" dirty="0">
                          <a:latin typeface="Calibri" panose="020F0502020204030204" pitchFamily="34" charset="0"/>
                          <a:cs typeface="Calibri" panose="020F0502020204030204" pitchFamily="34" charset="0"/>
                        </a:rPr>
                        <a:t> del report</a:t>
                      </a:r>
                    </a:p>
                  </a:txBody>
                  <a:tcPr anchor="ctr">
                    <a:lnL>
                      <a:noFill/>
                    </a:lnL>
                    <a:lnR>
                      <a:noFill/>
                    </a:lnR>
                    <a:lnT>
                      <a:noFill/>
                    </a:lnT>
                    <a:lnB>
                      <a:noFill/>
                    </a:lnB>
                    <a:noFill/>
                  </a:tcPr>
                </a:tc>
                <a:extLst>
                  <a:ext uri="{0D108BD9-81ED-4DB2-BD59-A6C34878D82A}">
                    <a16:rowId xmlns:a16="http://schemas.microsoft.com/office/drawing/2014/main" val="2302674790"/>
                  </a:ext>
                </a:extLst>
              </a:tr>
            </a:tbl>
          </a:graphicData>
        </a:graphic>
      </p:graphicFrame>
    </p:spTree>
    <p:extLst>
      <p:ext uri="{BB962C8B-B14F-4D97-AF65-F5344CB8AC3E}">
        <p14:creationId xmlns:p14="http://schemas.microsoft.com/office/powerpoint/2010/main" val="18159753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250</TotalTime>
  <Words>4427</Words>
  <Application>Microsoft Office PowerPoint</Application>
  <PresentationFormat>Widescreen</PresentationFormat>
  <Paragraphs>302</Paragraphs>
  <Slides>15</Slides>
  <Notes>12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Chiara Bassi</dc:creator>
  <cp:lastModifiedBy>Chiara Bassi</cp:lastModifiedBy>
  <cp:revision>201</cp:revision>
  <dcterms:created xsi:type="dcterms:W3CDTF">2025-05-08T12:04:52Z</dcterms:created>
  <dcterms:modified xsi:type="dcterms:W3CDTF">2025-06-10T09:53:38Z</dcterms:modified>
</cp:coreProperties>
</file>